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76"/>
  </p:notesMasterIdLst>
  <p:handoutMasterIdLst>
    <p:handoutMasterId r:id="rId77"/>
  </p:handoutMasterIdLst>
  <p:sldIdLst>
    <p:sldId id="321" r:id="rId3"/>
    <p:sldId id="322" r:id="rId4"/>
    <p:sldId id="378" r:id="rId5"/>
    <p:sldId id="408" r:id="rId6"/>
    <p:sldId id="409" r:id="rId7"/>
    <p:sldId id="343" r:id="rId8"/>
    <p:sldId id="325" r:id="rId9"/>
    <p:sldId id="326" r:id="rId10"/>
    <p:sldId id="344" r:id="rId11"/>
    <p:sldId id="261" r:id="rId12"/>
    <p:sldId id="262" r:id="rId13"/>
    <p:sldId id="263" r:id="rId14"/>
    <p:sldId id="264" r:id="rId15"/>
    <p:sldId id="327" r:id="rId16"/>
    <p:sldId id="410" r:id="rId17"/>
    <p:sldId id="328" r:id="rId18"/>
    <p:sldId id="329" r:id="rId19"/>
    <p:sldId id="268" r:id="rId20"/>
    <p:sldId id="269" r:id="rId21"/>
    <p:sldId id="313" r:id="rId22"/>
    <p:sldId id="312" r:id="rId23"/>
    <p:sldId id="330" r:id="rId24"/>
    <p:sldId id="411" r:id="rId25"/>
    <p:sldId id="331" r:id="rId26"/>
    <p:sldId id="332" r:id="rId27"/>
    <p:sldId id="275" r:id="rId28"/>
    <p:sldId id="421" r:id="rId29"/>
    <p:sldId id="277" r:id="rId30"/>
    <p:sldId id="423" r:id="rId31"/>
    <p:sldId id="424" r:id="rId32"/>
    <p:sldId id="425" r:id="rId33"/>
    <p:sldId id="426" r:id="rId34"/>
    <p:sldId id="427" r:id="rId35"/>
    <p:sldId id="428" r:id="rId36"/>
    <p:sldId id="333" r:id="rId37"/>
    <p:sldId id="412" r:id="rId38"/>
    <p:sldId id="334" r:id="rId39"/>
    <p:sldId id="335" r:id="rId40"/>
    <p:sldId id="287" r:id="rId41"/>
    <p:sldId id="288" r:id="rId42"/>
    <p:sldId id="289" r:id="rId43"/>
    <p:sldId id="290" r:id="rId44"/>
    <p:sldId id="291" r:id="rId45"/>
    <p:sldId id="292" r:id="rId46"/>
    <p:sldId id="293" r:id="rId47"/>
    <p:sldId id="294" r:id="rId48"/>
    <p:sldId id="295" r:id="rId49"/>
    <p:sldId id="336" r:id="rId50"/>
    <p:sldId id="297" r:id="rId51"/>
    <p:sldId id="298" r:id="rId52"/>
    <p:sldId id="314" r:id="rId53"/>
    <p:sldId id="315" r:id="rId54"/>
    <p:sldId id="337" r:id="rId55"/>
    <p:sldId id="413" r:id="rId56"/>
    <p:sldId id="338" r:id="rId57"/>
    <p:sldId id="339" r:id="rId58"/>
    <p:sldId id="316" r:id="rId59"/>
    <p:sldId id="317" r:id="rId60"/>
    <p:sldId id="318" r:id="rId61"/>
    <p:sldId id="305" r:id="rId62"/>
    <p:sldId id="306" r:id="rId63"/>
    <p:sldId id="307" r:id="rId64"/>
    <p:sldId id="308" r:id="rId65"/>
    <p:sldId id="309" r:id="rId66"/>
    <p:sldId id="340" r:id="rId67"/>
    <p:sldId id="414" r:id="rId68"/>
    <p:sldId id="356" r:id="rId69"/>
    <p:sldId id="357" r:id="rId70"/>
    <p:sldId id="358" r:id="rId71"/>
    <p:sldId id="420" r:id="rId72"/>
    <p:sldId id="345" r:id="rId73"/>
    <p:sldId id="342" r:id="rId74"/>
    <p:sldId id="341"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2C482ED-1884-456E-A4E2-4A9215819564}">
          <p14:sldIdLst>
            <p14:sldId id="321"/>
            <p14:sldId id="322"/>
            <p14:sldId id="378"/>
            <p14:sldId id="408"/>
            <p14:sldId id="409"/>
            <p14:sldId id="343"/>
            <p14:sldId id="325"/>
          </p14:sldIdLst>
        </p14:section>
        <p14:section name="Part 1" id="{F188774E-3EBD-43B7-A068-59242794293B}">
          <p14:sldIdLst>
            <p14:sldId id="326"/>
            <p14:sldId id="344"/>
            <p14:sldId id="261"/>
            <p14:sldId id="262"/>
            <p14:sldId id="263"/>
            <p14:sldId id="264"/>
            <p14:sldId id="327"/>
            <p14:sldId id="410"/>
          </p14:sldIdLst>
        </p14:section>
        <p14:section name="Part 2" id="{2B0FBF85-A646-415D-8B17-ADCA1ACAF6EB}">
          <p14:sldIdLst>
            <p14:sldId id="328"/>
            <p14:sldId id="329"/>
            <p14:sldId id="268"/>
            <p14:sldId id="269"/>
            <p14:sldId id="313"/>
            <p14:sldId id="312"/>
            <p14:sldId id="330"/>
            <p14:sldId id="411"/>
          </p14:sldIdLst>
        </p14:section>
        <p14:section name="Part 3" id="{91A08A33-F894-4A6C-AAD1-476EFF5D5D8B}">
          <p14:sldIdLst>
            <p14:sldId id="331"/>
            <p14:sldId id="332"/>
            <p14:sldId id="275"/>
            <p14:sldId id="421"/>
            <p14:sldId id="277"/>
            <p14:sldId id="423"/>
            <p14:sldId id="424"/>
            <p14:sldId id="425"/>
            <p14:sldId id="426"/>
            <p14:sldId id="427"/>
            <p14:sldId id="428"/>
            <p14:sldId id="333"/>
            <p14:sldId id="412"/>
          </p14:sldIdLst>
        </p14:section>
        <p14:section name="Part 4" id="{2E8B9ABC-AAC2-4C50-8752-D483C8BD6278}">
          <p14:sldIdLst>
            <p14:sldId id="334"/>
            <p14:sldId id="335"/>
            <p14:sldId id="287"/>
            <p14:sldId id="288"/>
            <p14:sldId id="289"/>
            <p14:sldId id="290"/>
            <p14:sldId id="291"/>
            <p14:sldId id="292"/>
            <p14:sldId id="293"/>
            <p14:sldId id="294"/>
            <p14:sldId id="295"/>
            <p14:sldId id="336"/>
            <p14:sldId id="297"/>
            <p14:sldId id="298"/>
            <p14:sldId id="314"/>
            <p14:sldId id="315"/>
            <p14:sldId id="337"/>
            <p14:sldId id="413"/>
          </p14:sldIdLst>
        </p14:section>
        <p14:section name="Part 5" id="{BACFA875-E86B-4B01-9EDE-68612B0A05DB}">
          <p14:sldIdLst>
            <p14:sldId id="338"/>
            <p14:sldId id="339"/>
            <p14:sldId id="316"/>
            <p14:sldId id="317"/>
            <p14:sldId id="318"/>
            <p14:sldId id="305"/>
            <p14:sldId id="306"/>
            <p14:sldId id="307"/>
            <p14:sldId id="308"/>
            <p14:sldId id="309"/>
            <p14:sldId id="340"/>
            <p14:sldId id="414"/>
            <p14:sldId id="356"/>
            <p14:sldId id="357"/>
            <p14:sldId id="358"/>
            <p14:sldId id="420"/>
            <p14:sldId id="345"/>
            <p14:sldId id="342"/>
            <p14:sldId id="3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1"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988"/>
    <a:srgbClr val="F8C1BA"/>
    <a:srgbClr val="63717F"/>
    <a:srgbClr val="001C54"/>
    <a:srgbClr val="002368"/>
    <a:srgbClr val="708090"/>
    <a:srgbClr val="FFFFFF"/>
    <a:srgbClr val="FBFBFB"/>
    <a:srgbClr val="479F5E"/>
    <a:srgbClr val="F9F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snapToGrid="0">
      <p:cViewPr varScale="1">
        <p:scale>
          <a:sx n="92" d="100"/>
          <a:sy n="92" d="100"/>
        </p:scale>
        <p:origin x="686" y="67"/>
      </p:cViewPr>
      <p:guideLst/>
    </p:cSldViewPr>
  </p:slideViewPr>
  <p:notesTextViewPr>
    <p:cViewPr>
      <p:scale>
        <a:sx n="1" d="1"/>
        <a:sy n="1" d="1"/>
      </p:scale>
      <p:origin x="0" y="0"/>
    </p:cViewPr>
  </p:notesTextViewPr>
  <p:sorterViewPr>
    <p:cViewPr>
      <p:scale>
        <a:sx n="184" d="100"/>
        <a:sy n="184" d="100"/>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lg10010:Desktop:Graphing%20Practi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invertIfNegative val="0"/>
          <c:dPt>
            <c:idx val="0"/>
            <c:invertIfNegative val="0"/>
            <c:bubble3D val="0"/>
            <c:extLst>
              <c:ext xmlns:c16="http://schemas.microsoft.com/office/drawing/2014/chart" uri="{C3380CC4-5D6E-409C-BE32-E72D297353CC}">
                <c16:uniqueId val="{00000000-8DD0-9046-B6BF-A50856DCC22C}"/>
              </c:ext>
            </c:extLst>
          </c:dPt>
          <c:dPt>
            <c:idx val="1"/>
            <c:invertIfNegative val="0"/>
            <c:bubble3D val="0"/>
            <c:extLst>
              <c:ext xmlns:c16="http://schemas.microsoft.com/office/drawing/2014/chart" uri="{C3380CC4-5D6E-409C-BE32-E72D297353CC}">
                <c16:uniqueId val="{00000001-8DD0-9046-B6BF-A50856DCC22C}"/>
              </c:ext>
            </c:extLst>
          </c:dPt>
          <c:dPt>
            <c:idx val="2"/>
            <c:invertIfNegative val="0"/>
            <c:bubble3D val="0"/>
            <c:extLst>
              <c:ext xmlns:c16="http://schemas.microsoft.com/office/drawing/2014/chart" uri="{C3380CC4-5D6E-409C-BE32-E72D297353CC}">
                <c16:uniqueId val="{00000002-8DD0-9046-B6BF-A50856DCC22C}"/>
              </c:ext>
            </c:extLst>
          </c:dPt>
          <c:dPt>
            <c:idx val="3"/>
            <c:invertIfNegative val="0"/>
            <c:bubble3D val="0"/>
            <c:extLst>
              <c:ext xmlns:c16="http://schemas.microsoft.com/office/drawing/2014/chart" uri="{C3380CC4-5D6E-409C-BE32-E72D297353CC}">
                <c16:uniqueId val="{00000003-8DD0-9046-B6BF-A50856DCC22C}"/>
              </c:ext>
            </c:extLst>
          </c:dPt>
          <c:cat>
            <c:strRef>
              <c:f>Sheet1!$A$2:$A$5</c:f>
              <c:strCache>
                <c:ptCount val="4"/>
                <c:pt idx="0">
                  <c:v>Peer Attention</c:v>
                </c:pt>
                <c:pt idx="1">
                  <c:v>Teacher Attention</c:v>
                </c:pt>
                <c:pt idx="2">
                  <c:v>Escape Attention</c:v>
                </c:pt>
                <c:pt idx="3">
                  <c:v>Escape Tasks</c:v>
                </c:pt>
              </c:strCache>
            </c:strRef>
          </c:cat>
          <c:val>
            <c:numRef>
              <c:f>Sheet1!$B$2:$B$5</c:f>
              <c:numCache>
                <c:formatCode>0%</c:formatCode>
                <c:ptCount val="4"/>
                <c:pt idx="0">
                  <c:v>0.8</c:v>
                </c:pt>
                <c:pt idx="1">
                  <c:v>0.15</c:v>
                </c:pt>
                <c:pt idx="2" formatCode="General">
                  <c:v>0</c:v>
                </c:pt>
                <c:pt idx="3">
                  <c:v>0.05</c:v>
                </c:pt>
              </c:numCache>
            </c:numRef>
          </c:val>
          <c:extLst>
            <c:ext xmlns:c16="http://schemas.microsoft.com/office/drawing/2014/chart" uri="{C3380CC4-5D6E-409C-BE32-E72D297353CC}">
              <c16:uniqueId val="{00000004-8DD0-9046-B6BF-A50856DCC22C}"/>
            </c:ext>
          </c:extLst>
        </c:ser>
        <c:dLbls>
          <c:showLegendKey val="0"/>
          <c:showVal val="0"/>
          <c:showCatName val="0"/>
          <c:showSerName val="0"/>
          <c:showPercent val="0"/>
          <c:showBubbleSize val="0"/>
        </c:dLbls>
        <c:gapWidth val="100"/>
        <c:axId val="-624420896"/>
        <c:axId val="-624069200"/>
      </c:barChart>
      <c:catAx>
        <c:axId val="-624420896"/>
        <c:scaling>
          <c:orientation val="minMax"/>
        </c:scaling>
        <c:delete val="0"/>
        <c:axPos val="b"/>
        <c:numFmt formatCode="General" sourceLinked="1"/>
        <c:majorTickMark val="out"/>
        <c:minorTickMark val="none"/>
        <c:tickLblPos val="nextTo"/>
        <c:crossAx val="-624069200"/>
        <c:crosses val="autoZero"/>
        <c:auto val="1"/>
        <c:lblAlgn val="ctr"/>
        <c:lblOffset val="100"/>
        <c:noMultiLvlLbl val="0"/>
      </c:catAx>
      <c:valAx>
        <c:axId val="-624069200"/>
        <c:scaling>
          <c:orientation val="minMax"/>
        </c:scaling>
        <c:delete val="0"/>
        <c:axPos val="l"/>
        <c:numFmt formatCode="0%" sourceLinked="1"/>
        <c:majorTickMark val="out"/>
        <c:minorTickMark val="none"/>
        <c:tickLblPos val="nextTo"/>
        <c:crossAx val="-624420896"/>
        <c:crosses val="autoZero"/>
        <c:crossBetween val="between"/>
      </c:valAx>
      <c:spPr>
        <a:noFill/>
        <a:ln w="25400">
          <a:noFill/>
        </a:ln>
      </c:spPr>
    </c:plotArea>
    <c:plotVisOnly val="1"/>
    <c:dispBlanksAs val="zero"/>
    <c:showDLblsOverMax val="0"/>
  </c:chart>
  <c:txPr>
    <a:bodyPr/>
    <a:lstStyle/>
    <a:p>
      <a:pPr>
        <a:defRPr sz="1200" b="0" i="0" u="none" strike="noStrike" baseline="0">
          <a:solidFill>
            <a:schemeClr val="bg1"/>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Setting where Behavior Occurs</a:t>
            </a:r>
          </a:p>
        </c:rich>
      </c:tx>
      <c:overlay val="0"/>
    </c:title>
    <c:autoTitleDeleted val="0"/>
    <c:plotArea>
      <c:layout/>
      <c:pieChart>
        <c:varyColors val="1"/>
        <c:ser>
          <c:idx val="0"/>
          <c:order val="0"/>
          <c:tx>
            <c:strRef>
              <c:f>'ABC Data'!$B$1</c:f>
              <c:strCache>
                <c:ptCount val="1"/>
                <c:pt idx="0">
                  <c:v>% of occurrences</c:v>
                </c:pt>
              </c:strCache>
            </c:strRef>
          </c:tx>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'ABC Data'!$A$2:$A$5</c:f>
              <c:strCache>
                <c:ptCount val="4"/>
                <c:pt idx="0">
                  <c:v>Independent work</c:v>
                </c:pt>
                <c:pt idx="1">
                  <c:v>Large Group Work</c:v>
                </c:pt>
                <c:pt idx="2">
                  <c:v>Transition</c:v>
                </c:pt>
                <c:pt idx="3">
                  <c:v>Small Group Work</c:v>
                </c:pt>
              </c:strCache>
            </c:strRef>
          </c:cat>
          <c:val>
            <c:numRef>
              <c:f>'ABC Data'!$B$2:$B$5</c:f>
              <c:numCache>
                <c:formatCode>0%</c:formatCode>
                <c:ptCount val="4"/>
                <c:pt idx="0">
                  <c:v>0.7</c:v>
                </c:pt>
                <c:pt idx="1">
                  <c:v>0.05</c:v>
                </c:pt>
                <c:pt idx="2">
                  <c:v>0.1</c:v>
                </c:pt>
                <c:pt idx="3">
                  <c:v>0.15</c:v>
                </c:pt>
              </c:numCache>
            </c:numRef>
          </c:val>
          <c:extLst>
            <c:ext xmlns:c16="http://schemas.microsoft.com/office/drawing/2014/chart" uri="{C3380CC4-5D6E-409C-BE32-E72D297353CC}">
              <c16:uniqueId val="{00000000-069C-40C7-9B17-D1D6E9C4701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bg1"/>
                </a:solidFill>
              </a:defRPr>
            </a:pPr>
            <a:r>
              <a:rPr lang="en-US">
                <a:solidFill>
                  <a:schemeClr val="bg1"/>
                </a:solidFill>
              </a:rPr>
              <a:t>Antecedent Events</a:t>
            </a:r>
          </a:p>
        </c:rich>
      </c:tx>
      <c:overlay val="0"/>
    </c:title>
    <c:autoTitleDeleted val="0"/>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Sheet1!$A$13:$A$16</c:f>
              <c:strCache>
                <c:ptCount val="4"/>
                <c:pt idx="0">
                  <c:v>Independent work</c:v>
                </c:pt>
                <c:pt idx="1">
                  <c:v>Large group work</c:v>
                </c:pt>
                <c:pt idx="2">
                  <c:v>Transition</c:v>
                </c:pt>
                <c:pt idx="3">
                  <c:v>Small Group</c:v>
                </c:pt>
              </c:strCache>
            </c:strRef>
          </c:cat>
          <c:val>
            <c:numRef>
              <c:f>Sheet1!$B$13:$B$16</c:f>
              <c:numCache>
                <c:formatCode>General</c:formatCode>
                <c:ptCount val="4"/>
                <c:pt idx="0" formatCode="0%">
                  <c:v>1</c:v>
                </c:pt>
                <c:pt idx="1">
                  <c:v>0</c:v>
                </c:pt>
                <c:pt idx="2">
                  <c:v>0</c:v>
                </c:pt>
                <c:pt idx="3">
                  <c:v>0</c:v>
                </c:pt>
              </c:numCache>
            </c:numRef>
          </c:val>
          <c:extLst>
            <c:ext xmlns:c16="http://schemas.microsoft.com/office/drawing/2014/chart" uri="{C3380CC4-5D6E-409C-BE32-E72D297353CC}">
              <c16:uniqueId val="{00000000-6A6B-4815-B32C-C5BBBBD32853}"/>
            </c:ext>
          </c:extLst>
        </c:ser>
        <c:dLbls>
          <c:showLegendKey val="0"/>
          <c:showVal val="0"/>
          <c:showCatName val="0"/>
          <c:showSerName val="0"/>
          <c:showPercent val="0"/>
          <c:showBubbleSize val="0"/>
        </c:dLbls>
        <c:gapWidth val="150"/>
        <c:axId val="-385064656"/>
        <c:axId val="-385062464"/>
      </c:barChart>
      <c:catAx>
        <c:axId val="-385064656"/>
        <c:scaling>
          <c:orientation val="minMax"/>
        </c:scaling>
        <c:delete val="0"/>
        <c:axPos val="b"/>
        <c:title>
          <c:tx>
            <c:rich>
              <a:bodyPr/>
              <a:lstStyle/>
              <a:p>
                <a:pPr>
                  <a:defRPr>
                    <a:solidFill>
                      <a:schemeClr val="bg1"/>
                    </a:solidFill>
                  </a:defRPr>
                </a:pPr>
                <a:r>
                  <a:rPr lang="en-US">
                    <a:solidFill>
                      <a:schemeClr val="bg1"/>
                    </a:solidFill>
                  </a:rPr>
                  <a:t>Antecedent Events</a:t>
                </a:r>
              </a:p>
            </c:rich>
          </c:tx>
          <c:overlay val="0"/>
        </c:title>
        <c:numFmt formatCode="General" sourceLinked="0"/>
        <c:majorTickMark val="out"/>
        <c:minorTickMark val="none"/>
        <c:tickLblPos val="nextTo"/>
        <c:txPr>
          <a:bodyPr/>
          <a:lstStyle/>
          <a:p>
            <a:pPr>
              <a:defRPr>
                <a:solidFill>
                  <a:schemeClr val="bg1"/>
                </a:solidFill>
              </a:defRPr>
            </a:pPr>
            <a:endParaRPr lang="en-US"/>
          </a:p>
        </c:txPr>
        <c:crossAx val="-385062464"/>
        <c:crosses val="autoZero"/>
        <c:auto val="1"/>
        <c:lblAlgn val="ctr"/>
        <c:lblOffset val="100"/>
        <c:noMultiLvlLbl val="0"/>
      </c:catAx>
      <c:valAx>
        <c:axId val="-385062464"/>
        <c:scaling>
          <c:orientation val="minMax"/>
          <c:max val="1"/>
        </c:scaling>
        <c:delete val="0"/>
        <c:axPos val="l"/>
        <c:title>
          <c:tx>
            <c:rich>
              <a:bodyPr/>
              <a:lstStyle/>
              <a:p>
                <a:pPr>
                  <a:defRPr>
                    <a:solidFill>
                      <a:schemeClr val="bg1"/>
                    </a:solidFill>
                  </a:defRPr>
                </a:pPr>
                <a:r>
                  <a:rPr lang="en-US">
                    <a:solidFill>
                      <a:schemeClr val="bg1"/>
                    </a:solidFill>
                  </a:rPr>
                  <a:t>% of occurnaces</a:t>
                </a:r>
              </a:p>
            </c:rich>
          </c:tx>
          <c:overlay val="0"/>
        </c:title>
        <c:numFmt formatCode="0%" sourceLinked="1"/>
        <c:majorTickMark val="out"/>
        <c:minorTickMark val="none"/>
        <c:tickLblPos val="nextTo"/>
        <c:txPr>
          <a:bodyPr/>
          <a:lstStyle/>
          <a:p>
            <a:pPr>
              <a:defRPr>
                <a:solidFill>
                  <a:schemeClr val="bg1"/>
                </a:solidFill>
              </a:defRPr>
            </a:pPr>
            <a:endParaRPr lang="en-US"/>
          </a:p>
        </c:txPr>
        <c:crossAx val="-38506465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bg1"/>
                </a:solidFill>
              </a:defRPr>
            </a:pPr>
            <a:r>
              <a:rPr lang="en-US">
                <a:solidFill>
                  <a:schemeClr val="bg1"/>
                </a:solidFill>
              </a:rPr>
              <a:t>Consequence Events</a:t>
            </a:r>
          </a:p>
        </c:rich>
      </c:tx>
      <c:overlay val="0"/>
    </c:title>
    <c:autoTitleDeleted val="0"/>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Sheet1!$C$13:$C$16</c:f>
              <c:strCache>
                <c:ptCount val="4"/>
                <c:pt idx="0">
                  <c:v>Obtained peer attention</c:v>
                </c:pt>
                <c:pt idx="1">
                  <c:v>Obtained adult attention</c:v>
                </c:pt>
                <c:pt idx="2">
                  <c:v>Obtained tangible</c:v>
                </c:pt>
                <c:pt idx="3">
                  <c:v>Escape work</c:v>
                </c:pt>
              </c:strCache>
            </c:strRef>
          </c:cat>
          <c:val>
            <c:numRef>
              <c:f>Sheet1!$D$13:$D$16</c:f>
              <c:numCache>
                <c:formatCode>0%</c:formatCode>
                <c:ptCount val="4"/>
                <c:pt idx="0">
                  <c:v>0.33</c:v>
                </c:pt>
                <c:pt idx="1">
                  <c:v>0.66</c:v>
                </c:pt>
                <c:pt idx="2" formatCode="General">
                  <c:v>0</c:v>
                </c:pt>
                <c:pt idx="3" formatCode="General">
                  <c:v>0</c:v>
                </c:pt>
              </c:numCache>
            </c:numRef>
          </c:val>
          <c:extLst>
            <c:ext xmlns:c16="http://schemas.microsoft.com/office/drawing/2014/chart" uri="{C3380CC4-5D6E-409C-BE32-E72D297353CC}">
              <c16:uniqueId val="{00000000-34F1-4961-BD5C-7234D8925BBA}"/>
            </c:ext>
          </c:extLst>
        </c:ser>
        <c:dLbls>
          <c:showLegendKey val="0"/>
          <c:showVal val="0"/>
          <c:showCatName val="0"/>
          <c:showSerName val="0"/>
          <c:showPercent val="0"/>
          <c:showBubbleSize val="0"/>
        </c:dLbls>
        <c:gapWidth val="150"/>
        <c:axId val="-319005536"/>
        <c:axId val="-337325568"/>
      </c:barChart>
      <c:catAx>
        <c:axId val="-319005536"/>
        <c:scaling>
          <c:orientation val="minMax"/>
        </c:scaling>
        <c:delete val="0"/>
        <c:axPos val="b"/>
        <c:title>
          <c:tx>
            <c:rich>
              <a:bodyPr/>
              <a:lstStyle/>
              <a:p>
                <a:pPr>
                  <a:defRPr>
                    <a:solidFill>
                      <a:schemeClr val="bg1"/>
                    </a:solidFill>
                  </a:defRPr>
                </a:pPr>
                <a:r>
                  <a:rPr lang="en-US">
                    <a:solidFill>
                      <a:schemeClr val="bg1"/>
                    </a:solidFill>
                  </a:rPr>
                  <a:t>Consequence events</a:t>
                </a:r>
              </a:p>
            </c:rich>
          </c:tx>
          <c:overlay val="0"/>
        </c:title>
        <c:numFmt formatCode="General" sourceLinked="0"/>
        <c:majorTickMark val="out"/>
        <c:minorTickMark val="none"/>
        <c:tickLblPos val="nextTo"/>
        <c:txPr>
          <a:bodyPr/>
          <a:lstStyle/>
          <a:p>
            <a:pPr>
              <a:defRPr>
                <a:solidFill>
                  <a:schemeClr val="bg1"/>
                </a:solidFill>
              </a:defRPr>
            </a:pPr>
            <a:endParaRPr lang="en-US"/>
          </a:p>
        </c:txPr>
        <c:crossAx val="-337325568"/>
        <c:crosses val="autoZero"/>
        <c:auto val="1"/>
        <c:lblAlgn val="ctr"/>
        <c:lblOffset val="100"/>
        <c:noMultiLvlLbl val="0"/>
      </c:catAx>
      <c:valAx>
        <c:axId val="-337325568"/>
        <c:scaling>
          <c:orientation val="minMax"/>
          <c:max val="1"/>
        </c:scaling>
        <c:delete val="0"/>
        <c:axPos val="l"/>
        <c:title>
          <c:tx>
            <c:rich>
              <a:bodyPr/>
              <a:lstStyle/>
              <a:p>
                <a:pPr>
                  <a:defRPr>
                    <a:solidFill>
                      <a:schemeClr val="bg1"/>
                    </a:solidFill>
                  </a:defRPr>
                </a:pPr>
                <a:r>
                  <a:rPr lang="en-US">
                    <a:solidFill>
                      <a:schemeClr val="bg1"/>
                    </a:solidFill>
                  </a:rPr>
                  <a:t>% of occurences</a:t>
                </a:r>
              </a:p>
            </c:rich>
          </c:tx>
          <c:overlay val="0"/>
        </c:title>
        <c:numFmt formatCode="0%" sourceLinked="1"/>
        <c:majorTickMark val="out"/>
        <c:minorTickMark val="none"/>
        <c:tickLblPos val="nextTo"/>
        <c:txPr>
          <a:bodyPr/>
          <a:lstStyle/>
          <a:p>
            <a:pPr>
              <a:defRPr>
                <a:solidFill>
                  <a:schemeClr val="bg1"/>
                </a:solidFill>
              </a:defRPr>
            </a:pPr>
            <a:endParaRPr lang="en-US"/>
          </a:p>
        </c:txPr>
        <c:crossAx val="-31900553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3" b="0" i="0" u="none" strike="noStrike" baseline="0">
                <a:solidFill>
                  <a:srgbClr val="000000"/>
                </a:solidFill>
                <a:latin typeface="Arial"/>
                <a:ea typeface="Arial"/>
                <a:cs typeface="Arial"/>
              </a:defRPr>
            </a:pPr>
            <a:r>
              <a:rPr lang="en-US" sz="2784" b="1" i="0" u="none" strike="noStrike" baseline="0">
                <a:solidFill>
                  <a:srgbClr val="000000"/>
                </a:solidFill>
                <a:latin typeface="Arial" charset="0"/>
                <a:cs typeface="Arial" charset="0"/>
              </a:rPr>
              <a:t>Percent of Intervals Kelly was Off-task</a:t>
            </a:r>
          </a:p>
        </c:rich>
      </c:tx>
      <c:layout>
        <c:manualLayout>
          <c:xMode val="edge"/>
          <c:yMode val="edge"/>
          <c:x val="0.10758929418461247"/>
          <c:y val="4.1103662160154507E-2"/>
        </c:manualLayout>
      </c:layout>
      <c:overlay val="0"/>
      <c:spPr>
        <a:noFill/>
        <a:ln w="24384">
          <a:noFill/>
        </a:ln>
      </c:spPr>
    </c:title>
    <c:autoTitleDeleted val="0"/>
    <c:plotArea>
      <c:layout>
        <c:manualLayout>
          <c:layoutTarget val="inner"/>
          <c:xMode val="edge"/>
          <c:yMode val="edge"/>
          <c:x val="0.17846655886764204"/>
          <c:y val="0.24324324324324303"/>
          <c:w val="0.72383705943007115"/>
          <c:h val="0.47972972972973005"/>
        </c:manualLayout>
      </c:layout>
      <c:lineChart>
        <c:grouping val="standard"/>
        <c:varyColors val="0"/>
        <c:ser>
          <c:idx val="0"/>
          <c:order val="0"/>
          <c:tx>
            <c:v>off-task</c:v>
          </c:tx>
          <c:spPr>
            <a:ln w="36576">
              <a:solidFill>
                <a:srgbClr val="63AAFE"/>
              </a:solidFill>
              <a:prstDash val="solid"/>
            </a:ln>
          </c:spPr>
          <c:marker>
            <c:symbol val="diamond"/>
            <c:size val="9"/>
            <c:spPr>
              <a:solidFill>
                <a:srgbClr val="63AAFE"/>
              </a:solidFill>
              <a:ln>
                <a:solidFill>
                  <a:srgbClr val="63AAFE"/>
                </a:solidFill>
                <a:prstDash val="solid"/>
              </a:ln>
            </c:spPr>
          </c:marker>
          <c:dLbls>
            <c:delete val="1"/>
          </c:dLbls>
          <c:cat>
            <c:numRef>
              <c:f>(Sheet1!$A$21,Sheet1!$A$23,Sheet1!$A$25)</c:f>
              <c:numCache>
                <c:formatCode>General</c:formatCode>
                <c:ptCount val="3"/>
                <c:pt idx="0">
                  <c:v>1</c:v>
                </c:pt>
                <c:pt idx="1">
                  <c:v>2</c:v>
                </c:pt>
                <c:pt idx="2">
                  <c:v>3</c:v>
                </c:pt>
              </c:numCache>
            </c:numRef>
          </c:cat>
          <c:val>
            <c:numRef>
              <c:f>(Sheet1!$C$21,Sheet1!$C$23,Sheet1!$C$25)</c:f>
              <c:numCache>
                <c:formatCode>0%</c:formatCode>
                <c:ptCount val="3"/>
                <c:pt idx="0">
                  <c:v>0.68</c:v>
                </c:pt>
                <c:pt idx="1">
                  <c:v>0.42499999999999999</c:v>
                </c:pt>
                <c:pt idx="2">
                  <c:v>0.68421052631578949</c:v>
                </c:pt>
              </c:numCache>
            </c:numRef>
          </c:val>
          <c:smooth val="0"/>
          <c:extLst>
            <c:ext xmlns:c16="http://schemas.microsoft.com/office/drawing/2014/chart" uri="{C3380CC4-5D6E-409C-BE32-E72D297353CC}">
              <c16:uniqueId val="{00000000-58C5-9F49-92E1-97746106B40C}"/>
            </c:ext>
          </c:extLst>
        </c:ser>
        <c:dLbls>
          <c:showLegendKey val="0"/>
          <c:showVal val="1"/>
          <c:showCatName val="0"/>
          <c:showSerName val="0"/>
          <c:showPercent val="0"/>
          <c:showBubbleSize val="0"/>
        </c:dLbls>
        <c:marker val="1"/>
        <c:smooth val="0"/>
        <c:axId val="2104031072"/>
        <c:axId val="1"/>
      </c:lineChart>
      <c:catAx>
        <c:axId val="2104031072"/>
        <c:scaling>
          <c:orientation val="minMax"/>
        </c:scaling>
        <c:delete val="0"/>
        <c:axPos val="b"/>
        <c:title>
          <c:tx>
            <c:rich>
              <a:bodyPr/>
              <a:lstStyle/>
              <a:p>
                <a:pPr>
                  <a:defRPr sz="1603" b="1" i="0" u="none" strike="noStrike" baseline="0">
                    <a:solidFill>
                      <a:srgbClr val="000000"/>
                    </a:solidFill>
                    <a:latin typeface="Arial"/>
                    <a:ea typeface="Arial"/>
                    <a:cs typeface="Arial"/>
                  </a:defRPr>
                </a:pPr>
                <a:r>
                  <a:rPr lang="en-US"/>
                  <a:t>Observation Day</a:t>
                </a:r>
              </a:p>
            </c:rich>
          </c:tx>
          <c:layout>
            <c:manualLayout>
              <c:xMode val="edge"/>
              <c:yMode val="edge"/>
              <c:x val="0.40969168010625179"/>
              <c:y val="0.84459459961372751"/>
            </c:manualLayout>
          </c:layout>
          <c:overlay val="0"/>
          <c:spPr>
            <a:noFill/>
            <a:ln w="24384">
              <a:noFill/>
            </a:ln>
          </c:spPr>
        </c:title>
        <c:numFmt formatCode="General" sourceLinked="1"/>
        <c:majorTickMark val="out"/>
        <c:minorTickMark val="none"/>
        <c:tickLblPos val="nextTo"/>
        <c:spPr>
          <a:ln w="3048">
            <a:solidFill>
              <a:srgbClr val="000000"/>
            </a:solidFill>
            <a:prstDash val="solid"/>
          </a:ln>
        </c:spPr>
        <c:txPr>
          <a:bodyPr rot="0" vert="horz"/>
          <a:lstStyle/>
          <a:p>
            <a:pPr>
              <a:defRPr sz="1603"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
        </c:scaling>
        <c:delete val="0"/>
        <c:axPos val="l"/>
        <c:title>
          <c:tx>
            <c:rich>
              <a:bodyPr/>
              <a:lstStyle/>
              <a:p>
                <a:pPr>
                  <a:defRPr sz="2002" b="1" i="0" u="none" strike="noStrike" baseline="0">
                    <a:solidFill>
                      <a:srgbClr val="000000"/>
                    </a:solidFill>
                    <a:latin typeface="Arial"/>
                    <a:ea typeface="Arial"/>
                    <a:cs typeface="Arial"/>
                  </a:defRPr>
                </a:pPr>
                <a:r>
                  <a:rPr lang="en-US"/>
                  <a:t>% of Intervals</a:t>
                </a:r>
              </a:p>
            </c:rich>
          </c:tx>
          <c:layout>
            <c:manualLayout>
              <c:xMode val="edge"/>
              <c:yMode val="edge"/>
              <c:x val="1.9823783322265438E-2"/>
              <c:y val="0.24324320309017977"/>
            </c:manualLayout>
          </c:layout>
          <c:overlay val="0"/>
          <c:spPr>
            <a:noFill/>
            <a:ln w="24384">
              <a:noFill/>
            </a:ln>
          </c:spPr>
        </c:title>
        <c:numFmt formatCode="0%" sourceLinked="1"/>
        <c:majorTickMark val="out"/>
        <c:minorTickMark val="none"/>
        <c:tickLblPos val="nextTo"/>
        <c:spPr>
          <a:ln w="3048">
            <a:solidFill>
              <a:srgbClr val="000000"/>
            </a:solidFill>
            <a:prstDash val="solid"/>
          </a:ln>
        </c:spPr>
        <c:txPr>
          <a:bodyPr rot="0" vert="horz"/>
          <a:lstStyle/>
          <a:p>
            <a:pPr>
              <a:defRPr sz="1603" b="0" i="0" u="none" strike="noStrike" baseline="0">
                <a:solidFill>
                  <a:srgbClr val="000000"/>
                </a:solidFill>
                <a:latin typeface="Arial"/>
                <a:ea typeface="Arial"/>
                <a:cs typeface="Arial"/>
              </a:defRPr>
            </a:pPr>
            <a:endParaRPr lang="en-US"/>
          </a:p>
        </c:txPr>
        <c:crossAx val="2104031072"/>
        <c:crosses val="autoZero"/>
        <c:crossBetween val="between"/>
      </c:valAx>
      <c:spPr>
        <a:solidFill>
          <a:srgbClr val="FFFFFF"/>
        </a:solidFill>
        <a:ln w="24384">
          <a:noFill/>
        </a:ln>
      </c:spPr>
    </c:plotArea>
    <c:plotVisOnly val="1"/>
    <c:dispBlanksAs val="gap"/>
    <c:showDLblsOverMax val="0"/>
  </c:chart>
  <c:spPr>
    <a:solidFill>
      <a:srgbClr val="FFFFFF"/>
    </a:solidFill>
    <a:ln w="3048">
      <a:solidFill>
        <a:srgbClr val="000000"/>
      </a:solidFill>
      <a:prstDash val="solid"/>
    </a:ln>
  </c:spPr>
  <c:txPr>
    <a:bodyPr/>
    <a:lstStyle/>
    <a:p>
      <a:pPr>
        <a:defRPr sz="1603"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dgm:spPr/>
    </dgm:pt>
    <dgm:pt modelId="{63C2B86F-C339-A644-A0A5-8D17AF622403}" type="pres">
      <dgm:prSet presAssocID="{82566A81-7A86-4C4B-815C-811799C31F19}" presName="desTx" presStyleLbl="fgAcc1" presStyleIdx="0" presStyleCnt="3">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4547"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4547" y="331277"/>
        <a:ext cx="2067847" cy="741026"/>
      </dsp:txXfrm>
    </dsp:sp>
    <dsp:sp modelId="{63C2B86F-C339-A644-A0A5-8D17AF622403}">
      <dsp:nvSpPr>
        <dsp:cNvPr id="0" name=""/>
        <dsp:cNvSpPr/>
      </dsp:nvSpPr>
      <dsp:spPr>
        <a:xfrm>
          <a:off x="428082"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88647" y="1132869"/>
        <a:ext cx="1946717" cy="3378027"/>
      </dsp:txXfrm>
    </dsp:sp>
    <dsp:sp modelId="{66AE0118-AAE6-344F-8859-8AB38F867746}">
      <dsp:nvSpPr>
        <dsp:cNvPr id="0" name=""/>
        <dsp:cNvSpPr/>
      </dsp:nvSpPr>
      <dsp:spPr>
        <a:xfrm>
          <a:off x="2385873"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5873" y="547340"/>
        <a:ext cx="510123" cy="308900"/>
      </dsp:txXfrm>
    </dsp:sp>
    <dsp:sp modelId="{54717E25-7AA8-E34A-A3F5-DEA4C45C2E19}">
      <dsp:nvSpPr>
        <dsp:cNvPr id="0" name=""/>
        <dsp:cNvSpPr/>
      </dsp:nvSpPr>
      <dsp:spPr>
        <a:xfrm>
          <a:off x="3326308"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331277"/>
        <a:ext cx="2067847" cy="741026"/>
      </dsp:txXfrm>
    </dsp:sp>
    <dsp:sp modelId="{3B369317-152F-0846-AC40-1C8FD6D6754F}">
      <dsp:nvSpPr>
        <dsp:cNvPr id="0" name=""/>
        <dsp:cNvSpPr/>
      </dsp:nvSpPr>
      <dsp:spPr>
        <a:xfrm>
          <a:off x="3749843"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810408" y="1132869"/>
        <a:ext cx="1946717" cy="3378027"/>
      </dsp:txXfrm>
    </dsp:sp>
    <dsp:sp modelId="{4A58222B-1BB2-9F40-BE77-B7B4AA6FCDAE}">
      <dsp:nvSpPr>
        <dsp:cNvPr id="0" name=""/>
        <dsp:cNvSpPr/>
      </dsp:nvSpPr>
      <dsp:spPr>
        <a:xfrm>
          <a:off x="5707634"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547340"/>
        <a:ext cx="510123" cy="308900"/>
      </dsp:txXfrm>
    </dsp:sp>
    <dsp:sp modelId="{DE1436E0-4BF3-CB4E-A889-102C52BD3C3D}">
      <dsp:nvSpPr>
        <dsp:cNvPr id="0" name=""/>
        <dsp:cNvSpPr/>
      </dsp:nvSpPr>
      <dsp:spPr>
        <a:xfrm>
          <a:off x="6648069"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331277"/>
        <a:ext cx="2067847" cy="741026"/>
      </dsp:txXfrm>
    </dsp:sp>
    <dsp:sp modelId="{5674F3AF-C665-9746-9B76-874571840816}">
      <dsp:nvSpPr>
        <dsp:cNvPr id="0" name=""/>
        <dsp:cNvSpPr/>
      </dsp:nvSpPr>
      <dsp:spPr>
        <a:xfrm>
          <a:off x="7071604"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to extend your learning with respect to culturally and contextually relevant implementation</a:t>
          </a:r>
        </a:p>
      </dsp:txBody>
      <dsp:txXfrm>
        <a:off x="7132169" y="1132869"/>
        <a:ext cx="1946717" cy="33780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6/20/2019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165C4-D33F-1647-AFF1-EE490E8C96CA}" type="datetimeFigureOut">
              <a:rPr lang="en-US" smtClean="0"/>
              <a:t>6/20/2019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EFB46-0123-7446-8D90-9D4C933B5F32}" type="slidenum">
              <a:rPr lang="en-US" smtClean="0"/>
              <a:t>‹#›</a:t>
            </a:fld>
            <a:endParaRPr lang="en-US"/>
          </a:p>
        </p:txBody>
      </p:sp>
    </p:spTree>
    <p:extLst>
      <p:ext uri="{BB962C8B-B14F-4D97-AF65-F5344CB8AC3E}">
        <p14:creationId xmlns:p14="http://schemas.microsoft.com/office/powerpoint/2010/main" val="12488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3</a:t>
            </a:fld>
            <a:endParaRPr lang="en-US"/>
          </a:p>
        </p:txBody>
      </p:sp>
    </p:spTree>
    <p:extLst>
      <p:ext uri="{BB962C8B-B14F-4D97-AF65-F5344CB8AC3E}">
        <p14:creationId xmlns:p14="http://schemas.microsoft.com/office/powerpoint/2010/main" val="232537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Britannic Bold" charset="0"/>
                <a:ea typeface="ＭＳ Ｐゴシック" charset="-128"/>
              </a:defRPr>
            </a:lvl1pPr>
            <a:lvl2pPr marL="742950" indent="-285750" eaLnBrk="0" hangingPunct="0">
              <a:defRPr sz="2000">
                <a:solidFill>
                  <a:schemeClr val="tx1"/>
                </a:solidFill>
                <a:latin typeface="Britannic Bold" charset="0"/>
                <a:ea typeface="ＭＳ Ｐゴシック" charset="-128"/>
              </a:defRPr>
            </a:lvl2pPr>
            <a:lvl3pPr marL="1143000" indent="-228600" eaLnBrk="0" hangingPunct="0">
              <a:defRPr sz="2000">
                <a:solidFill>
                  <a:schemeClr val="tx1"/>
                </a:solidFill>
                <a:latin typeface="Britannic Bold" charset="0"/>
                <a:ea typeface="ＭＳ Ｐゴシック" charset="-128"/>
              </a:defRPr>
            </a:lvl3pPr>
            <a:lvl4pPr marL="1600200" indent="-228600" eaLnBrk="0" hangingPunct="0">
              <a:defRPr sz="2000">
                <a:solidFill>
                  <a:schemeClr val="tx1"/>
                </a:solidFill>
                <a:latin typeface="Britannic Bold" charset="0"/>
                <a:ea typeface="ＭＳ Ｐゴシック" charset="-128"/>
              </a:defRPr>
            </a:lvl4pPr>
            <a:lvl5pPr marL="2057400" indent="-228600" eaLnBrk="0" hangingPunct="0">
              <a:defRPr sz="2000">
                <a:solidFill>
                  <a:schemeClr val="tx1"/>
                </a:solidFill>
                <a:latin typeface="Britannic Bold" charset="0"/>
                <a:ea typeface="ＭＳ Ｐゴシック" charset="-128"/>
              </a:defRPr>
            </a:lvl5pPr>
            <a:lvl6pPr marL="2514600" indent="-228600" eaLnBrk="0" fontAlgn="base" hangingPunct="0">
              <a:spcBef>
                <a:spcPct val="0"/>
              </a:spcBef>
              <a:spcAft>
                <a:spcPct val="0"/>
              </a:spcAft>
              <a:defRPr sz="2000">
                <a:solidFill>
                  <a:schemeClr val="tx1"/>
                </a:solidFill>
                <a:latin typeface="Britannic Bold" charset="0"/>
                <a:ea typeface="ＭＳ Ｐゴシック" charset="-128"/>
              </a:defRPr>
            </a:lvl6pPr>
            <a:lvl7pPr marL="2971800" indent="-228600" eaLnBrk="0" fontAlgn="base" hangingPunct="0">
              <a:spcBef>
                <a:spcPct val="0"/>
              </a:spcBef>
              <a:spcAft>
                <a:spcPct val="0"/>
              </a:spcAft>
              <a:defRPr sz="2000">
                <a:solidFill>
                  <a:schemeClr val="tx1"/>
                </a:solidFill>
                <a:latin typeface="Britannic Bold" charset="0"/>
                <a:ea typeface="ＭＳ Ｐゴシック" charset="-128"/>
              </a:defRPr>
            </a:lvl7pPr>
            <a:lvl8pPr marL="3429000" indent="-228600" eaLnBrk="0" fontAlgn="base" hangingPunct="0">
              <a:spcBef>
                <a:spcPct val="0"/>
              </a:spcBef>
              <a:spcAft>
                <a:spcPct val="0"/>
              </a:spcAft>
              <a:defRPr sz="2000">
                <a:solidFill>
                  <a:schemeClr val="tx1"/>
                </a:solidFill>
                <a:latin typeface="Britannic Bold" charset="0"/>
                <a:ea typeface="ＭＳ Ｐゴシック" charset="-128"/>
              </a:defRPr>
            </a:lvl8pPr>
            <a:lvl9pPr marL="3886200" indent="-228600" eaLnBrk="0" fontAlgn="base" hangingPunct="0">
              <a:spcBef>
                <a:spcPct val="0"/>
              </a:spcBef>
              <a:spcAft>
                <a:spcPct val="0"/>
              </a:spcAft>
              <a:defRPr sz="2000">
                <a:solidFill>
                  <a:schemeClr val="tx1"/>
                </a:solidFill>
                <a:latin typeface="Britannic Bold" charset="0"/>
                <a:ea typeface="ＭＳ Ｐゴシック" charset="-128"/>
              </a:defRPr>
            </a:lvl9pPr>
          </a:lstStyle>
          <a:p>
            <a:pPr eaLnBrk="1" hangingPunct="1"/>
            <a:fld id="{B6535DA7-5E37-774F-A451-6B6D7F0FF6D4}" type="slidenum">
              <a:rPr lang="en-US" altLang="en-US" sz="1200">
                <a:latin typeface="Comic Sans MS" charset="0"/>
              </a:rPr>
              <a:pPr eaLnBrk="1" hangingPunct="1"/>
              <a:t>18</a:t>
            </a:fld>
            <a:endParaRPr lang="en-US" altLang="en-US" sz="1200">
              <a:latin typeface="Comic Sans MS" charset="0"/>
            </a:endParaRPr>
          </a:p>
        </p:txBody>
      </p:sp>
      <p:sp>
        <p:nvSpPr>
          <p:cNvPr id="43010" name="Rectangle 2"/>
          <p:cNvSpPr>
            <a:spLocks noGrp="1" noRot="1" noChangeAspect="1" noChangeArrowheads="1" noTextEdit="1"/>
          </p:cNvSpPr>
          <p:nvPr>
            <p:ph type="sldImg"/>
          </p:nvPr>
        </p:nvSpPr>
        <p:spPr>
          <a:xfrm>
            <a:off x="1371600" y="1143000"/>
            <a:ext cx="4114800" cy="3086100"/>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So, before we can move on we need to understand the dimensions of behavior.</a:t>
            </a:r>
          </a:p>
        </p:txBody>
      </p:sp>
    </p:spTree>
    <p:extLst>
      <p:ext uri="{BB962C8B-B14F-4D97-AF65-F5344CB8AC3E}">
        <p14:creationId xmlns:p14="http://schemas.microsoft.com/office/powerpoint/2010/main" val="384454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F5322-043C-5B45-A415-E34A993D7B14}" type="slidenum">
              <a:rPr lang="en-US" smtClean="0"/>
              <a:t>67</a:t>
            </a:fld>
            <a:endParaRPr lang="en-US"/>
          </a:p>
        </p:txBody>
      </p:sp>
    </p:spTree>
    <p:extLst>
      <p:ext uri="{BB962C8B-B14F-4D97-AF65-F5344CB8AC3E}">
        <p14:creationId xmlns:p14="http://schemas.microsoft.com/office/powerpoint/2010/main" val="2474613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3614445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35109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4206633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14231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79076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396159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65239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38576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60510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03945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26195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6/20/2019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6/20/2019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35795168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20.emf"/></Relationships>
</file>

<file path=ppt/slides/_rels/slide5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8043" y="276677"/>
            <a:ext cx="8537184" cy="2150077"/>
          </a:xfrm>
        </p:spPr>
        <p:txBody>
          <a:bodyPr/>
          <a:lstStyle/>
          <a:p>
            <a:r>
              <a:rPr lang="en-US" sz="4800" dirty="0">
                <a:solidFill>
                  <a:schemeClr val="accent2"/>
                </a:solidFill>
              </a:rPr>
              <a:t>Module 6</a:t>
            </a:r>
          </a:p>
          <a:p>
            <a:r>
              <a:rPr lang="en-US" dirty="0">
                <a:solidFill>
                  <a:schemeClr val="accent2"/>
                </a:solidFill>
              </a:rPr>
              <a:t>Defining, Measuring, and Monitoring Behavior</a:t>
            </a:r>
          </a:p>
        </p:txBody>
      </p:sp>
      <p:sp>
        <p:nvSpPr>
          <p:cNvPr id="3" name="Text Placeholder 2"/>
          <p:cNvSpPr>
            <a:spLocks noGrp="1"/>
          </p:cNvSpPr>
          <p:nvPr>
            <p:ph type="body" sz="quarter" idx="14"/>
          </p:nvPr>
        </p:nvSpPr>
        <p:spPr>
          <a:xfrm>
            <a:off x="278043" y="2689360"/>
            <a:ext cx="8537184" cy="1344758"/>
          </a:xfrm>
        </p:spPr>
        <p:txBody>
          <a:bodyPr/>
          <a:lstStyle/>
          <a:p>
            <a:r>
              <a:rPr lang="en-US" sz="2000" dirty="0">
                <a:solidFill>
                  <a:schemeClr val="bg1"/>
                </a:solidFill>
              </a:rPr>
              <a:t>Jennifer Freeman, PhD</a:t>
            </a:r>
          </a:p>
          <a:p>
            <a:r>
              <a:rPr lang="en-US" sz="2000" dirty="0">
                <a:solidFill>
                  <a:schemeClr val="bg1"/>
                </a:solidFill>
              </a:rPr>
              <a:t>Don Briere, PhD</a:t>
            </a:r>
          </a:p>
          <a:p>
            <a:r>
              <a:rPr lang="en-US" sz="2000" dirty="0">
                <a:solidFill>
                  <a:schemeClr val="bg1"/>
                </a:solidFill>
              </a:rPr>
              <a:t>Brandi Simonsen, PhD</a:t>
            </a:r>
          </a:p>
          <a:p>
            <a:endParaRPr lang="en-US" sz="2000" dirty="0"/>
          </a:p>
        </p:txBody>
      </p:sp>
    </p:spTree>
    <p:extLst>
      <p:ext uri="{BB962C8B-B14F-4D97-AF65-F5344CB8AC3E}">
        <p14:creationId xmlns:p14="http://schemas.microsoft.com/office/powerpoint/2010/main" val="381890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641"/>
            <a:ext cx="7886700" cy="795855"/>
          </a:xfrm>
        </p:spPr>
        <p:txBody>
          <a:bodyPr/>
          <a:lstStyle/>
          <a:p>
            <a:r>
              <a:rPr lang="en-US" dirty="0">
                <a:solidFill>
                  <a:schemeClr val="accent2"/>
                </a:solidFill>
              </a:rPr>
              <a:t>Why Measure Behavior?</a:t>
            </a:r>
          </a:p>
        </p:txBody>
      </p:sp>
      <p:graphicFrame>
        <p:nvGraphicFramePr>
          <p:cNvPr id="4" name="Table 3"/>
          <p:cNvGraphicFramePr>
            <a:graphicFrameLocks noGrp="1"/>
          </p:cNvGraphicFramePr>
          <p:nvPr>
            <p:extLst>
              <p:ext uri="{D42A27DB-BD31-4B8C-83A1-F6EECF244321}">
                <p14:modId xmlns:p14="http://schemas.microsoft.com/office/powerpoint/2010/main" val="1241124381"/>
              </p:ext>
            </p:extLst>
          </p:nvPr>
        </p:nvGraphicFramePr>
        <p:xfrm>
          <a:off x="201063" y="1016712"/>
          <a:ext cx="8741874" cy="4835114"/>
        </p:xfrm>
        <a:graphic>
          <a:graphicData uri="http://schemas.openxmlformats.org/drawingml/2006/table">
            <a:tbl>
              <a:tblPr firstRow="1" bandRow="1">
                <a:tableStyleId>{6E25E649-3F16-4E02-A733-19D2CDBF48F0}</a:tableStyleId>
              </a:tblPr>
              <a:tblGrid>
                <a:gridCol w="4095820">
                  <a:extLst>
                    <a:ext uri="{9D8B030D-6E8A-4147-A177-3AD203B41FA5}">
                      <a16:colId xmlns:a16="http://schemas.microsoft.com/office/drawing/2014/main" val="20000"/>
                    </a:ext>
                  </a:extLst>
                </a:gridCol>
                <a:gridCol w="4646054">
                  <a:extLst>
                    <a:ext uri="{9D8B030D-6E8A-4147-A177-3AD203B41FA5}">
                      <a16:colId xmlns:a16="http://schemas.microsoft.com/office/drawing/2014/main" val="20001"/>
                    </a:ext>
                  </a:extLst>
                </a:gridCol>
              </a:tblGrid>
              <a:tr h="407151">
                <a:tc>
                  <a:txBody>
                    <a:bodyPr/>
                    <a:lstStyle/>
                    <a:p>
                      <a:r>
                        <a:rPr lang="en-US" sz="2400" dirty="0"/>
                        <a:t>Purpose</a:t>
                      </a:r>
                    </a:p>
                  </a:txBody>
                  <a:tcPr/>
                </a:tc>
                <a:tc>
                  <a:txBody>
                    <a:bodyPr/>
                    <a:lstStyle/>
                    <a:p>
                      <a:r>
                        <a:rPr lang="en-US" sz="2400" dirty="0"/>
                        <a:t>Question</a:t>
                      </a:r>
                    </a:p>
                  </a:txBody>
                  <a:tcPr/>
                </a:tc>
                <a:extLst>
                  <a:ext uri="{0D108BD9-81ED-4DB2-BD59-A6C34878D82A}">
                    <a16:rowId xmlns:a16="http://schemas.microsoft.com/office/drawing/2014/main" val="10000"/>
                  </a:ext>
                </a:extLst>
              </a:tr>
              <a:tr h="732872">
                <a:tc>
                  <a:txBody>
                    <a:bodyPr/>
                    <a:lstStyle/>
                    <a:p>
                      <a:r>
                        <a:rPr lang="en-US" sz="2400" b="1" dirty="0"/>
                        <a:t>Screening</a:t>
                      </a:r>
                    </a:p>
                  </a:txBody>
                  <a:tcPr/>
                </a:tc>
                <a:tc>
                  <a:txBody>
                    <a:bodyPr/>
                    <a:lstStyle/>
                    <a:p>
                      <a:r>
                        <a:rPr lang="en-US" sz="2400" b="1" dirty="0"/>
                        <a:t>Who</a:t>
                      </a:r>
                      <a:r>
                        <a:rPr lang="en-US" sz="2400" dirty="0"/>
                        <a:t> needs support?</a:t>
                      </a:r>
                    </a:p>
                    <a:p>
                      <a:r>
                        <a:rPr lang="en-US" sz="2400" b="1" dirty="0"/>
                        <a:t>When</a:t>
                      </a:r>
                      <a:r>
                        <a:rPr lang="en-US" sz="2400" dirty="0"/>
                        <a:t> is an instructional change needed?</a:t>
                      </a:r>
                    </a:p>
                  </a:txBody>
                  <a:tcPr/>
                </a:tc>
                <a:extLst>
                  <a:ext uri="{0D108BD9-81ED-4DB2-BD59-A6C34878D82A}">
                    <a16:rowId xmlns:a16="http://schemas.microsoft.com/office/drawing/2014/main" val="10001"/>
                  </a:ext>
                </a:extLst>
              </a:tr>
              <a:tr h="1058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t>
                      </a:r>
                      <a:r>
                        <a:rPr lang="en-US" sz="2400" b="1" dirty="0"/>
                        <a:t>Diagnostic</a:t>
                      </a:r>
                      <a:r>
                        <a:rPr lang="en-US" sz="2400" dirty="0"/>
                        <a:t>”: identify specific strengths and needs to guide your instruction and support </a:t>
                      </a:r>
                    </a:p>
                  </a:txBody>
                  <a:tcPr/>
                </a:tc>
                <a:tc>
                  <a:txBody>
                    <a:bodyPr/>
                    <a:lstStyle/>
                    <a:p>
                      <a:r>
                        <a:rPr lang="en-US" sz="2400" b="1" dirty="0"/>
                        <a:t>How</a:t>
                      </a:r>
                      <a:r>
                        <a:rPr lang="en-US" sz="2400" dirty="0"/>
                        <a:t> should we adjust instruction? </a:t>
                      </a:r>
                    </a:p>
                    <a:p>
                      <a:r>
                        <a:rPr lang="en-US" sz="2400" dirty="0"/>
                        <a:t>On </a:t>
                      </a:r>
                      <a:r>
                        <a:rPr lang="en-US" sz="2400" b="1" dirty="0"/>
                        <a:t>which</a:t>
                      </a:r>
                      <a:r>
                        <a:rPr lang="en-US" sz="2400" dirty="0"/>
                        <a:t> behaviors/skills?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What</a:t>
                      </a:r>
                      <a:r>
                        <a:rPr lang="en-US" sz="2400" dirty="0"/>
                        <a:t> will you do?</a:t>
                      </a:r>
                    </a:p>
                  </a:txBody>
                  <a:tcPr/>
                </a:tc>
                <a:extLst>
                  <a:ext uri="{0D108BD9-81ED-4DB2-BD59-A6C34878D82A}">
                    <a16:rowId xmlns:a16="http://schemas.microsoft.com/office/drawing/2014/main" val="10002"/>
                  </a:ext>
                </a:extLst>
              </a:tr>
              <a:tr h="1543274">
                <a:tc>
                  <a:txBody>
                    <a:bodyPr/>
                    <a:lstStyle/>
                    <a:p>
                      <a:r>
                        <a:rPr lang="en-US" sz="2400" b="1" dirty="0"/>
                        <a:t>Progress</a:t>
                      </a:r>
                      <a:r>
                        <a:rPr lang="en-US" sz="2400" b="1" baseline="0" dirty="0"/>
                        <a:t> Monitor </a:t>
                      </a:r>
                      <a:r>
                        <a:rPr lang="en-US" sz="2400" baseline="0" dirty="0"/>
                        <a:t>t</a:t>
                      </a:r>
                      <a:r>
                        <a:rPr lang="en-US" sz="2400" dirty="0"/>
                        <a:t>o improve your instruction and support</a:t>
                      </a:r>
                    </a:p>
                    <a:p>
                      <a:pPr marL="342900" lvl="0" indent="-342900">
                        <a:buFont typeface="Arial" charset="0"/>
                        <a:buChar char="•"/>
                      </a:pPr>
                      <a:r>
                        <a:rPr lang="en-US" sz="2200" dirty="0"/>
                        <a:t>Fidelity of implementation Student outcomes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When</a:t>
                      </a:r>
                      <a:r>
                        <a:rPr lang="en-US" sz="2400" dirty="0"/>
                        <a:t> is an instructional change needed?</a:t>
                      </a:r>
                      <a:endParaRPr lang="en-US" sz="2400" b="1" dirty="0"/>
                    </a:p>
                  </a:txBody>
                  <a:tcPr/>
                </a:tc>
                <a:extLst>
                  <a:ext uri="{0D108BD9-81ED-4DB2-BD59-A6C34878D82A}">
                    <a16:rowId xmlns:a16="http://schemas.microsoft.com/office/drawing/2014/main" val="10003"/>
                  </a:ext>
                </a:extLst>
              </a:tr>
              <a:tr h="407151">
                <a:tc>
                  <a:txBody>
                    <a:bodyPr/>
                    <a:lstStyle/>
                    <a:p>
                      <a:r>
                        <a:rPr lang="en-US" sz="2400" b="1" dirty="0"/>
                        <a:t>Outcome</a:t>
                      </a:r>
                    </a:p>
                  </a:txBody>
                  <a:tcPr/>
                </a:tc>
                <a:tc>
                  <a:txBody>
                    <a:bodyPr/>
                    <a:lstStyle/>
                    <a:p>
                      <a:r>
                        <a:rPr lang="en-US" sz="2400" dirty="0"/>
                        <a:t>Did it work?</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599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8037602" cy="1325563"/>
          </a:xfrm>
        </p:spPr>
        <p:txBody>
          <a:bodyPr/>
          <a:lstStyle/>
          <a:p>
            <a:r>
              <a:rPr lang="en-US" dirty="0">
                <a:solidFill>
                  <a:schemeClr val="accent2"/>
                </a:solidFill>
              </a:rPr>
              <a:t>Key Steps in Measuring Behavior</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solidFill>
                  <a:schemeClr val="bg1"/>
                </a:solidFill>
              </a:rPr>
              <a:t>Select target behavior(s)</a:t>
            </a:r>
          </a:p>
          <a:p>
            <a:pPr marL="514350" indent="-514350">
              <a:buFont typeface="+mj-lt"/>
              <a:buAutoNum type="arabicPeriod"/>
            </a:pPr>
            <a:r>
              <a:rPr lang="en-US" dirty="0">
                <a:solidFill>
                  <a:schemeClr val="bg1"/>
                </a:solidFill>
              </a:rPr>
              <a:t>Define target behavior(s)</a:t>
            </a:r>
          </a:p>
          <a:p>
            <a:pPr marL="514350" indent="-514350">
              <a:buFont typeface="+mj-lt"/>
              <a:buAutoNum type="arabicPeriod"/>
            </a:pPr>
            <a:r>
              <a:rPr lang="en-US" dirty="0">
                <a:solidFill>
                  <a:schemeClr val="bg1"/>
                </a:solidFill>
              </a:rPr>
              <a:t>Identify relevant dimension(s) of behavior(s)</a:t>
            </a:r>
          </a:p>
          <a:p>
            <a:pPr marL="514350" indent="-514350">
              <a:buFont typeface="+mj-lt"/>
              <a:buAutoNum type="arabicPeriod"/>
            </a:pPr>
            <a:r>
              <a:rPr lang="en-US" dirty="0">
                <a:solidFill>
                  <a:schemeClr val="bg1"/>
                </a:solidFill>
              </a:rPr>
              <a:t>Determine best procedure(s) for measuring behavior(s) given definition, dimensions, and context.</a:t>
            </a:r>
          </a:p>
          <a:p>
            <a:pPr marL="514350" indent="-514350">
              <a:buFont typeface="+mj-lt"/>
              <a:buAutoNum type="arabicPeriod"/>
            </a:pPr>
            <a:r>
              <a:rPr lang="en-US" dirty="0">
                <a:solidFill>
                  <a:schemeClr val="bg1"/>
                </a:solidFill>
              </a:rPr>
              <a:t>Summarize data visually to guide decision making</a:t>
            </a:r>
          </a:p>
          <a:p>
            <a:pPr marL="514350" indent="-514350">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196628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111737"/>
            <a:ext cx="7886700" cy="1325563"/>
          </a:xfrm>
          <a:noFill/>
        </p:spPr>
        <p:txBody>
          <a:bodyPr/>
          <a:lstStyle/>
          <a:p>
            <a:r>
              <a:rPr lang="en-US" altLang="en-US" dirty="0">
                <a:solidFill>
                  <a:schemeClr val="accent2"/>
                </a:solidFill>
                <a:ea typeface="ヒラギノ角ゴ Pro W3" charset="-128"/>
              </a:rPr>
              <a:t>1. Selecting a Target Behavior:</a:t>
            </a:r>
            <a:br>
              <a:rPr lang="en-US" altLang="en-US" sz="2400" dirty="0">
                <a:solidFill>
                  <a:schemeClr val="accent2"/>
                </a:solidFill>
                <a:ea typeface="ヒラギノ角ゴ Pro W3" charset="-128"/>
              </a:rPr>
            </a:br>
            <a:r>
              <a:rPr lang="en-US" altLang="en-US" sz="3200" dirty="0">
                <a:solidFill>
                  <a:schemeClr val="bg1"/>
                </a:solidFill>
                <a:ea typeface="ヒラギノ角ゴ Pro W3" charset="-128"/>
              </a:rPr>
              <a:t>Social Significance</a:t>
            </a:r>
          </a:p>
        </p:txBody>
      </p:sp>
      <p:sp>
        <p:nvSpPr>
          <p:cNvPr id="3" name="Content Placeholder 2"/>
          <p:cNvSpPr>
            <a:spLocks noGrp="1"/>
          </p:cNvSpPr>
          <p:nvPr>
            <p:ph idx="1"/>
          </p:nvPr>
        </p:nvSpPr>
        <p:spPr>
          <a:xfrm>
            <a:off x="401314" y="1446492"/>
            <a:ext cx="8197117" cy="4470934"/>
          </a:xfrm>
        </p:spPr>
        <p:txBody>
          <a:bodyPr>
            <a:noAutofit/>
          </a:bodyPr>
          <a:lstStyle/>
          <a:p>
            <a:r>
              <a:rPr lang="en-US" altLang="en-US" sz="2000" dirty="0">
                <a:solidFill>
                  <a:schemeClr val="bg1"/>
                </a:solidFill>
                <a:ea typeface="ヒラギノ角ゴ Pro W3" charset="-128"/>
              </a:rPr>
              <a:t>Does it increase </a:t>
            </a:r>
            <a:r>
              <a:rPr lang="en-US" altLang="en-US" sz="2000" b="1" i="1" dirty="0">
                <a:solidFill>
                  <a:schemeClr val="bg1"/>
                </a:solidFill>
                <a:ea typeface="ヒラギノ角ゴ Pro W3" charset="-128"/>
              </a:rPr>
              <a:t>access </a:t>
            </a:r>
            <a:r>
              <a:rPr lang="en-US" altLang="en-US" sz="2000" dirty="0">
                <a:solidFill>
                  <a:schemeClr val="bg1"/>
                </a:solidFill>
                <a:ea typeface="ヒラギノ角ゴ Pro W3" charset="-128"/>
              </a:rPr>
              <a:t>to… </a:t>
            </a:r>
          </a:p>
          <a:p>
            <a:pPr marL="457200" lvl="1" indent="0">
              <a:buNone/>
            </a:pPr>
            <a:r>
              <a:rPr lang="en-US" altLang="en-US" sz="2000" i="1" dirty="0">
                <a:solidFill>
                  <a:schemeClr val="bg1"/>
                </a:solidFill>
                <a:ea typeface="ヒラギノ角ゴ Pro W3" charset="-128"/>
              </a:rPr>
              <a:t>…</a:t>
            </a:r>
            <a:r>
              <a:rPr lang="en-US" altLang="en-US" sz="2000" b="1" i="1" dirty="0">
                <a:solidFill>
                  <a:schemeClr val="bg1"/>
                </a:solidFill>
                <a:ea typeface="ヒラギノ角ゴ Pro W3" charset="-128"/>
              </a:rPr>
              <a:t>reinforcement</a:t>
            </a:r>
            <a:r>
              <a:rPr lang="en-US" altLang="en-US" sz="2000" dirty="0">
                <a:solidFill>
                  <a:schemeClr val="bg1"/>
                </a:solidFill>
                <a:ea typeface="ヒラギノ角ゴ Pro W3" charset="-128"/>
              </a:rPr>
              <a:t>…</a:t>
            </a:r>
          </a:p>
          <a:p>
            <a:pPr marL="914400" lvl="2" indent="0">
              <a:buNone/>
            </a:pPr>
            <a:r>
              <a:rPr lang="en-US" altLang="en-US" dirty="0">
                <a:solidFill>
                  <a:schemeClr val="bg1"/>
                </a:solidFill>
                <a:ea typeface="ヒラギノ角ゴ Pro W3" charset="-128"/>
              </a:rPr>
              <a:t>…from natural environment?</a:t>
            </a:r>
          </a:p>
          <a:p>
            <a:pPr marL="914400" lvl="2" indent="0">
              <a:buNone/>
            </a:pPr>
            <a:r>
              <a:rPr lang="en-US" altLang="en-US" dirty="0">
                <a:solidFill>
                  <a:schemeClr val="bg1"/>
                </a:solidFill>
                <a:ea typeface="ヒラギノ角ゴ Pro W3" charset="-128"/>
              </a:rPr>
              <a:t>…from others? </a:t>
            </a:r>
          </a:p>
          <a:p>
            <a:pPr marL="457200" lvl="1" indent="0">
              <a:buNone/>
            </a:pPr>
            <a:r>
              <a:rPr lang="en-US" altLang="en-US" sz="2000" dirty="0">
                <a:solidFill>
                  <a:schemeClr val="bg1"/>
                </a:solidFill>
                <a:ea typeface="ヒラギノ角ゴ Pro W3" charset="-128"/>
              </a:rPr>
              <a:t>…other (less restrictive) </a:t>
            </a:r>
            <a:r>
              <a:rPr lang="en-US" altLang="en-US" sz="2000" b="1" i="1" dirty="0">
                <a:solidFill>
                  <a:schemeClr val="bg1"/>
                </a:solidFill>
                <a:ea typeface="ヒラギノ角ゴ Pro W3" charset="-128"/>
              </a:rPr>
              <a:t>environments </a:t>
            </a:r>
            <a:r>
              <a:rPr lang="en-US" altLang="en-US" sz="2000" dirty="0">
                <a:solidFill>
                  <a:schemeClr val="bg1"/>
                </a:solidFill>
                <a:ea typeface="ヒラギノ角ゴ Pro W3" charset="-128"/>
              </a:rPr>
              <a:t>where other behaviors can be learned/performed?</a:t>
            </a:r>
          </a:p>
          <a:p>
            <a:r>
              <a:rPr lang="en-US" altLang="en-US" sz="2000" dirty="0">
                <a:solidFill>
                  <a:schemeClr val="bg1"/>
                </a:solidFill>
                <a:ea typeface="ヒラギノ角ゴ Pro W3" charset="-128"/>
              </a:rPr>
              <a:t>Is it </a:t>
            </a:r>
            <a:r>
              <a:rPr lang="en-US" altLang="en-US" sz="2000" b="1" i="1" dirty="0">
                <a:solidFill>
                  <a:schemeClr val="bg1"/>
                </a:solidFill>
                <a:ea typeface="ヒラギノ角ゴ Pro W3" charset="-128"/>
              </a:rPr>
              <a:t>important </a:t>
            </a:r>
            <a:r>
              <a:rPr lang="en-US" altLang="en-US" sz="2000" dirty="0">
                <a:solidFill>
                  <a:schemeClr val="bg1"/>
                </a:solidFill>
                <a:ea typeface="ヒラギノ角ゴ Pro W3" charset="-128"/>
              </a:rPr>
              <a:t>as a…</a:t>
            </a:r>
          </a:p>
          <a:p>
            <a:pPr marL="457200" lvl="1" indent="0">
              <a:buNone/>
            </a:pPr>
            <a:r>
              <a:rPr lang="en-US" altLang="en-US" sz="2000" dirty="0">
                <a:solidFill>
                  <a:schemeClr val="bg1"/>
                </a:solidFill>
                <a:ea typeface="ヒラギノ角ゴ Pro W3" charset="-128"/>
              </a:rPr>
              <a:t>…</a:t>
            </a:r>
            <a:r>
              <a:rPr lang="en-US" altLang="en-US" sz="2000" b="1" i="1" dirty="0">
                <a:solidFill>
                  <a:schemeClr val="bg1"/>
                </a:solidFill>
                <a:ea typeface="ヒラギノ角ゴ Pro W3" charset="-128"/>
              </a:rPr>
              <a:t>prerequisite </a:t>
            </a:r>
            <a:r>
              <a:rPr lang="en-US" altLang="en-US" sz="2000" dirty="0">
                <a:solidFill>
                  <a:schemeClr val="bg1"/>
                </a:solidFill>
                <a:ea typeface="ヒラギノ角ゴ Pro W3" charset="-128"/>
              </a:rPr>
              <a:t>for another functional skill?</a:t>
            </a:r>
          </a:p>
          <a:p>
            <a:pPr marL="457200" lvl="1" indent="0">
              <a:buNone/>
            </a:pPr>
            <a:r>
              <a:rPr lang="en-US" altLang="en-US" sz="2000" dirty="0">
                <a:solidFill>
                  <a:schemeClr val="bg1"/>
                </a:solidFill>
                <a:ea typeface="ヒラギノ角ゴ Pro W3" charset="-128"/>
              </a:rPr>
              <a:t>…</a:t>
            </a:r>
            <a:r>
              <a:rPr lang="en-US" altLang="en-US" sz="2000" b="1" i="1" dirty="0">
                <a:solidFill>
                  <a:schemeClr val="bg1"/>
                </a:solidFill>
                <a:ea typeface="ヒラギノ角ゴ Pro W3" charset="-128"/>
              </a:rPr>
              <a:t>behavioral cusp </a:t>
            </a:r>
            <a:r>
              <a:rPr lang="en-US" altLang="en-US" sz="2000" dirty="0">
                <a:solidFill>
                  <a:schemeClr val="bg1"/>
                </a:solidFill>
                <a:ea typeface="ヒラギノ角ゴ Pro W3" charset="-128"/>
              </a:rPr>
              <a:t>or </a:t>
            </a:r>
            <a:r>
              <a:rPr lang="en-US" altLang="en-US" sz="2000" b="1" i="1" dirty="0">
                <a:solidFill>
                  <a:schemeClr val="bg1"/>
                </a:solidFill>
                <a:ea typeface="ヒラギノ角ゴ Pro W3" charset="-128"/>
              </a:rPr>
              <a:t>pivotal behavior</a:t>
            </a:r>
            <a:r>
              <a:rPr lang="en-US" altLang="en-US" sz="2000" dirty="0">
                <a:solidFill>
                  <a:schemeClr val="bg1"/>
                </a:solidFill>
                <a:ea typeface="ヒラギノ角ゴ Pro W3" charset="-128"/>
              </a:rPr>
              <a:t>?</a:t>
            </a:r>
          </a:p>
          <a:p>
            <a:r>
              <a:rPr lang="en-US" altLang="en-US" sz="2000" dirty="0">
                <a:solidFill>
                  <a:schemeClr val="bg1"/>
                </a:solidFill>
                <a:ea typeface="ヒラギノ角ゴ Pro W3" charset="-128"/>
              </a:rPr>
              <a:t>Is it </a:t>
            </a:r>
            <a:r>
              <a:rPr lang="en-US" altLang="en-US" sz="2000" b="1" i="1" dirty="0">
                <a:solidFill>
                  <a:schemeClr val="bg1"/>
                </a:solidFill>
                <a:ea typeface="ヒラギノ角ゴ Pro W3" charset="-128"/>
              </a:rPr>
              <a:t>age appropriate</a:t>
            </a:r>
            <a:r>
              <a:rPr lang="en-US" altLang="en-US" sz="2000" dirty="0">
                <a:solidFill>
                  <a:schemeClr val="bg1"/>
                </a:solidFill>
                <a:ea typeface="ヒラギノ角ゴ Pro W3" charset="-128"/>
              </a:rPr>
              <a:t>?</a:t>
            </a:r>
          </a:p>
          <a:p>
            <a:r>
              <a:rPr lang="en-US" altLang="en-US" sz="2000" dirty="0">
                <a:solidFill>
                  <a:schemeClr val="bg1"/>
                </a:solidFill>
                <a:ea typeface="ヒラギノ角ゴ Pro W3" charset="-128"/>
              </a:rPr>
              <a:t>If a behavior is targeted for reduction, is there an </a:t>
            </a:r>
            <a:r>
              <a:rPr lang="en-US" altLang="en-US" sz="2000" b="1" i="1" dirty="0">
                <a:solidFill>
                  <a:schemeClr val="bg1"/>
                </a:solidFill>
                <a:ea typeface="ヒラギノ角ゴ Pro W3" charset="-128"/>
              </a:rPr>
              <a:t>adaptive replacement</a:t>
            </a:r>
            <a:r>
              <a:rPr lang="en-US" altLang="en-US" sz="2000" dirty="0">
                <a:solidFill>
                  <a:schemeClr val="bg1"/>
                </a:solidFill>
                <a:ea typeface="ヒラギノ角ゴ Pro W3" charset="-128"/>
              </a:rPr>
              <a:t>?</a:t>
            </a:r>
          </a:p>
          <a:p>
            <a:r>
              <a:rPr lang="en-US" altLang="en-US" sz="2000" dirty="0">
                <a:solidFill>
                  <a:schemeClr val="bg1"/>
                </a:solidFill>
                <a:ea typeface="ヒラギノ角ゴ Pro W3" charset="-128"/>
              </a:rPr>
              <a:t>Do you have the </a:t>
            </a:r>
            <a:r>
              <a:rPr lang="ja-JP" altLang="en-US" sz="2000" dirty="0">
                <a:solidFill>
                  <a:schemeClr val="bg1"/>
                </a:solidFill>
                <a:ea typeface="ヒラギノ角ゴ Pro W3" charset="-128"/>
              </a:rPr>
              <a:t>“</a:t>
            </a:r>
            <a:r>
              <a:rPr lang="en-US" altLang="ja-JP" sz="2000" b="1" i="1" dirty="0">
                <a:solidFill>
                  <a:schemeClr val="bg1"/>
                </a:solidFill>
                <a:ea typeface="ヒラギノ角ゴ Pro W3" charset="-128"/>
              </a:rPr>
              <a:t>right</a:t>
            </a: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 behavior (not a related or verbal one)?</a:t>
            </a:r>
          </a:p>
          <a:p>
            <a:pPr lvl="1"/>
            <a:endParaRPr lang="en-US" altLang="en-US" sz="2000" dirty="0">
              <a:solidFill>
                <a:schemeClr val="bg1"/>
              </a:solidFill>
              <a:ea typeface="ヒラギノ角ゴ Pro W3" charset="-128"/>
            </a:endParaRPr>
          </a:p>
          <a:p>
            <a:pPr lvl="1"/>
            <a:endParaRPr lang="en-US" altLang="en-US" sz="2000" dirty="0">
              <a:solidFill>
                <a:schemeClr val="bg1"/>
              </a:solidFill>
              <a:ea typeface="ヒラギノ角ゴ Pro W3" charset="-128"/>
            </a:endParaRPr>
          </a:p>
        </p:txBody>
      </p:sp>
      <p:sp>
        <p:nvSpPr>
          <p:cNvPr id="33795" name="TextBox 3"/>
          <p:cNvSpPr txBox="1">
            <a:spLocks noChangeArrowheads="1"/>
          </p:cNvSpPr>
          <p:nvPr/>
        </p:nvSpPr>
        <p:spPr bwMode="auto">
          <a:xfrm>
            <a:off x="-56933" y="5917426"/>
            <a:ext cx="2699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r" defTabSz="342900">
              <a:spcBef>
                <a:spcPct val="0"/>
              </a:spcBef>
              <a:buNone/>
            </a:pPr>
            <a:r>
              <a:rPr lang="en-US" altLang="en-US" sz="1000" dirty="0">
                <a:solidFill>
                  <a:prstClr val="white"/>
                </a:solidFill>
              </a:rPr>
              <a:t>(Cooper, Heron, &amp; </a:t>
            </a:r>
            <a:r>
              <a:rPr lang="en-US" altLang="en-US" sz="1000" dirty="0" err="1">
                <a:solidFill>
                  <a:prstClr val="white"/>
                </a:solidFill>
                <a:latin typeface="+mn-lt"/>
              </a:rPr>
              <a:t>Heward</a:t>
            </a:r>
            <a:r>
              <a:rPr lang="en-US" altLang="en-US" sz="1000" dirty="0">
                <a:solidFill>
                  <a:prstClr val="white"/>
                </a:solidFill>
              </a:rPr>
              <a:t>, 2007, pp. 55-61)</a:t>
            </a:r>
          </a:p>
        </p:txBody>
      </p:sp>
    </p:spTree>
    <p:extLst>
      <p:ext uri="{BB962C8B-B14F-4D97-AF65-F5344CB8AC3E}">
        <p14:creationId xmlns:p14="http://schemas.microsoft.com/office/powerpoint/2010/main" val="172893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0"/>
            <a:ext cx="7886700" cy="1325563"/>
          </a:xfrm>
          <a:noFill/>
        </p:spPr>
        <p:txBody>
          <a:bodyPr>
            <a:normAutofit/>
          </a:bodyPr>
          <a:lstStyle/>
          <a:p>
            <a:r>
              <a:rPr lang="en-US" altLang="en-US" dirty="0">
                <a:solidFill>
                  <a:schemeClr val="accent2"/>
                </a:solidFill>
                <a:ea typeface="ヒラギノ角ゴ Pro W3" charset="-128"/>
              </a:rPr>
              <a:t>1. Selecting a Target Behavior</a:t>
            </a:r>
            <a:br>
              <a:rPr lang="en-US" altLang="en-US" sz="2800" dirty="0">
                <a:solidFill>
                  <a:schemeClr val="accent2"/>
                </a:solidFill>
                <a:latin typeface="+mn-lt"/>
                <a:ea typeface="ヒラギノ角ゴ Pro W3" charset="-128"/>
              </a:rPr>
            </a:br>
            <a:r>
              <a:rPr lang="en-US" altLang="en-US" sz="3200" dirty="0">
                <a:solidFill>
                  <a:schemeClr val="bg1"/>
                </a:solidFill>
                <a:ea typeface="ヒラギノ角ゴ Pro W3" charset="-128"/>
              </a:rPr>
              <a:t>Prioritizing Behaviors</a:t>
            </a:r>
          </a:p>
        </p:txBody>
      </p:sp>
      <p:sp>
        <p:nvSpPr>
          <p:cNvPr id="3" name="Content Placeholder 2"/>
          <p:cNvSpPr>
            <a:spLocks noGrp="1"/>
          </p:cNvSpPr>
          <p:nvPr>
            <p:ph idx="1"/>
          </p:nvPr>
        </p:nvSpPr>
        <p:spPr>
          <a:xfrm>
            <a:off x="320445" y="1325563"/>
            <a:ext cx="8492835" cy="4519060"/>
          </a:xfrm>
        </p:spPr>
        <p:txBody>
          <a:bodyPr>
            <a:noAutofit/>
          </a:bodyPr>
          <a:lstStyle/>
          <a:p>
            <a:pPr marL="342900" indent="-342900">
              <a:lnSpc>
                <a:spcPct val="100000"/>
              </a:lnSpc>
              <a:spcBef>
                <a:spcPts val="0"/>
              </a:spcBef>
              <a:spcAft>
                <a:spcPts val="750"/>
              </a:spcAft>
              <a:buFontTx/>
              <a:buAutoNum type="arabicPeriod"/>
            </a:pP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Does this behavior pose any </a:t>
            </a:r>
            <a:r>
              <a:rPr lang="en-US" altLang="ja-JP" sz="2000" b="1" i="1" dirty="0">
                <a:solidFill>
                  <a:schemeClr val="bg1"/>
                </a:solidFill>
                <a:ea typeface="ヒラギノ角ゴ Pro W3" charset="-128"/>
              </a:rPr>
              <a:t>danger </a:t>
            </a:r>
            <a:r>
              <a:rPr lang="en-US" altLang="ja-JP" sz="2000" dirty="0">
                <a:solidFill>
                  <a:schemeClr val="bg1"/>
                </a:solidFill>
                <a:ea typeface="ヒラギノ角ゴ Pro W3" charset="-128"/>
              </a:rPr>
              <a:t>to student or others?</a:t>
            </a:r>
            <a:r>
              <a:rPr lang="ja-JP" altLang="en-US" sz="2000" dirty="0">
                <a:solidFill>
                  <a:schemeClr val="bg1"/>
                </a:solidFill>
                <a:ea typeface="ヒラギノ角ゴ Pro W3" charset="-128"/>
              </a:rPr>
              <a:t>”</a:t>
            </a:r>
            <a:endParaRPr lang="en-US" altLang="ja-JP" sz="2000" dirty="0">
              <a:solidFill>
                <a:schemeClr val="bg1"/>
              </a:solidFill>
              <a:ea typeface="ヒラギノ角ゴ Pro W3" charset="-128"/>
            </a:endParaRPr>
          </a:p>
          <a:p>
            <a:pPr marL="342900" indent="-342900">
              <a:lnSpc>
                <a:spcPct val="100000"/>
              </a:lnSpc>
              <a:spcBef>
                <a:spcPts val="0"/>
              </a:spcBef>
              <a:spcAft>
                <a:spcPts val="750"/>
              </a:spcAft>
              <a:buFontTx/>
              <a:buAutoNum type="arabicPeriod"/>
            </a:pP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How </a:t>
            </a:r>
            <a:r>
              <a:rPr lang="en-US" altLang="ja-JP" sz="2000" b="1" i="1" dirty="0">
                <a:solidFill>
                  <a:schemeClr val="bg1"/>
                </a:solidFill>
                <a:ea typeface="ヒラギノ角ゴ Pro W3" charset="-128"/>
              </a:rPr>
              <a:t>often</a:t>
            </a: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 does (or will) the behavior occur?</a:t>
            </a:r>
          </a:p>
          <a:p>
            <a:pPr marL="342900" indent="-342900">
              <a:lnSpc>
                <a:spcPct val="100000"/>
              </a:lnSpc>
              <a:spcBef>
                <a:spcPts val="0"/>
              </a:spcBef>
              <a:spcAft>
                <a:spcPts val="750"/>
              </a:spcAft>
              <a:buFontTx/>
              <a:buAutoNum type="arabicPeriod"/>
            </a:pP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How </a:t>
            </a:r>
            <a:r>
              <a:rPr lang="en-US" altLang="ja-JP" sz="2000" b="1" i="1" dirty="0">
                <a:solidFill>
                  <a:schemeClr val="bg1"/>
                </a:solidFill>
                <a:ea typeface="ヒラギノ角ゴ Pro W3" charset="-128"/>
              </a:rPr>
              <a:t>long-standing </a:t>
            </a:r>
            <a:r>
              <a:rPr lang="en-US" altLang="ja-JP" sz="2000" dirty="0">
                <a:solidFill>
                  <a:schemeClr val="bg1"/>
                </a:solidFill>
                <a:ea typeface="ヒラギノ角ゴ Pro W3" charset="-128"/>
              </a:rPr>
              <a:t>is the problem or skill-deficit?</a:t>
            </a:r>
            <a:r>
              <a:rPr lang="ja-JP" altLang="en-US" sz="2000" dirty="0">
                <a:solidFill>
                  <a:schemeClr val="bg1"/>
                </a:solidFill>
                <a:ea typeface="ヒラギノ角ゴ Pro W3" charset="-128"/>
              </a:rPr>
              <a:t>”</a:t>
            </a:r>
            <a:endParaRPr lang="en-US" altLang="ja-JP" sz="2000" dirty="0">
              <a:solidFill>
                <a:schemeClr val="bg1"/>
              </a:solidFill>
              <a:ea typeface="ヒラギノ角ゴ Pro W3" charset="-128"/>
            </a:endParaRPr>
          </a:p>
          <a:p>
            <a:pPr marL="342900" indent="-342900">
              <a:lnSpc>
                <a:spcPct val="100000"/>
              </a:lnSpc>
              <a:spcBef>
                <a:spcPts val="0"/>
              </a:spcBef>
              <a:spcAft>
                <a:spcPts val="750"/>
              </a:spcAft>
              <a:buFontTx/>
              <a:buAutoNum type="arabicPeriod"/>
            </a:pP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Will changing this behavior produce higher rates of </a:t>
            </a:r>
            <a:r>
              <a:rPr lang="en-US" altLang="ja-JP" sz="2000" b="1" i="1" dirty="0">
                <a:solidFill>
                  <a:schemeClr val="bg1"/>
                </a:solidFill>
                <a:ea typeface="ヒラギノ角ゴ Pro W3" charset="-128"/>
              </a:rPr>
              <a:t>reinforcement </a:t>
            </a:r>
            <a:r>
              <a:rPr lang="en-US" altLang="ja-JP" sz="2000" dirty="0">
                <a:solidFill>
                  <a:schemeClr val="bg1"/>
                </a:solidFill>
                <a:ea typeface="ヒラギノ角ゴ Pro W3" charset="-128"/>
              </a:rPr>
              <a:t>for the person?</a:t>
            </a:r>
            <a:r>
              <a:rPr lang="ja-JP" altLang="en-US" sz="2000" dirty="0">
                <a:solidFill>
                  <a:schemeClr val="bg1"/>
                </a:solidFill>
                <a:ea typeface="ヒラギノ角ゴ Pro W3" charset="-128"/>
              </a:rPr>
              <a:t>”</a:t>
            </a:r>
            <a:endParaRPr lang="en-US" altLang="ja-JP" sz="2000" dirty="0">
              <a:solidFill>
                <a:schemeClr val="bg1"/>
              </a:solidFill>
              <a:ea typeface="ヒラギノ角ゴ Pro W3" charset="-128"/>
            </a:endParaRPr>
          </a:p>
          <a:p>
            <a:pPr marL="342900" indent="-342900">
              <a:lnSpc>
                <a:spcPct val="100000"/>
              </a:lnSpc>
              <a:spcBef>
                <a:spcPts val="0"/>
              </a:spcBef>
              <a:spcAft>
                <a:spcPts val="750"/>
              </a:spcAft>
              <a:buFontTx/>
              <a:buAutoNum type="arabicPeriod"/>
            </a:pP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What will be the </a:t>
            </a:r>
            <a:r>
              <a:rPr lang="en-US" altLang="ja-JP" sz="2000" b="1" i="1" dirty="0">
                <a:solidFill>
                  <a:schemeClr val="bg1"/>
                </a:solidFill>
                <a:ea typeface="ヒラギノ角ゴ Pro W3" charset="-128"/>
              </a:rPr>
              <a:t>relative importance </a:t>
            </a:r>
            <a:r>
              <a:rPr lang="en-US" altLang="ja-JP" sz="2000" dirty="0">
                <a:solidFill>
                  <a:schemeClr val="bg1"/>
                </a:solidFill>
                <a:ea typeface="ヒラギノ角ゴ Pro W3" charset="-128"/>
              </a:rPr>
              <a:t>of this target behavior to future skill development and independent functioning?</a:t>
            </a:r>
            <a:r>
              <a:rPr lang="ja-JP" altLang="en-US" sz="2000" dirty="0">
                <a:solidFill>
                  <a:schemeClr val="bg1"/>
                </a:solidFill>
                <a:ea typeface="ヒラギノ角ゴ Pro W3" charset="-128"/>
              </a:rPr>
              <a:t>”</a:t>
            </a:r>
            <a:endParaRPr lang="en-US" altLang="ja-JP" sz="2000" dirty="0">
              <a:solidFill>
                <a:schemeClr val="bg1"/>
              </a:solidFill>
              <a:ea typeface="ヒラギノ角ゴ Pro W3" charset="-128"/>
            </a:endParaRPr>
          </a:p>
          <a:p>
            <a:pPr marL="342900" indent="-342900">
              <a:lnSpc>
                <a:spcPct val="100000"/>
              </a:lnSpc>
              <a:spcBef>
                <a:spcPts val="0"/>
              </a:spcBef>
              <a:spcAft>
                <a:spcPts val="750"/>
              </a:spcAft>
              <a:buFontTx/>
              <a:buAutoNum type="arabicPeriod"/>
            </a:pP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Will changing this behavior </a:t>
            </a:r>
            <a:r>
              <a:rPr lang="en-US" altLang="ja-JP" sz="2000" b="1" i="1" dirty="0">
                <a:solidFill>
                  <a:schemeClr val="bg1"/>
                </a:solidFill>
                <a:ea typeface="ヒラギノ角ゴ Pro W3" charset="-128"/>
              </a:rPr>
              <a:t>reduce negative </a:t>
            </a:r>
            <a:r>
              <a:rPr lang="en-US" altLang="ja-JP" sz="2000" dirty="0">
                <a:solidFill>
                  <a:schemeClr val="bg1"/>
                </a:solidFill>
                <a:ea typeface="ヒラギノ角ゴ Pro W3" charset="-128"/>
              </a:rPr>
              <a:t>or unwanted attention from others?</a:t>
            </a:r>
            <a:r>
              <a:rPr lang="ja-JP" altLang="en-US" sz="2000" dirty="0">
                <a:solidFill>
                  <a:schemeClr val="bg1"/>
                </a:solidFill>
                <a:ea typeface="ヒラギノ角ゴ Pro W3" charset="-128"/>
              </a:rPr>
              <a:t>”</a:t>
            </a:r>
            <a:endParaRPr lang="en-US" altLang="ja-JP" sz="2000" dirty="0">
              <a:solidFill>
                <a:schemeClr val="bg1"/>
              </a:solidFill>
              <a:ea typeface="ヒラギノ角ゴ Pro W3" charset="-128"/>
            </a:endParaRPr>
          </a:p>
          <a:p>
            <a:pPr marL="342900" indent="-342900">
              <a:lnSpc>
                <a:spcPct val="100000"/>
              </a:lnSpc>
              <a:spcBef>
                <a:spcPts val="0"/>
              </a:spcBef>
              <a:spcAft>
                <a:spcPts val="750"/>
              </a:spcAft>
              <a:buFontTx/>
              <a:buAutoNum type="arabicPeriod"/>
            </a:pP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Will this new behavior </a:t>
            </a:r>
            <a:r>
              <a:rPr lang="en-US" altLang="ja-JP" sz="2000" b="1" i="1" dirty="0">
                <a:solidFill>
                  <a:schemeClr val="bg1"/>
                </a:solidFill>
                <a:ea typeface="ヒラギノ角ゴ Pro W3" charset="-128"/>
              </a:rPr>
              <a:t>produce reinforcement o</a:t>
            </a:r>
            <a:r>
              <a:rPr lang="en-US" altLang="ja-JP" sz="2000" dirty="0">
                <a:solidFill>
                  <a:schemeClr val="bg1"/>
                </a:solidFill>
                <a:ea typeface="ヒラギノ角ゴ Pro W3" charset="-128"/>
              </a:rPr>
              <a:t>f significant others?</a:t>
            </a:r>
            <a:r>
              <a:rPr lang="ja-JP" altLang="en-US" sz="2000" dirty="0">
                <a:solidFill>
                  <a:schemeClr val="bg1"/>
                </a:solidFill>
                <a:ea typeface="ヒラギノ角ゴ Pro W3" charset="-128"/>
              </a:rPr>
              <a:t>”</a:t>
            </a:r>
            <a:endParaRPr lang="en-US" altLang="ja-JP" sz="2000" dirty="0">
              <a:solidFill>
                <a:schemeClr val="bg1"/>
              </a:solidFill>
              <a:ea typeface="ヒラギノ角ゴ Pro W3" charset="-128"/>
            </a:endParaRPr>
          </a:p>
          <a:p>
            <a:pPr marL="342900" indent="-342900">
              <a:lnSpc>
                <a:spcPct val="100000"/>
              </a:lnSpc>
              <a:spcBef>
                <a:spcPts val="0"/>
              </a:spcBef>
              <a:spcAft>
                <a:spcPts val="750"/>
              </a:spcAft>
              <a:buFontTx/>
              <a:buAutoNum type="arabicPeriod"/>
            </a:pP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How likely is </a:t>
            </a:r>
            <a:r>
              <a:rPr lang="en-US" altLang="ja-JP" sz="2000" b="1" i="1" dirty="0">
                <a:solidFill>
                  <a:schemeClr val="bg1"/>
                </a:solidFill>
                <a:ea typeface="ヒラギノ角ゴ Pro W3" charset="-128"/>
              </a:rPr>
              <a:t>success </a:t>
            </a:r>
            <a:r>
              <a:rPr lang="en-US" altLang="ja-JP" sz="2000" dirty="0">
                <a:solidFill>
                  <a:schemeClr val="bg1"/>
                </a:solidFill>
                <a:ea typeface="ヒラギノ角ゴ Pro W3" charset="-128"/>
              </a:rPr>
              <a:t>in changing this target behavior?</a:t>
            </a:r>
          </a:p>
          <a:p>
            <a:pPr marL="342900" indent="-342900">
              <a:lnSpc>
                <a:spcPct val="100000"/>
              </a:lnSpc>
              <a:spcBef>
                <a:spcPts val="0"/>
              </a:spcBef>
              <a:spcAft>
                <a:spcPts val="750"/>
              </a:spcAft>
              <a:buFontTx/>
              <a:buAutoNum type="arabicPeriod"/>
            </a:pP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How much will it </a:t>
            </a:r>
            <a:r>
              <a:rPr lang="en-US" altLang="ja-JP" sz="2000" b="1" i="1" dirty="0">
                <a:solidFill>
                  <a:schemeClr val="bg1"/>
                </a:solidFill>
                <a:ea typeface="ヒラギノ角ゴ Pro W3" charset="-128"/>
              </a:rPr>
              <a:t>cost </a:t>
            </a:r>
            <a:r>
              <a:rPr lang="en-US" altLang="ja-JP" sz="2000" dirty="0">
                <a:solidFill>
                  <a:schemeClr val="bg1"/>
                </a:solidFill>
                <a:ea typeface="ヒラギノ角ゴ Pro W3" charset="-128"/>
              </a:rPr>
              <a:t>to change this behavior?</a:t>
            </a:r>
            <a:r>
              <a:rPr lang="ja-JP" altLang="en-US" sz="2000" dirty="0">
                <a:solidFill>
                  <a:schemeClr val="bg1"/>
                </a:solidFill>
                <a:ea typeface="ヒラギノ角ゴ Pro W3" charset="-128"/>
              </a:rPr>
              <a:t>”</a:t>
            </a:r>
            <a:endParaRPr lang="en-US" altLang="ja-JP" sz="2000" dirty="0">
              <a:solidFill>
                <a:schemeClr val="bg1"/>
              </a:solidFill>
              <a:ea typeface="ヒラギノ角ゴ Pro W3" charset="-128"/>
            </a:endParaRPr>
          </a:p>
          <a:p>
            <a:pPr marL="342900" indent="-342900">
              <a:lnSpc>
                <a:spcPct val="100000"/>
              </a:lnSpc>
              <a:spcBef>
                <a:spcPts val="0"/>
              </a:spcBef>
              <a:spcAft>
                <a:spcPts val="750"/>
              </a:spcAft>
              <a:buFontTx/>
              <a:buAutoNum type="arabicPeriod"/>
            </a:pPr>
            <a:endParaRPr lang="en-US" altLang="en-US" sz="2000" dirty="0">
              <a:solidFill>
                <a:schemeClr val="bg1"/>
              </a:solidFill>
              <a:ea typeface="ヒラギノ角ゴ Pro W3" charset="-128"/>
            </a:endParaRPr>
          </a:p>
          <a:p>
            <a:pPr lvl="1">
              <a:lnSpc>
                <a:spcPct val="100000"/>
              </a:lnSpc>
              <a:spcBef>
                <a:spcPts val="0"/>
              </a:spcBef>
              <a:spcAft>
                <a:spcPts val="750"/>
              </a:spcAft>
            </a:pPr>
            <a:endParaRPr lang="en-US" altLang="en-US" sz="2000" dirty="0">
              <a:solidFill>
                <a:schemeClr val="bg1"/>
              </a:solidFill>
              <a:ea typeface="ヒラギノ角ゴ Pro W3" charset="-128"/>
            </a:endParaRPr>
          </a:p>
          <a:p>
            <a:pPr lvl="1">
              <a:lnSpc>
                <a:spcPct val="100000"/>
              </a:lnSpc>
              <a:spcBef>
                <a:spcPts val="0"/>
              </a:spcBef>
              <a:spcAft>
                <a:spcPts val="750"/>
              </a:spcAft>
            </a:pPr>
            <a:endParaRPr lang="en-US" altLang="en-US" sz="2000" dirty="0">
              <a:solidFill>
                <a:schemeClr val="bg1"/>
              </a:solidFill>
              <a:ea typeface="ヒラギノ角ゴ Pro W3" charset="-128"/>
            </a:endParaRPr>
          </a:p>
        </p:txBody>
      </p:sp>
      <p:sp>
        <p:nvSpPr>
          <p:cNvPr id="35843" name="TextBox 3"/>
          <p:cNvSpPr txBox="1">
            <a:spLocks noChangeArrowheads="1"/>
          </p:cNvSpPr>
          <p:nvPr/>
        </p:nvSpPr>
        <p:spPr bwMode="auto">
          <a:xfrm>
            <a:off x="-74992" y="5968949"/>
            <a:ext cx="34018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r" defTabSz="342900">
              <a:spcBef>
                <a:spcPct val="0"/>
              </a:spcBef>
              <a:buNone/>
            </a:pPr>
            <a:r>
              <a:rPr lang="en-US" altLang="en-US" sz="1000" dirty="0">
                <a:solidFill>
                  <a:prstClr val="white"/>
                </a:solidFill>
                <a:latin typeface="Calibri" panose="020F0502020204030204"/>
              </a:rPr>
              <a:t>(Cooper, Heron, &amp; </a:t>
            </a:r>
            <a:r>
              <a:rPr lang="en-US" altLang="en-US" sz="1000" dirty="0" err="1">
                <a:solidFill>
                  <a:prstClr val="white"/>
                </a:solidFill>
                <a:latin typeface="Calibri" panose="020F0502020204030204"/>
              </a:rPr>
              <a:t>Heward</a:t>
            </a:r>
            <a:r>
              <a:rPr lang="en-US" altLang="en-US" sz="1000" dirty="0">
                <a:solidFill>
                  <a:prstClr val="white"/>
                </a:solidFill>
                <a:latin typeface="Calibri" panose="020F0502020204030204"/>
              </a:rPr>
              <a:t>, 2007, pp. 62-63, emphasis added)</a:t>
            </a:r>
          </a:p>
        </p:txBody>
      </p:sp>
    </p:spTree>
    <p:extLst>
      <p:ext uri="{BB962C8B-B14F-4D97-AF65-F5344CB8AC3E}">
        <p14:creationId xmlns:p14="http://schemas.microsoft.com/office/powerpoint/2010/main" val="3589457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6.1: Stop and Jot: </a:t>
            </a:r>
            <a:r>
              <a:rPr lang="en-US" sz="3600" kern="0" dirty="0">
                <a:solidFill>
                  <a:schemeClr val="accent2"/>
                </a:solidFill>
                <a:ea typeface="ヒラギノ角ゴ Pro W3" pitchFamily="-65" charset="-128"/>
                <a:cs typeface="ヒラギノ角ゴ Pro W3" pitchFamily="-65" charset="-128"/>
              </a:rPr>
              <a:t>Selecting an appropriate target behavior</a:t>
            </a:r>
            <a:endParaRPr lang="en-US" sz="3600" dirty="0"/>
          </a:p>
        </p:txBody>
      </p:sp>
      <p:sp>
        <p:nvSpPr>
          <p:cNvPr id="177155" name="Rectangle 3"/>
          <p:cNvSpPr>
            <a:spLocks noGrp="1" noChangeArrowheads="1"/>
          </p:cNvSpPr>
          <p:nvPr>
            <p:ph idx="1"/>
          </p:nvPr>
        </p:nvSpPr>
        <p:spPr>
          <a:xfrm>
            <a:off x="628650" y="2124635"/>
            <a:ext cx="7886700" cy="4052328"/>
          </a:xfrm>
        </p:spPr>
        <p:txBody>
          <a:bodyPr>
            <a:normAutofit/>
          </a:bodyPr>
          <a:lstStyle/>
          <a:p>
            <a:pPr defTabSz="457200">
              <a:spcBef>
                <a:spcPct val="0"/>
              </a:spcBef>
            </a:pPr>
            <a:r>
              <a:rPr lang="en-US" altLang="en-US" sz="3600" dirty="0">
                <a:solidFill>
                  <a:schemeClr val="bg1"/>
                </a:solidFill>
              </a:rPr>
              <a:t>Identify a behavior concern for a student you have worked with.</a:t>
            </a:r>
          </a:p>
          <a:p>
            <a:pPr defTabSz="457200">
              <a:spcBef>
                <a:spcPct val="0"/>
              </a:spcBef>
            </a:pPr>
            <a:endParaRPr lang="en-US" altLang="en-US" sz="3600" dirty="0">
              <a:solidFill>
                <a:schemeClr val="bg1"/>
              </a:solidFill>
            </a:endParaRPr>
          </a:p>
          <a:p>
            <a:pPr defTabSz="457200">
              <a:spcBef>
                <a:spcPct val="0"/>
              </a:spcBef>
            </a:pPr>
            <a:r>
              <a:rPr lang="en-US" altLang="en-US" sz="3600" dirty="0">
                <a:solidFill>
                  <a:schemeClr val="bg1"/>
                </a:solidFill>
              </a:rPr>
              <a:t>Which behavior(s) are higher priority? Why?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1133394" y="5389004"/>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6.1</a:t>
            </a:r>
          </a:p>
        </p:txBody>
      </p:sp>
    </p:spTree>
    <p:extLst>
      <p:ext uri="{BB962C8B-B14F-4D97-AF65-F5344CB8AC3E}">
        <p14:creationId xmlns:p14="http://schemas.microsoft.com/office/powerpoint/2010/main" val="117561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6.1: Review</a:t>
            </a:r>
            <a:endParaRPr lang="en-US" sz="3600" dirty="0"/>
          </a:p>
        </p:txBody>
      </p:sp>
      <p:pic>
        <p:nvPicPr>
          <p:cNvPr id="5" name="Picture 4">
            <a:extLst>
              <a:ext uri="{FF2B5EF4-FFF2-40B4-BE49-F238E27FC236}">
                <a16:creationId xmlns:a16="http://schemas.microsoft.com/office/drawing/2014/main" id="{0E54C29F-8BAE-2446-9FF5-CA8C5596F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a:xfrm>
            <a:off x="583568" y="1501794"/>
            <a:ext cx="7886700" cy="4351338"/>
          </a:xfrm>
        </p:spPr>
        <p:txBody>
          <a:bodyPr/>
          <a:lstStyle/>
          <a:p>
            <a:r>
              <a:rPr lang="en-US" dirty="0">
                <a:solidFill>
                  <a:schemeClr val="bg1"/>
                </a:solidFill>
              </a:rPr>
              <a:t>Remember to consider the social significance of a target behavior and consider how you will prioritize behavior(s) to address</a:t>
            </a:r>
          </a:p>
          <a:p>
            <a:r>
              <a:rPr lang="en-US" dirty="0">
                <a:solidFill>
                  <a:schemeClr val="bg1"/>
                </a:solidFill>
              </a:rPr>
              <a:t>Once you have prioritized your behavior(s), you will now look to establish a clear definition</a:t>
            </a:r>
          </a:p>
        </p:txBody>
      </p:sp>
    </p:spTree>
    <p:extLst>
      <p:ext uri="{BB962C8B-B14F-4D97-AF65-F5344CB8AC3E}">
        <p14:creationId xmlns:p14="http://schemas.microsoft.com/office/powerpoint/2010/main" val="130043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77321"/>
            <a:ext cx="8621945" cy="935288"/>
          </a:xfrm>
        </p:spPr>
        <p:txBody>
          <a:bodyPr/>
          <a:lstStyle/>
          <a:p>
            <a:r>
              <a:rPr lang="en-US" sz="4400" b="1" dirty="0">
                <a:solidFill>
                  <a:schemeClr val="accent2"/>
                </a:solidFill>
                <a:latin typeface="+mj-lt"/>
              </a:rPr>
              <a:t>Defining, Measuring, and Monitoring Behavior</a:t>
            </a:r>
          </a:p>
        </p:txBody>
      </p:sp>
      <p:sp>
        <p:nvSpPr>
          <p:cNvPr id="3" name="Text Placeholder 2"/>
          <p:cNvSpPr>
            <a:spLocks noGrp="1"/>
          </p:cNvSpPr>
          <p:nvPr>
            <p:ph type="body" sz="quarter" idx="15"/>
          </p:nvPr>
        </p:nvSpPr>
        <p:spPr>
          <a:noFill/>
        </p:spPr>
        <p:txBody>
          <a:bodyPr/>
          <a:lstStyle/>
          <a:p>
            <a:r>
              <a:rPr lang="en-US" sz="3600" dirty="0"/>
              <a:t>Part 2</a:t>
            </a:r>
          </a:p>
          <a:p>
            <a:r>
              <a:rPr lang="en-US" sz="3600" dirty="0"/>
              <a:t>How do we write an operational definition?</a:t>
            </a:r>
          </a:p>
        </p:txBody>
      </p:sp>
    </p:spTree>
    <p:extLst>
      <p:ext uri="{BB962C8B-B14F-4D97-AF65-F5344CB8AC3E}">
        <p14:creationId xmlns:p14="http://schemas.microsoft.com/office/powerpoint/2010/main" val="240685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327"/>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628650" y="1351052"/>
            <a:ext cx="7886700" cy="4825911"/>
          </a:xfrm>
        </p:spPr>
        <p:txBody>
          <a:bodyPr>
            <a:noAutofit/>
          </a:bodyPr>
          <a:lstStyle/>
          <a:p>
            <a:pPr marL="0" indent="0">
              <a:lnSpc>
                <a:spcPct val="120000"/>
              </a:lnSpc>
              <a:spcBef>
                <a:spcPts val="0"/>
              </a:spcBef>
              <a:buNone/>
            </a:pPr>
            <a:r>
              <a:rPr lang="en-US" dirty="0">
                <a:solidFill>
                  <a:schemeClr val="bg1"/>
                </a:solidFill>
              </a:rPr>
              <a:t>By the end of Module 6 you should be able to:</a:t>
            </a:r>
          </a:p>
          <a:p>
            <a:pPr indent="0">
              <a:lnSpc>
                <a:spcPct val="120000"/>
              </a:lnSpc>
              <a:spcBef>
                <a:spcPts val="0"/>
              </a:spcBef>
              <a:buNone/>
            </a:pPr>
            <a:endParaRPr lang="en-US" sz="800" dirty="0">
              <a:solidFill>
                <a:schemeClr val="bg1"/>
              </a:solidFill>
            </a:endParaRPr>
          </a:p>
          <a:p>
            <a:pPr marL="1258888" lvl="2" indent="-231775">
              <a:lnSpc>
                <a:spcPct val="120000"/>
              </a:lnSpc>
              <a:spcBef>
                <a:spcPts val="0"/>
              </a:spcBef>
            </a:pPr>
            <a:r>
              <a:rPr lang="en-US" altLang="en-US" sz="2400" dirty="0">
                <a:solidFill>
                  <a:schemeClr val="bg1"/>
                </a:solidFill>
              </a:rPr>
              <a:t>select an </a:t>
            </a:r>
            <a:r>
              <a:rPr lang="en-US" altLang="en-US" sz="2400" b="1" dirty="0">
                <a:solidFill>
                  <a:schemeClr val="bg1"/>
                </a:solidFill>
              </a:rPr>
              <a:t>appropriate target behavior </a:t>
            </a:r>
          </a:p>
          <a:p>
            <a:pPr marL="1258888" lvl="2" indent="-231775">
              <a:lnSpc>
                <a:spcPct val="120000"/>
              </a:lnSpc>
              <a:spcBef>
                <a:spcPts val="0"/>
              </a:spcBef>
            </a:pPr>
            <a:r>
              <a:rPr lang="en-US" altLang="en-US" sz="2400" dirty="0">
                <a:solidFill>
                  <a:schemeClr val="accent1"/>
                </a:solidFill>
              </a:rPr>
              <a:t>write an </a:t>
            </a:r>
            <a:r>
              <a:rPr lang="en-US" altLang="en-US" sz="2400" b="1" dirty="0">
                <a:solidFill>
                  <a:schemeClr val="accent1"/>
                </a:solidFill>
              </a:rPr>
              <a:t>operational definition</a:t>
            </a:r>
            <a:r>
              <a:rPr lang="en-US" altLang="en-US" sz="2400" dirty="0">
                <a:solidFill>
                  <a:schemeClr val="accent1"/>
                </a:solidFill>
              </a:rPr>
              <a:t> for a target behavior </a:t>
            </a:r>
          </a:p>
          <a:p>
            <a:pPr marL="1258888" lvl="2" indent="-231775">
              <a:lnSpc>
                <a:spcPct val="120000"/>
              </a:lnSpc>
              <a:spcBef>
                <a:spcPts val="0"/>
              </a:spcBef>
            </a:pPr>
            <a:r>
              <a:rPr lang="en-US" altLang="en-US" sz="2400" dirty="0">
                <a:solidFill>
                  <a:schemeClr val="bg1"/>
                </a:solidFill>
              </a:rPr>
              <a:t>identify relevant </a:t>
            </a:r>
            <a:r>
              <a:rPr lang="en-US" altLang="en-US" sz="2400" b="1" dirty="0">
                <a:solidFill>
                  <a:schemeClr val="bg1"/>
                </a:solidFill>
              </a:rPr>
              <a:t>dimensions of behavior</a:t>
            </a:r>
          </a:p>
          <a:p>
            <a:pPr marL="1258888" lvl="2" indent="-231775">
              <a:lnSpc>
                <a:spcPct val="120000"/>
              </a:lnSpc>
              <a:spcBef>
                <a:spcPts val="0"/>
              </a:spcBef>
            </a:pPr>
            <a:r>
              <a:rPr lang="en-US" altLang="en-US" sz="2400" dirty="0">
                <a:solidFill>
                  <a:schemeClr val="bg1"/>
                </a:solidFill>
              </a:rPr>
              <a:t>choose a </a:t>
            </a:r>
            <a:r>
              <a:rPr lang="en-US" altLang="en-US" sz="2400" b="1" dirty="0">
                <a:solidFill>
                  <a:schemeClr val="bg1"/>
                </a:solidFill>
              </a:rPr>
              <a:t>measurement system</a:t>
            </a:r>
            <a:r>
              <a:rPr lang="en-US" altLang="en-US" sz="2400" dirty="0">
                <a:solidFill>
                  <a:schemeClr val="bg1"/>
                </a:solidFill>
              </a:rPr>
              <a:t> based on relevant dimensions of behavior</a:t>
            </a:r>
          </a:p>
          <a:p>
            <a:pPr marL="1258888" lvl="2" indent="-231775">
              <a:lnSpc>
                <a:spcPct val="120000"/>
              </a:lnSpc>
              <a:spcBef>
                <a:spcPts val="0"/>
              </a:spcBef>
            </a:pPr>
            <a:r>
              <a:rPr lang="en-US" altLang="en-US" sz="2400" dirty="0">
                <a:solidFill>
                  <a:schemeClr val="bg1"/>
                </a:solidFill>
              </a:rPr>
              <a:t>use graphing conventions to create </a:t>
            </a:r>
            <a:r>
              <a:rPr lang="en-US" altLang="en-US" sz="2400" b="1" dirty="0">
                <a:solidFill>
                  <a:schemeClr val="bg1"/>
                </a:solidFill>
              </a:rPr>
              <a:t>meaningful visual displays</a:t>
            </a:r>
            <a:r>
              <a:rPr lang="en-US" altLang="en-US" sz="2400" dirty="0">
                <a:solidFill>
                  <a:schemeClr val="bg1"/>
                </a:solidFill>
              </a:rPr>
              <a:t> of data</a:t>
            </a:r>
          </a:p>
        </p:txBody>
      </p:sp>
      <p:sp>
        <p:nvSpPr>
          <p:cNvPr id="6" name="TextBox 5"/>
          <p:cNvSpPr txBox="1"/>
          <p:nvPr/>
        </p:nvSpPr>
        <p:spPr>
          <a:xfrm>
            <a:off x="468328" y="2002676"/>
            <a:ext cx="1449370" cy="461665"/>
          </a:xfrm>
          <a:prstGeom prst="rect">
            <a:avLst/>
          </a:prstGeom>
          <a:noFill/>
        </p:spPr>
        <p:txBody>
          <a:bodyPr wrap="square" rtlCol="0">
            <a:spAutoFit/>
          </a:bodyPr>
          <a:lstStyle/>
          <a:p>
            <a:pPr algn="ctr"/>
            <a:r>
              <a:rPr lang="en-US" sz="2400" dirty="0">
                <a:solidFill>
                  <a:schemeClr val="accent1"/>
                </a:solidFill>
                <a:latin typeface="+mj-lt"/>
              </a:rPr>
              <a:t>Part 1</a:t>
            </a:r>
            <a:endParaRPr lang="en-US" sz="2000" dirty="0">
              <a:solidFill>
                <a:schemeClr val="accent1"/>
              </a:solidFill>
              <a:latin typeface="+mj-lt"/>
            </a:endParaRPr>
          </a:p>
        </p:txBody>
      </p:sp>
      <p:sp>
        <p:nvSpPr>
          <p:cNvPr id="8" name="TextBox 7"/>
          <p:cNvSpPr txBox="1"/>
          <p:nvPr/>
        </p:nvSpPr>
        <p:spPr>
          <a:xfrm>
            <a:off x="468328" y="2464341"/>
            <a:ext cx="1449370" cy="461665"/>
          </a:xfrm>
          <a:prstGeom prst="rect">
            <a:avLst/>
          </a:prstGeom>
          <a:noFill/>
        </p:spPr>
        <p:txBody>
          <a:bodyPr wrap="square" rtlCol="0">
            <a:spAutoFit/>
          </a:bodyPr>
          <a:lstStyle/>
          <a:p>
            <a:pPr algn="ctr"/>
            <a:r>
              <a:rPr lang="en-US" sz="2400" dirty="0">
                <a:solidFill>
                  <a:schemeClr val="accent1"/>
                </a:solidFill>
                <a:latin typeface="+mj-lt"/>
              </a:rPr>
              <a:t>Part 2</a:t>
            </a:r>
            <a:endParaRPr lang="en-US" sz="2000" dirty="0">
              <a:solidFill>
                <a:schemeClr val="accent1"/>
              </a:solidFill>
              <a:latin typeface="+mj-lt"/>
            </a:endParaRPr>
          </a:p>
        </p:txBody>
      </p:sp>
      <p:sp>
        <p:nvSpPr>
          <p:cNvPr id="9" name="TextBox 8"/>
          <p:cNvSpPr txBox="1"/>
          <p:nvPr/>
        </p:nvSpPr>
        <p:spPr>
          <a:xfrm>
            <a:off x="468328" y="3302342"/>
            <a:ext cx="1449370" cy="461665"/>
          </a:xfrm>
          <a:prstGeom prst="rect">
            <a:avLst/>
          </a:prstGeom>
          <a:noFill/>
        </p:spPr>
        <p:txBody>
          <a:bodyPr wrap="square" rtlCol="0">
            <a:spAutoFit/>
          </a:bodyPr>
          <a:lstStyle/>
          <a:p>
            <a:pPr algn="ctr"/>
            <a:r>
              <a:rPr lang="en-US" sz="2400" dirty="0">
                <a:solidFill>
                  <a:schemeClr val="accent1"/>
                </a:solidFill>
                <a:latin typeface="+mj-lt"/>
              </a:rPr>
              <a:t>Part 3</a:t>
            </a:r>
            <a:endParaRPr lang="en-US" sz="2000" dirty="0">
              <a:solidFill>
                <a:schemeClr val="accent1"/>
              </a:solidFill>
              <a:latin typeface="+mj-lt"/>
            </a:endParaRPr>
          </a:p>
        </p:txBody>
      </p:sp>
      <p:sp>
        <p:nvSpPr>
          <p:cNvPr id="10" name="TextBox 9"/>
          <p:cNvSpPr txBox="1"/>
          <p:nvPr/>
        </p:nvSpPr>
        <p:spPr>
          <a:xfrm>
            <a:off x="468328" y="3809216"/>
            <a:ext cx="1449370" cy="461665"/>
          </a:xfrm>
          <a:prstGeom prst="rect">
            <a:avLst/>
          </a:prstGeom>
          <a:noFill/>
        </p:spPr>
        <p:txBody>
          <a:bodyPr wrap="square" rtlCol="0">
            <a:spAutoFit/>
          </a:bodyPr>
          <a:lstStyle/>
          <a:p>
            <a:pPr algn="ctr"/>
            <a:r>
              <a:rPr lang="en-US" sz="2400" dirty="0">
                <a:solidFill>
                  <a:schemeClr val="accent1"/>
                </a:solidFill>
                <a:latin typeface="+mj-lt"/>
              </a:rPr>
              <a:t>Part 4</a:t>
            </a:r>
            <a:endParaRPr lang="en-US" sz="2000" dirty="0">
              <a:solidFill>
                <a:schemeClr val="accent1"/>
              </a:solidFill>
              <a:latin typeface="+mj-lt"/>
            </a:endParaRPr>
          </a:p>
        </p:txBody>
      </p:sp>
      <p:sp>
        <p:nvSpPr>
          <p:cNvPr id="11" name="TextBox 10"/>
          <p:cNvSpPr txBox="1"/>
          <p:nvPr/>
        </p:nvSpPr>
        <p:spPr>
          <a:xfrm>
            <a:off x="517987" y="4698899"/>
            <a:ext cx="1449370" cy="461665"/>
          </a:xfrm>
          <a:prstGeom prst="rect">
            <a:avLst/>
          </a:prstGeom>
          <a:noFill/>
        </p:spPr>
        <p:txBody>
          <a:bodyPr wrap="square" rtlCol="0">
            <a:spAutoFit/>
          </a:bodyPr>
          <a:lstStyle/>
          <a:p>
            <a:pPr algn="ctr"/>
            <a:r>
              <a:rPr lang="en-US" sz="2400" dirty="0">
                <a:solidFill>
                  <a:schemeClr val="accent1"/>
                </a:solidFill>
                <a:latin typeface="+mj-lt"/>
              </a:rPr>
              <a:t>Part 5</a:t>
            </a:r>
            <a:endParaRPr lang="en-US" sz="2000" dirty="0">
              <a:solidFill>
                <a:schemeClr val="accent1"/>
              </a:solidFill>
              <a:latin typeface="+mj-lt"/>
            </a:endParaRPr>
          </a:p>
        </p:txBody>
      </p:sp>
    </p:spTree>
    <p:extLst>
      <p:ext uri="{BB962C8B-B14F-4D97-AF65-F5344CB8AC3E}">
        <p14:creationId xmlns:p14="http://schemas.microsoft.com/office/powerpoint/2010/main" val="123194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dirty="0">
                <a:solidFill>
                  <a:schemeClr val="accent2"/>
                </a:solidFill>
                <a:ea typeface="+mj-ea"/>
                <a:cs typeface="+mj-cs"/>
              </a:rPr>
              <a:t>2. Defining a Target Behavior</a:t>
            </a:r>
          </a:p>
        </p:txBody>
      </p:sp>
      <p:sp>
        <p:nvSpPr>
          <p:cNvPr id="50179" name="Rectangle 3"/>
          <p:cNvSpPr>
            <a:spLocks noGrp="1" noChangeArrowheads="1"/>
          </p:cNvSpPr>
          <p:nvPr>
            <p:ph idx="1"/>
          </p:nvPr>
        </p:nvSpPr>
        <p:spPr/>
        <p:txBody>
          <a:bodyPr>
            <a:normAutofit/>
          </a:bodyPr>
          <a:lstStyle/>
          <a:p>
            <a:pPr marL="0" indent="0">
              <a:buNone/>
              <a:defRPr/>
            </a:pPr>
            <a:r>
              <a:rPr lang="en-US" sz="2800" dirty="0">
                <a:solidFill>
                  <a:schemeClr val="bg1"/>
                </a:solidFill>
              </a:rPr>
              <a:t>Develop an Operational Definition</a:t>
            </a:r>
          </a:p>
          <a:p>
            <a:pPr lvl="1">
              <a:defRPr/>
            </a:pPr>
            <a:endParaRPr lang="en-US" sz="1100" dirty="0">
              <a:solidFill>
                <a:schemeClr val="bg1"/>
              </a:solidFill>
            </a:endParaRPr>
          </a:p>
          <a:p>
            <a:pPr lvl="1">
              <a:defRPr/>
            </a:pPr>
            <a:r>
              <a:rPr lang="en-US" sz="2600" dirty="0">
                <a:solidFill>
                  <a:schemeClr val="bg1"/>
                </a:solidFill>
              </a:rPr>
              <a:t>What is it?</a:t>
            </a:r>
          </a:p>
          <a:p>
            <a:pPr lvl="2">
              <a:defRPr/>
            </a:pPr>
            <a:r>
              <a:rPr lang="en-US" sz="2400" dirty="0">
                <a:solidFill>
                  <a:schemeClr val="bg1"/>
                </a:solidFill>
              </a:rPr>
              <a:t>Concrete description of target behavior.</a:t>
            </a:r>
          </a:p>
          <a:p>
            <a:pPr lvl="2">
              <a:defRPr/>
            </a:pPr>
            <a:r>
              <a:rPr lang="en-US" sz="2400" dirty="0">
                <a:solidFill>
                  <a:schemeClr val="bg1"/>
                </a:solidFill>
              </a:rPr>
              <a:t>Should include examples/non-examples.</a:t>
            </a:r>
          </a:p>
          <a:p>
            <a:pPr lvl="2">
              <a:defRPr/>
            </a:pPr>
            <a:r>
              <a:rPr lang="en-US" sz="2400" dirty="0">
                <a:solidFill>
                  <a:schemeClr val="bg1"/>
                </a:solidFill>
              </a:rPr>
              <a:t>Stated in terms of </a:t>
            </a:r>
            <a:r>
              <a:rPr lang="en-US" sz="2400" u="sng" dirty="0">
                <a:solidFill>
                  <a:schemeClr val="bg1"/>
                </a:solidFill>
              </a:rPr>
              <a:t>dimensions of behavior</a:t>
            </a:r>
            <a:r>
              <a:rPr lang="en-US" sz="2400" dirty="0">
                <a:solidFill>
                  <a:schemeClr val="bg1"/>
                </a:solidFill>
              </a:rPr>
              <a:t>.</a:t>
            </a:r>
            <a:endParaRPr lang="en-US" sz="2800" dirty="0">
              <a:solidFill>
                <a:schemeClr val="bg1"/>
              </a:solidFill>
            </a:endParaRPr>
          </a:p>
          <a:p>
            <a:pPr lvl="1">
              <a:defRPr/>
            </a:pPr>
            <a:r>
              <a:rPr lang="en-US" sz="2600" dirty="0">
                <a:solidFill>
                  <a:schemeClr val="bg1"/>
                </a:solidFill>
              </a:rPr>
              <a:t>Why is it important?</a:t>
            </a:r>
          </a:p>
          <a:p>
            <a:pPr lvl="2">
              <a:defRPr/>
            </a:pPr>
            <a:r>
              <a:rPr lang="en-US" sz="2400" dirty="0">
                <a:solidFill>
                  <a:schemeClr val="bg1"/>
                </a:solidFill>
              </a:rPr>
              <a:t>We need an </a:t>
            </a:r>
            <a:r>
              <a:rPr lang="en-US" sz="2400" i="1" dirty="0">
                <a:solidFill>
                  <a:schemeClr val="bg1"/>
                </a:solidFill>
              </a:rPr>
              <a:t>objective</a:t>
            </a:r>
            <a:r>
              <a:rPr lang="en-US" sz="2400" dirty="0">
                <a:solidFill>
                  <a:schemeClr val="bg1"/>
                </a:solidFill>
              </a:rPr>
              <a:t> and </a:t>
            </a:r>
            <a:r>
              <a:rPr lang="en-US" sz="2400" i="1" dirty="0">
                <a:solidFill>
                  <a:schemeClr val="bg1"/>
                </a:solidFill>
              </a:rPr>
              <a:t>agreed-upon</a:t>
            </a:r>
            <a:r>
              <a:rPr lang="en-US" sz="2400" dirty="0">
                <a:solidFill>
                  <a:schemeClr val="bg1"/>
                </a:solidFill>
              </a:rPr>
              <a:t> definition of behavior to aid with observation, intervention, and discussion.</a:t>
            </a:r>
          </a:p>
        </p:txBody>
      </p:sp>
    </p:spTree>
    <p:extLst>
      <p:ext uri="{BB962C8B-B14F-4D97-AF65-F5344CB8AC3E}">
        <p14:creationId xmlns:p14="http://schemas.microsoft.com/office/powerpoint/2010/main" val="310759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7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Observable and Measurable?</a:t>
            </a:r>
          </a:p>
        </p:txBody>
      </p:sp>
      <p:sp>
        <p:nvSpPr>
          <p:cNvPr id="3" name="Content Placeholder 2"/>
          <p:cNvSpPr>
            <a:spLocks noGrp="1"/>
          </p:cNvSpPr>
          <p:nvPr>
            <p:ph idx="1"/>
          </p:nvPr>
        </p:nvSpPr>
        <p:spPr>
          <a:xfrm>
            <a:off x="628650" y="1584182"/>
            <a:ext cx="7886700" cy="4351338"/>
          </a:xfrm>
        </p:spPr>
        <p:txBody>
          <a:bodyPr>
            <a:noAutofit/>
          </a:bodyPr>
          <a:lstStyle/>
          <a:p>
            <a:pPr marL="0" indent="0">
              <a:buNone/>
            </a:pPr>
            <a:r>
              <a:rPr lang="en-US" b="1" u="sng" dirty="0">
                <a:solidFill>
                  <a:schemeClr val="bg1"/>
                </a:solidFill>
              </a:rPr>
              <a:t>Target behavior:</a:t>
            </a:r>
            <a:r>
              <a:rPr lang="en-US" b="1" dirty="0">
                <a:solidFill>
                  <a:schemeClr val="bg1"/>
                </a:solidFill>
              </a:rPr>
              <a:t> </a:t>
            </a:r>
            <a:r>
              <a:rPr lang="en-US" dirty="0">
                <a:solidFill>
                  <a:schemeClr val="bg1"/>
                </a:solidFill>
              </a:rPr>
              <a:t>Anna is not prepared for class.</a:t>
            </a:r>
          </a:p>
          <a:p>
            <a:pPr marL="0" indent="0">
              <a:lnSpc>
                <a:spcPct val="100000"/>
              </a:lnSpc>
              <a:spcBef>
                <a:spcPts val="0"/>
              </a:spcBef>
              <a:spcAft>
                <a:spcPts val="0"/>
              </a:spcAft>
              <a:buNone/>
            </a:pPr>
            <a:r>
              <a:rPr lang="en-US" b="1" u="sng" dirty="0">
                <a:solidFill>
                  <a:schemeClr val="bg1"/>
                </a:solidFill>
              </a:rPr>
              <a:t>Replacement behavior:</a:t>
            </a:r>
            <a:r>
              <a:rPr lang="en-US" b="1" dirty="0">
                <a:solidFill>
                  <a:schemeClr val="bg1"/>
                </a:solidFill>
              </a:rPr>
              <a:t> </a:t>
            </a:r>
            <a:r>
              <a:rPr lang="en-US" dirty="0">
                <a:solidFill>
                  <a:schemeClr val="bg1"/>
                </a:solidFill>
              </a:rPr>
              <a:t>Anna will be prepared for class.         </a:t>
            </a:r>
          </a:p>
          <a:p>
            <a:pPr marL="0" indent="0">
              <a:lnSpc>
                <a:spcPct val="100000"/>
              </a:lnSpc>
              <a:spcBef>
                <a:spcPts val="0"/>
              </a:spcBef>
              <a:spcAft>
                <a:spcPts val="0"/>
              </a:spcAft>
              <a:buNone/>
            </a:pPr>
            <a:r>
              <a:rPr lang="en-US" b="1" dirty="0">
                <a:solidFill>
                  <a:schemeClr val="bg1"/>
                </a:solidFill>
                <a:effectLst>
                  <a:outerShdw blurRad="38100" dist="38100" dir="2700000" algn="tl">
                    <a:srgbClr val="000000">
                      <a:alpha val="43137"/>
                    </a:srgbClr>
                  </a:outerShdw>
                </a:effectLst>
              </a:rPr>
              <a:t>		</a:t>
            </a:r>
            <a:r>
              <a:rPr lang="en-US" b="1" dirty="0">
                <a:solidFill>
                  <a:schemeClr val="accent1">
                    <a:lumMod val="60000"/>
                    <a:lumOff val="40000"/>
                  </a:schemeClr>
                </a:solidFill>
              </a:rPr>
              <a:t>No – let’s try again…</a:t>
            </a:r>
          </a:p>
          <a:p>
            <a:pPr marL="0" indent="0">
              <a:lnSpc>
                <a:spcPct val="100000"/>
              </a:lnSpc>
              <a:spcBef>
                <a:spcPts val="0"/>
              </a:spcBef>
              <a:spcAft>
                <a:spcPts val="0"/>
              </a:spcAft>
              <a:buNone/>
            </a:pPr>
            <a:endParaRPr lang="en-US" sz="1600" b="1" dirty="0">
              <a:solidFill>
                <a:schemeClr val="bg1"/>
              </a:solidFill>
              <a:effectLst>
                <a:outerShdw blurRad="38100" dist="38100" dir="2700000" algn="tl">
                  <a:srgbClr val="000000">
                    <a:alpha val="43137"/>
                  </a:srgbClr>
                </a:outerShdw>
              </a:effectLst>
            </a:endParaRPr>
          </a:p>
          <a:p>
            <a:pPr marL="0" indent="0">
              <a:buNone/>
            </a:pPr>
            <a:r>
              <a:rPr lang="en-US" b="1" u="sng" dirty="0">
                <a:solidFill>
                  <a:schemeClr val="bg1"/>
                </a:solidFill>
              </a:rPr>
              <a:t>Target behavior:</a:t>
            </a:r>
            <a:r>
              <a:rPr lang="en-US" b="1" dirty="0">
                <a:solidFill>
                  <a:schemeClr val="bg1"/>
                </a:solidFill>
              </a:rPr>
              <a:t> </a:t>
            </a:r>
            <a:r>
              <a:rPr lang="en-US" dirty="0">
                <a:solidFill>
                  <a:schemeClr val="bg1"/>
                </a:solidFill>
              </a:rPr>
              <a:t>Anna does not have her book or a pencil at the start of class.</a:t>
            </a:r>
          </a:p>
          <a:p>
            <a:pPr marL="0" indent="0">
              <a:lnSpc>
                <a:spcPct val="100000"/>
              </a:lnSpc>
              <a:spcBef>
                <a:spcPts val="0"/>
              </a:spcBef>
              <a:spcAft>
                <a:spcPts val="0"/>
              </a:spcAft>
              <a:buNone/>
            </a:pPr>
            <a:r>
              <a:rPr lang="en-US" b="1" u="sng" dirty="0">
                <a:solidFill>
                  <a:schemeClr val="bg1"/>
                </a:solidFill>
              </a:rPr>
              <a:t>Replacement behavior:</a:t>
            </a:r>
            <a:r>
              <a:rPr lang="en-US" b="1" dirty="0">
                <a:solidFill>
                  <a:schemeClr val="bg1"/>
                </a:solidFill>
              </a:rPr>
              <a:t> </a:t>
            </a:r>
            <a:r>
              <a:rPr lang="en-US" dirty="0">
                <a:solidFill>
                  <a:schemeClr val="bg1"/>
                </a:solidFill>
              </a:rPr>
              <a:t>Anna will have her book and pencil at the start of class.     </a:t>
            </a:r>
          </a:p>
          <a:p>
            <a:pPr marL="0" indent="0">
              <a:lnSpc>
                <a:spcPct val="100000"/>
              </a:lnSpc>
              <a:spcBef>
                <a:spcPts val="0"/>
              </a:spcBef>
              <a:spcAft>
                <a:spcPts val="0"/>
              </a:spcAft>
              <a:buNone/>
            </a:pPr>
            <a:r>
              <a:rPr lang="en-US" b="1" dirty="0">
                <a:solidFill>
                  <a:schemeClr val="bg1"/>
                </a:solidFill>
              </a:rPr>
              <a:t>		</a:t>
            </a:r>
            <a:r>
              <a:rPr lang="en-US" b="1" dirty="0">
                <a:solidFill>
                  <a:schemeClr val="accent5"/>
                </a:solidFill>
              </a:rPr>
              <a:t>Yes – that’s better!</a:t>
            </a:r>
          </a:p>
        </p:txBody>
      </p:sp>
    </p:spTree>
    <p:extLst>
      <p:ext uri="{BB962C8B-B14F-4D97-AF65-F5344CB8AC3E}">
        <p14:creationId xmlns:p14="http://schemas.microsoft.com/office/powerpoint/2010/main" val="2910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CB35-8237-104F-B71A-4603C5F7E7A7}"/>
              </a:ext>
            </a:extLst>
          </p:cNvPr>
          <p:cNvSpPr>
            <a:spLocks noGrp="1"/>
          </p:cNvSpPr>
          <p:nvPr>
            <p:ph type="title"/>
          </p:nvPr>
        </p:nvSpPr>
        <p:spPr/>
        <p:txBody>
          <a:bodyPr anchor="ctr"/>
          <a:lstStyle/>
          <a:p>
            <a:r>
              <a:rPr lang="en-US" b="1" dirty="0">
                <a:solidFill>
                  <a:schemeClr val="accent2"/>
                </a:solidFill>
              </a:rPr>
              <a:t>Acknowledgements</a:t>
            </a:r>
          </a:p>
        </p:txBody>
      </p:sp>
      <p:sp>
        <p:nvSpPr>
          <p:cNvPr id="3" name="Content Placeholder 2">
            <a:extLst>
              <a:ext uri="{FF2B5EF4-FFF2-40B4-BE49-F238E27FC236}">
                <a16:creationId xmlns:a16="http://schemas.microsoft.com/office/drawing/2014/main" id="{92C8E7AA-D248-C543-8F02-208B0CD13395}"/>
              </a:ext>
            </a:extLst>
          </p:cNvPr>
          <p:cNvSpPr>
            <a:spLocks noGrp="1"/>
          </p:cNvSpPr>
          <p:nvPr>
            <p:ph idx="1"/>
          </p:nvPr>
        </p:nvSpPr>
        <p:spPr/>
        <p:txBody>
          <a:bodyPr>
            <a:normAutofit lnSpcReduction="10000"/>
          </a:bodyPr>
          <a:lstStyle/>
          <a:p>
            <a:pPr marL="0" indent="0">
              <a:buNone/>
            </a:pPr>
            <a:r>
              <a:rPr lang="en-US" dirty="0">
                <a:solidFill>
                  <a:schemeClr val="bg1"/>
                </a:solidFill>
              </a:rPr>
              <a:t>Much of the content shared in this module was developed by members of the OSEP-funded National Technical Assistance Center for Positive Behavioral Interventions and Supports. </a:t>
            </a:r>
          </a:p>
          <a:p>
            <a:pPr marL="0" indent="0">
              <a:buNone/>
            </a:pPr>
            <a:endParaRPr lang="en-US" sz="1050" b="1" dirty="0">
              <a:solidFill>
                <a:schemeClr val="bg1"/>
              </a:solidFill>
            </a:endParaRPr>
          </a:p>
          <a:p>
            <a:pPr marL="0" indent="0">
              <a:buNone/>
            </a:pPr>
            <a:r>
              <a:rPr lang="en-US" b="1" dirty="0">
                <a:solidFill>
                  <a:schemeClr val="bg1"/>
                </a:solidFill>
              </a:rPr>
              <a:t>Thank you to: </a:t>
            </a:r>
          </a:p>
          <a:p>
            <a:pPr lvl="1"/>
            <a:r>
              <a:rPr lang="en-US" b="1" dirty="0">
                <a:solidFill>
                  <a:schemeClr val="bg1"/>
                </a:solidFill>
              </a:rPr>
              <a:t>Members of classroom workgroup: </a:t>
            </a:r>
          </a:p>
          <a:p>
            <a:pPr lvl="2"/>
            <a:r>
              <a:rPr lang="en-US" dirty="0">
                <a:solidFill>
                  <a:schemeClr val="bg1"/>
                </a:solidFill>
              </a:rPr>
              <a:t>Brandi Simonsen, Jennifer Freeman, Jessica Swain-</a:t>
            </a:r>
            <a:r>
              <a:rPr lang="en-US" dirty="0" err="1">
                <a:solidFill>
                  <a:schemeClr val="bg1"/>
                </a:solidFill>
              </a:rPr>
              <a:t>Bradway</a:t>
            </a:r>
            <a:r>
              <a:rPr lang="en-US" dirty="0">
                <a:solidFill>
                  <a:schemeClr val="bg1"/>
                </a:solidFill>
              </a:rPr>
              <a:t>, Robert Putnam, Heather George, Steve Goodman, Barb Mitchell, Kimberly </a:t>
            </a:r>
            <a:r>
              <a:rPr lang="en-US" dirty="0" err="1">
                <a:solidFill>
                  <a:schemeClr val="bg1"/>
                </a:solidFill>
              </a:rPr>
              <a:t>Yanek</a:t>
            </a:r>
            <a:r>
              <a:rPr lang="en-US" dirty="0">
                <a:solidFill>
                  <a:schemeClr val="bg1"/>
                </a:solidFill>
              </a:rPr>
              <a:t>, Kathleen Lane &amp; Jeffrey Sprague</a:t>
            </a:r>
          </a:p>
          <a:p>
            <a:pPr lvl="1"/>
            <a:r>
              <a:rPr lang="en-US" b="1" dirty="0">
                <a:solidFill>
                  <a:schemeClr val="bg1"/>
                </a:solidFill>
              </a:rPr>
              <a:t>Members of the Northeast PBIS Network: </a:t>
            </a:r>
          </a:p>
          <a:p>
            <a:pPr lvl="2"/>
            <a:r>
              <a:rPr lang="en-US" dirty="0">
                <a:solidFill>
                  <a:schemeClr val="bg1"/>
                </a:solidFill>
              </a:rPr>
              <a:t>Susannah Everett, Adam Feinberg, George </a:t>
            </a:r>
            <a:r>
              <a:rPr lang="en-US" dirty="0" err="1">
                <a:solidFill>
                  <a:schemeClr val="bg1"/>
                </a:solidFill>
              </a:rPr>
              <a:t>Sugai</a:t>
            </a:r>
            <a:r>
              <a:rPr lang="en-US" dirty="0">
                <a:solidFill>
                  <a:schemeClr val="bg1"/>
                </a:solidFill>
              </a:rPr>
              <a:t>, Brandi Simonsen &amp; Jennifer Freeman</a:t>
            </a:r>
          </a:p>
        </p:txBody>
      </p:sp>
    </p:spTree>
    <p:extLst>
      <p:ext uri="{BB962C8B-B14F-4D97-AF65-F5344CB8AC3E}">
        <p14:creationId xmlns:p14="http://schemas.microsoft.com/office/powerpoint/2010/main" val="63263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144" y="946040"/>
            <a:ext cx="7605713" cy="451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90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6967" y="156557"/>
            <a:ext cx="6890066" cy="58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13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6.2: Stop &amp; Jot:</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Write an operational definition</a:t>
            </a:r>
            <a:endParaRPr lang="en-US" sz="3600" dirty="0"/>
          </a:p>
        </p:txBody>
      </p:sp>
      <p:sp>
        <p:nvSpPr>
          <p:cNvPr id="177155" name="Rectangle 3"/>
          <p:cNvSpPr>
            <a:spLocks noGrp="1" noChangeArrowheads="1"/>
          </p:cNvSpPr>
          <p:nvPr>
            <p:ph idx="1"/>
          </p:nvPr>
        </p:nvSpPr>
        <p:spPr>
          <a:xfrm>
            <a:off x="628650" y="2124635"/>
            <a:ext cx="7886700" cy="4052328"/>
          </a:xfrm>
        </p:spPr>
        <p:txBody>
          <a:bodyPr>
            <a:normAutofit/>
          </a:bodyPr>
          <a:lstStyle/>
          <a:p>
            <a:pPr defTabSz="457200">
              <a:spcBef>
                <a:spcPct val="0"/>
              </a:spcBef>
            </a:pPr>
            <a:r>
              <a:rPr lang="en-US" altLang="en-US" sz="3600" dirty="0">
                <a:solidFill>
                  <a:schemeClr val="bg1"/>
                </a:solidFill>
              </a:rPr>
              <a:t>Return to the behaviors you identified in Activity 6.1</a:t>
            </a:r>
          </a:p>
          <a:p>
            <a:pPr defTabSz="457200">
              <a:spcBef>
                <a:spcPct val="0"/>
              </a:spcBef>
            </a:pPr>
            <a:endParaRPr lang="en-US" altLang="en-US" sz="3600" dirty="0">
              <a:solidFill>
                <a:schemeClr val="bg1"/>
              </a:solidFill>
            </a:endParaRPr>
          </a:p>
          <a:p>
            <a:pPr defTabSz="457200">
              <a:spcBef>
                <a:spcPct val="0"/>
              </a:spcBef>
            </a:pPr>
            <a:r>
              <a:rPr lang="en-US" altLang="en-US" sz="3600" dirty="0">
                <a:solidFill>
                  <a:schemeClr val="bg1"/>
                </a:solidFill>
              </a:rPr>
              <a:t>Develop an operational definition for your target behavior, including examples and non examples.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1133394" y="5409851"/>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6.2</a:t>
            </a:r>
          </a:p>
        </p:txBody>
      </p:sp>
    </p:spTree>
    <p:extLst>
      <p:ext uri="{BB962C8B-B14F-4D97-AF65-F5344CB8AC3E}">
        <p14:creationId xmlns:p14="http://schemas.microsoft.com/office/powerpoint/2010/main" val="106456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853FE50-3D99-1B42-907F-F1EDBF4E15B2}"/>
              </a:ext>
            </a:extLst>
          </p:cNvPr>
          <p:cNvSpPr>
            <a:spLocks noGrp="1"/>
          </p:cNvSpPr>
          <p:nvPr>
            <p:ph type="title"/>
          </p:nvPr>
        </p:nvSpPr>
        <p:spPr>
          <a:xfrm>
            <a:off x="1081144" y="236669"/>
            <a:ext cx="7955280" cy="1113416"/>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6.2: Review</a:t>
            </a:r>
            <a:endParaRPr lang="en-US" sz="3600" dirty="0"/>
          </a:p>
        </p:txBody>
      </p:sp>
      <p:pic>
        <p:nvPicPr>
          <p:cNvPr id="5" name="Picture 4">
            <a:extLst>
              <a:ext uri="{FF2B5EF4-FFF2-40B4-BE49-F238E27FC236}">
                <a16:creationId xmlns:a16="http://schemas.microsoft.com/office/drawing/2014/main" id="{B7BC89D3-18FB-2F4E-B1DD-C2C09DAA0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6" name="Rectangle 3">
            <a:extLst>
              <a:ext uri="{FF2B5EF4-FFF2-40B4-BE49-F238E27FC236}">
                <a16:creationId xmlns:a16="http://schemas.microsoft.com/office/drawing/2014/main" id="{E8B99EE3-562E-994A-BA33-CB131C91F19D}"/>
              </a:ext>
            </a:extLst>
          </p:cNvPr>
          <p:cNvSpPr>
            <a:spLocks noGrp="1" noChangeArrowheads="1"/>
          </p:cNvSpPr>
          <p:nvPr>
            <p:ph idx="1"/>
          </p:nvPr>
        </p:nvSpPr>
        <p:spPr/>
        <p:txBody>
          <a:bodyPr>
            <a:normAutofit/>
          </a:bodyPr>
          <a:lstStyle/>
          <a:p>
            <a:pPr marL="0" indent="0">
              <a:buNone/>
              <a:defRPr/>
            </a:pPr>
            <a:r>
              <a:rPr lang="en-US" sz="2800" dirty="0">
                <a:solidFill>
                  <a:schemeClr val="bg1"/>
                </a:solidFill>
              </a:rPr>
              <a:t>Check your Operational Definition</a:t>
            </a:r>
          </a:p>
          <a:p>
            <a:pPr lvl="1">
              <a:defRPr/>
            </a:pPr>
            <a:endParaRPr lang="en-US" sz="1100" dirty="0">
              <a:solidFill>
                <a:schemeClr val="bg1"/>
              </a:solidFill>
            </a:endParaRPr>
          </a:p>
          <a:p>
            <a:pPr lvl="1">
              <a:defRPr/>
            </a:pPr>
            <a:r>
              <a:rPr lang="en-US" sz="2600" dirty="0">
                <a:solidFill>
                  <a:schemeClr val="bg1"/>
                </a:solidFill>
              </a:rPr>
              <a:t>Is it?</a:t>
            </a:r>
          </a:p>
          <a:p>
            <a:pPr lvl="2">
              <a:defRPr/>
            </a:pPr>
            <a:r>
              <a:rPr lang="en-US" sz="2400" dirty="0">
                <a:solidFill>
                  <a:schemeClr val="bg1"/>
                </a:solidFill>
              </a:rPr>
              <a:t>Concrete description of target behavior.</a:t>
            </a:r>
          </a:p>
          <a:p>
            <a:pPr lvl="2">
              <a:defRPr/>
            </a:pPr>
            <a:r>
              <a:rPr lang="en-US" sz="2400" dirty="0">
                <a:solidFill>
                  <a:schemeClr val="bg1"/>
                </a:solidFill>
              </a:rPr>
              <a:t>Should include examples/non-examples.</a:t>
            </a:r>
          </a:p>
          <a:p>
            <a:pPr lvl="2">
              <a:defRPr/>
            </a:pPr>
            <a:r>
              <a:rPr lang="en-US" sz="2400" dirty="0">
                <a:solidFill>
                  <a:schemeClr val="bg1"/>
                </a:solidFill>
              </a:rPr>
              <a:t>Stated in terms of </a:t>
            </a:r>
            <a:r>
              <a:rPr lang="en-US" sz="2400" u="sng" dirty="0">
                <a:solidFill>
                  <a:schemeClr val="bg1"/>
                </a:solidFill>
              </a:rPr>
              <a:t>dimensions of behavior</a:t>
            </a:r>
            <a:r>
              <a:rPr lang="en-US" sz="2400" dirty="0">
                <a:solidFill>
                  <a:schemeClr val="bg1"/>
                </a:solidFill>
              </a:rPr>
              <a:t>.</a:t>
            </a:r>
          </a:p>
          <a:p>
            <a:pPr lvl="1">
              <a:defRPr/>
            </a:pPr>
            <a:r>
              <a:rPr lang="en-US" sz="2600" dirty="0">
                <a:solidFill>
                  <a:schemeClr val="bg1"/>
                </a:solidFill>
              </a:rPr>
              <a:t>Remember</a:t>
            </a:r>
          </a:p>
          <a:p>
            <a:pPr lvl="2">
              <a:defRPr/>
            </a:pPr>
            <a:r>
              <a:rPr lang="en-US" sz="2400" dirty="0">
                <a:solidFill>
                  <a:schemeClr val="bg1"/>
                </a:solidFill>
              </a:rPr>
              <a:t>We need an </a:t>
            </a:r>
            <a:r>
              <a:rPr lang="en-US" sz="2400" i="1" dirty="0">
                <a:solidFill>
                  <a:schemeClr val="bg1"/>
                </a:solidFill>
              </a:rPr>
              <a:t>objective</a:t>
            </a:r>
            <a:r>
              <a:rPr lang="en-US" sz="2400" dirty="0">
                <a:solidFill>
                  <a:schemeClr val="bg1"/>
                </a:solidFill>
              </a:rPr>
              <a:t> and </a:t>
            </a:r>
            <a:r>
              <a:rPr lang="en-US" sz="2400" i="1" dirty="0">
                <a:solidFill>
                  <a:schemeClr val="bg1"/>
                </a:solidFill>
              </a:rPr>
              <a:t>agreed upon</a:t>
            </a:r>
            <a:r>
              <a:rPr lang="en-US" sz="2400" dirty="0">
                <a:solidFill>
                  <a:schemeClr val="bg1"/>
                </a:solidFill>
              </a:rPr>
              <a:t> definition of behavior to aid with observation, intervention, and discussion.</a:t>
            </a:r>
          </a:p>
        </p:txBody>
      </p:sp>
    </p:spTree>
    <p:extLst>
      <p:ext uri="{BB962C8B-B14F-4D97-AF65-F5344CB8AC3E}">
        <p14:creationId xmlns:p14="http://schemas.microsoft.com/office/powerpoint/2010/main" val="29308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77321"/>
            <a:ext cx="8621945" cy="935288"/>
          </a:xfrm>
        </p:spPr>
        <p:txBody>
          <a:bodyPr/>
          <a:lstStyle/>
          <a:p>
            <a:r>
              <a:rPr lang="en-US" sz="4400" b="1" dirty="0">
                <a:solidFill>
                  <a:schemeClr val="accent2"/>
                </a:solidFill>
                <a:latin typeface="+mj-lt"/>
              </a:rPr>
              <a:t>Defining, Measuring, and Monitoring Behavior</a:t>
            </a:r>
          </a:p>
        </p:txBody>
      </p:sp>
      <p:sp>
        <p:nvSpPr>
          <p:cNvPr id="3" name="Text Placeholder 2"/>
          <p:cNvSpPr>
            <a:spLocks noGrp="1"/>
          </p:cNvSpPr>
          <p:nvPr>
            <p:ph type="body" sz="quarter" idx="15"/>
          </p:nvPr>
        </p:nvSpPr>
        <p:spPr>
          <a:noFill/>
        </p:spPr>
        <p:txBody>
          <a:bodyPr/>
          <a:lstStyle/>
          <a:p>
            <a:r>
              <a:rPr lang="en-US" sz="3600" dirty="0"/>
              <a:t>Part 3</a:t>
            </a:r>
          </a:p>
          <a:p>
            <a:r>
              <a:rPr lang="en-US" sz="3600" dirty="0"/>
              <a:t>How do we use the dimensions of behavior to help us refine our definition?</a:t>
            </a:r>
          </a:p>
        </p:txBody>
      </p:sp>
    </p:spTree>
    <p:extLst>
      <p:ext uri="{BB962C8B-B14F-4D97-AF65-F5344CB8AC3E}">
        <p14:creationId xmlns:p14="http://schemas.microsoft.com/office/powerpoint/2010/main" val="221582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327"/>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628650" y="1351052"/>
            <a:ext cx="7886700" cy="4825911"/>
          </a:xfrm>
        </p:spPr>
        <p:txBody>
          <a:bodyPr>
            <a:noAutofit/>
          </a:bodyPr>
          <a:lstStyle/>
          <a:p>
            <a:pPr marL="0" indent="0">
              <a:lnSpc>
                <a:spcPct val="120000"/>
              </a:lnSpc>
              <a:spcBef>
                <a:spcPts val="0"/>
              </a:spcBef>
              <a:buNone/>
            </a:pPr>
            <a:r>
              <a:rPr lang="en-US" dirty="0">
                <a:solidFill>
                  <a:schemeClr val="bg1"/>
                </a:solidFill>
              </a:rPr>
              <a:t>By the end of Module 6 you should be able to:</a:t>
            </a:r>
          </a:p>
          <a:p>
            <a:pPr indent="0">
              <a:lnSpc>
                <a:spcPct val="120000"/>
              </a:lnSpc>
              <a:spcBef>
                <a:spcPts val="0"/>
              </a:spcBef>
              <a:buNone/>
            </a:pPr>
            <a:endParaRPr lang="en-US" sz="800" dirty="0">
              <a:solidFill>
                <a:schemeClr val="bg1"/>
              </a:solidFill>
            </a:endParaRPr>
          </a:p>
          <a:p>
            <a:pPr marL="1258888" lvl="2" indent="-231775">
              <a:lnSpc>
                <a:spcPct val="120000"/>
              </a:lnSpc>
              <a:spcBef>
                <a:spcPts val="0"/>
              </a:spcBef>
            </a:pPr>
            <a:r>
              <a:rPr lang="en-US" altLang="en-US" sz="2400" dirty="0">
                <a:solidFill>
                  <a:schemeClr val="bg1"/>
                </a:solidFill>
              </a:rPr>
              <a:t>select an </a:t>
            </a:r>
            <a:r>
              <a:rPr lang="en-US" altLang="en-US" sz="2400" b="1" dirty="0">
                <a:solidFill>
                  <a:schemeClr val="bg1"/>
                </a:solidFill>
              </a:rPr>
              <a:t>appropriate target behavior </a:t>
            </a:r>
          </a:p>
          <a:p>
            <a:pPr marL="1258888" lvl="2" indent="-231775">
              <a:lnSpc>
                <a:spcPct val="120000"/>
              </a:lnSpc>
              <a:spcBef>
                <a:spcPts val="0"/>
              </a:spcBef>
            </a:pPr>
            <a:r>
              <a:rPr lang="en-US" altLang="en-US" sz="2400" dirty="0">
                <a:solidFill>
                  <a:schemeClr val="bg1"/>
                </a:solidFill>
              </a:rPr>
              <a:t>write an </a:t>
            </a:r>
            <a:r>
              <a:rPr lang="en-US" altLang="en-US" sz="2400" b="1" dirty="0">
                <a:solidFill>
                  <a:schemeClr val="bg1"/>
                </a:solidFill>
              </a:rPr>
              <a:t>operational definition</a:t>
            </a:r>
            <a:r>
              <a:rPr lang="en-US" altLang="en-US" sz="2400" dirty="0">
                <a:solidFill>
                  <a:schemeClr val="bg1"/>
                </a:solidFill>
              </a:rPr>
              <a:t> for a target behavior </a:t>
            </a:r>
          </a:p>
          <a:p>
            <a:pPr marL="1258888" lvl="2" indent="-231775">
              <a:lnSpc>
                <a:spcPct val="120000"/>
              </a:lnSpc>
              <a:spcBef>
                <a:spcPts val="0"/>
              </a:spcBef>
            </a:pPr>
            <a:r>
              <a:rPr lang="en-US" altLang="en-US" sz="2400" dirty="0">
                <a:solidFill>
                  <a:schemeClr val="accent1"/>
                </a:solidFill>
              </a:rPr>
              <a:t>identify relevant </a:t>
            </a:r>
            <a:r>
              <a:rPr lang="en-US" altLang="en-US" sz="2400" b="1" dirty="0">
                <a:solidFill>
                  <a:schemeClr val="accent1"/>
                </a:solidFill>
              </a:rPr>
              <a:t>dimensions of behavior</a:t>
            </a:r>
          </a:p>
          <a:p>
            <a:pPr marL="1258888" lvl="2" indent="-231775">
              <a:lnSpc>
                <a:spcPct val="120000"/>
              </a:lnSpc>
              <a:spcBef>
                <a:spcPts val="0"/>
              </a:spcBef>
            </a:pPr>
            <a:r>
              <a:rPr lang="en-US" altLang="en-US" sz="2400" dirty="0">
                <a:solidFill>
                  <a:schemeClr val="bg1"/>
                </a:solidFill>
              </a:rPr>
              <a:t>choose a </a:t>
            </a:r>
            <a:r>
              <a:rPr lang="en-US" altLang="en-US" sz="2400" b="1" dirty="0">
                <a:solidFill>
                  <a:schemeClr val="bg1"/>
                </a:solidFill>
              </a:rPr>
              <a:t>measurement system</a:t>
            </a:r>
            <a:r>
              <a:rPr lang="en-US" altLang="en-US" sz="2400" dirty="0">
                <a:solidFill>
                  <a:schemeClr val="bg1"/>
                </a:solidFill>
              </a:rPr>
              <a:t> based on relevant dimensions of behavior</a:t>
            </a:r>
          </a:p>
          <a:p>
            <a:pPr marL="1258888" lvl="2" indent="-231775">
              <a:lnSpc>
                <a:spcPct val="120000"/>
              </a:lnSpc>
              <a:spcBef>
                <a:spcPts val="0"/>
              </a:spcBef>
            </a:pPr>
            <a:r>
              <a:rPr lang="en-US" altLang="en-US" sz="2400" dirty="0">
                <a:solidFill>
                  <a:schemeClr val="bg1"/>
                </a:solidFill>
              </a:rPr>
              <a:t>use graphing conventions to create </a:t>
            </a:r>
            <a:r>
              <a:rPr lang="en-US" altLang="en-US" sz="2400" b="1" dirty="0">
                <a:solidFill>
                  <a:schemeClr val="bg1"/>
                </a:solidFill>
              </a:rPr>
              <a:t>meaningful visual displays</a:t>
            </a:r>
            <a:r>
              <a:rPr lang="en-US" altLang="en-US" sz="2400" dirty="0">
                <a:solidFill>
                  <a:schemeClr val="bg1"/>
                </a:solidFill>
              </a:rPr>
              <a:t> of data</a:t>
            </a:r>
          </a:p>
        </p:txBody>
      </p:sp>
      <p:sp>
        <p:nvSpPr>
          <p:cNvPr id="6" name="TextBox 5"/>
          <p:cNvSpPr txBox="1"/>
          <p:nvPr/>
        </p:nvSpPr>
        <p:spPr>
          <a:xfrm>
            <a:off x="468328" y="2002676"/>
            <a:ext cx="1449370" cy="461665"/>
          </a:xfrm>
          <a:prstGeom prst="rect">
            <a:avLst/>
          </a:prstGeom>
          <a:noFill/>
        </p:spPr>
        <p:txBody>
          <a:bodyPr wrap="square" rtlCol="0">
            <a:spAutoFit/>
          </a:bodyPr>
          <a:lstStyle/>
          <a:p>
            <a:pPr algn="ctr"/>
            <a:r>
              <a:rPr lang="en-US" sz="2400" dirty="0">
                <a:solidFill>
                  <a:schemeClr val="accent1"/>
                </a:solidFill>
                <a:latin typeface="+mj-lt"/>
              </a:rPr>
              <a:t>Part 1</a:t>
            </a:r>
            <a:endParaRPr lang="en-US" sz="2000" dirty="0">
              <a:solidFill>
                <a:schemeClr val="accent1"/>
              </a:solidFill>
              <a:latin typeface="+mj-lt"/>
            </a:endParaRPr>
          </a:p>
        </p:txBody>
      </p:sp>
      <p:sp>
        <p:nvSpPr>
          <p:cNvPr id="8" name="TextBox 7"/>
          <p:cNvSpPr txBox="1"/>
          <p:nvPr/>
        </p:nvSpPr>
        <p:spPr>
          <a:xfrm>
            <a:off x="468328" y="2464341"/>
            <a:ext cx="1449370" cy="461665"/>
          </a:xfrm>
          <a:prstGeom prst="rect">
            <a:avLst/>
          </a:prstGeom>
          <a:noFill/>
        </p:spPr>
        <p:txBody>
          <a:bodyPr wrap="square" rtlCol="0">
            <a:spAutoFit/>
          </a:bodyPr>
          <a:lstStyle/>
          <a:p>
            <a:pPr algn="ctr"/>
            <a:r>
              <a:rPr lang="en-US" sz="2400" dirty="0">
                <a:solidFill>
                  <a:schemeClr val="accent1"/>
                </a:solidFill>
                <a:latin typeface="+mj-lt"/>
              </a:rPr>
              <a:t>Part 2</a:t>
            </a:r>
            <a:endParaRPr lang="en-US" sz="2000" dirty="0">
              <a:solidFill>
                <a:schemeClr val="accent1"/>
              </a:solidFill>
              <a:latin typeface="+mj-lt"/>
            </a:endParaRPr>
          </a:p>
        </p:txBody>
      </p:sp>
      <p:sp>
        <p:nvSpPr>
          <p:cNvPr id="9" name="TextBox 8"/>
          <p:cNvSpPr txBox="1"/>
          <p:nvPr/>
        </p:nvSpPr>
        <p:spPr>
          <a:xfrm>
            <a:off x="468328" y="3302342"/>
            <a:ext cx="1449370" cy="461665"/>
          </a:xfrm>
          <a:prstGeom prst="rect">
            <a:avLst/>
          </a:prstGeom>
          <a:noFill/>
        </p:spPr>
        <p:txBody>
          <a:bodyPr wrap="square" rtlCol="0">
            <a:spAutoFit/>
          </a:bodyPr>
          <a:lstStyle/>
          <a:p>
            <a:pPr algn="ctr"/>
            <a:r>
              <a:rPr lang="en-US" sz="2400" dirty="0">
                <a:solidFill>
                  <a:schemeClr val="accent1"/>
                </a:solidFill>
                <a:latin typeface="+mj-lt"/>
              </a:rPr>
              <a:t>Part 3</a:t>
            </a:r>
            <a:endParaRPr lang="en-US" sz="2000" dirty="0">
              <a:solidFill>
                <a:schemeClr val="accent1"/>
              </a:solidFill>
              <a:latin typeface="+mj-lt"/>
            </a:endParaRPr>
          </a:p>
        </p:txBody>
      </p:sp>
      <p:sp>
        <p:nvSpPr>
          <p:cNvPr id="10" name="TextBox 9"/>
          <p:cNvSpPr txBox="1"/>
          <p:nvPr/>
        </p:nvSpPr>
        <p:spPr>
          <a:xfrm>
            <a:off x="468328" y="3809216"/>
            <a:ext cx="1449370" cy="461665"/>
          </a:xfrm>
          <a:prstGeom prst="rect">
            <a:avLst/>
          </a:prstGeom>
          <a:noFill/>
        </p:spPr>
        <p:txBody>
          <a:bodyPr wrap="square" rtlCol="0">
            <a:spAutoFit/>
          </a:bodyPr>
          <a:lstStyle/>
          <a:p>
            <a:pPr algn="ctr"/>
            <a:r>
              <a:rPr lang="en-US" sz="2400" dirty="0">
                <a:solidFill>
                  <a:schemeClr val="accent1"/>
                </a:solidFill>
                <a:latin typeface="+mj-lt"/>
              </a:rPr>
              <a:t>Part 4</a:t>
            </a:r>
            <a:endParaRPr lang="en-US" sz="2000" dirty="0">
              <a:solidFill>
                <a:schemeClr val="accent1"/>
              </a:solidFill>
              <a:latin typeface="+mj-lt"/>
            </a:endParaRPr>
          </a:p>
        </p:txBody>
      </p:sp>
      <p:sp>
        <p:nvSpPr>
          <p:cNvPr id="11" name="TextBox 10"/>
          <p:cNvSpPr txBox="1"/>
          <p:nvPr/>
        </p:nvSpPr>
        <p:spPr>
          <a:xfrm>
            <a:off x="517987" y="4698899"/>
            <a:ext cx="1449370" cy="461665"/>
          </a:xfrm>
          <a:prstGeom prst="rect">
            <a:avLst/>
          </a:prstGeom>
          <a:noFill/>
        </p:spPr>
        <p:txBody>
          <a:bodyPr wrap="square" rtlCol="0">
            <a:spAutoFit/>
          </a:bodyPr>
          <a:lstStyle/>
          <a:p>
            <a:pPr algn="ctr"/>
            <a:r>
              <a:rPr lang="en-US" sz="2400" dirty="0">
                <a:solidFill>
                  <a:schemeClr val="accent1"/>
                </a:solidFill>
                <a:latin typeface="+mj-lt"/>
              </a:rPr>
              <a:t>Part 5</a:t>
            </a:r>
            <a:endParaRPr lang="en-US" sz="2000" dirty="0">
              <a:solidFill>
                <a:schemeClr val="accent1"/>
              </a:solidFill>
              <a:latin typeface="+mj-lt"/>
            </a:endParaRPr>
          </a:p>
        </p:txBody>
      </p:sp>
    </p:spTree>
    <p:extLst>
      <p:ext uri="{BB962C8B-B14F-4D97-AF65-F5344CB8AC3E}">
        <p14:creationId xmlns:p14="http://schemas.microsoft.com/office/powerpoint/2010/main" val="19632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2"/>
                </a:solidFill>
              </a:rPr>
              <a:t>3. Identify relevant dimension(s) of behavior(s)</a:t>
            </a:r>
            <a:endParaRPr lang="en-US" sz="3600"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800" b="1" dirty="0">
                <a:solidFill>
                  <a:schemeClr val="bg1"/>
                </a:solidFill>
              </a:rPr>
              <a:t>Why do we need dimensions?</a:t>
            </a:r>
            <a:endParaRPr lang="en-US" sz="2800" dirty="0">
              <a:solidFill>
                <a:schemeClr val="bg1"/>
              </a:solidFill>
            </a:endParaRPr>
          </a:p>
          <a:p>
            <a:pPr lvl="1"/>
            <a:r>
              <a:rPr lang="en-US" sz="2800" dirty="0">
                <a:solidFill>
                  <a:schemeClr val="bg1"/>
                </a:solidFill>
              </a:rPr>
              <a:t>All behavior occurs within a </a:t>
            </a:r>
            <a:r>
              <a:rPr lang="en-US" sz="2800" b="1" dirty="0">
                <a:solidFill>
                  <a:schemeClr val="bg1"/>
                </a:solidFill>
              </a:rPr>
              <a:t>context.  </a:t>
            </a:r>
          </a:p>
          <a:p>
            <a:pPr lvl="1"/>
            <a:r>
              <a:rPr lang="en-US" sz="2800" dirty="0">
                <a:solidFill>
                  <a:schemeClr val="bg1"/>
                </a:solidFill>
              </a:rPr>
              <a:t>It may not be the actual form of the behavior that is inappropriate, but the duration, intensity, or rate with which the behavior occurs in a given context. </a:t>
            </a:r>
          </a:p>
          <a:p>
            <a:pPr lvl="1"/>
            <a:endParaRPr lang="en-US" sz="1600" dirty="0">
              <a:solidFill>
                <a:schemeClr val="bg1"/>
              </a:solidFill>
            </a:endParaRPr>
          </a:p>
          <a:p>
            <a:pPr marL="457200" lvl="1" indent="0">
              <a:buNone/>
            </a:pPr>
            <a:r>
              <a:rPr lang="en-US" sz="2800" i="1" dirty="0">
                <a:solidFill>
                  <a:schemeClr val="bg1"/>
                </a:solidFill>
              </a:rPr>
              <a:t>For example, it is natural to be off-task some of the time.  It is a problem if you are off task 80% of the time.</a:t>
            </a:r>
          </a:p>
          <a:p>
            <a:endParaRPr lang="en-US" sz="2800" dirty="0">
              <a:solidFill>
                <a:schemeClr val="bg1"/>
              </a:solidFill>
            </a:endParaRPr>
          </a:p>
        </p:txBody>
      </p:sp>
    </p:spTree>
    <p:extLst>
      <p:ext uri="{BB962C8B-B14F-4D97-AF65-F5344CB8AC3E}">
        <p14:creationId xmlns:p14="http://schemas.microsoft.com/office/powerpoint/2010/main" val="25022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99195" y="1425515"/>
            <a:ext cx="2410691" cy="4411631"/>
          </a:xfrm>
        </p:spPr>
        <p:txBody>
          <a:bodyPr>
            <a:noAutofit/>
          </a:bodyPr>
          <a:lstStyle/>
          <a:p>
            <a:pPr marL="457200" indent="-457200">
              <a:spcAft>
                <a:spcPts val="1000"/>
              </a:spcAft>
              <a:buFont typeface="+mj-lt"/>
              <a:buAutoNum type="arabicPeriod"/>
            </a:pPr>
            <a:r>
              <a:rPr lang="en-US" sz="2800" b="1" dirty="0">
                <a:solidFill>
                  <a:schemeClr val="bg1"/>
                </a:solidFill>
              </a:rPr>
              <a:t>Frequency</a:t>
            </a:r>
          </a:p>
          <a:p>
            <a:pPr marL="457200" indent="-457200">
              <a:spcAft>
                <a:spcPts val="1000"/>
              </a:spcAft>
              <a:buFont typeface="+mj-lt"/>
              <a:buAutoNum type="arabicPeriod"/>
            </a:pPr>
            <a:r>
              <a:rPr lang="en-US" sz="2800" b="1" dirty="0">
                <a:solidFill>
                  <a:schemeClr val="bg1"/>
                </a:solidFill>
              </a:rPr>
              <a:t>Rate</a:t>
            </a:r>
          </a:p>
          <a:p>
            <a:pPr marL="457200" indent="-457200">
              <a:spcAft>
                <a:spcPts val="1000"/>
              </a:spcAft>
              <a:buFont typeface="+mj-lt"/>
              <a:buAutoNum type="arabicPeriod"/>
            </a:pPr>
            <a:r>
              <a:rPr lang="en-US" sz="2800" b="1" dirty="0">
                <a:solidFill>
                  <a:schemeClr val="bg1"/>
                </a:solidFill>
              </a:rPr>
              <a:t>Duration</a:t>
            </a:r>
          </a:p>
          <a:p>
            <a:pPr marL="457200" indent="-457200">
              <a:spcAft>
                <a:spcPts val="1000"/>
              </a:spcAft>
              <a:buFont typeface="+mj-lt"/>
              <a:buAutoNum type="arabicPeriod"/>
            </a:pPr>
            <a:r>
              <a:rPr lang="en-US" sz="2800" b="1" dirty="0">
                <a:solidFill>
                  <a:schemeClr val="bg1"/>
                </a:solidFill>
              </a:rPr>
              <a:t>Latency</a:t>
            </a:r>
          </a:p>
          <a:p>
            <a:pPr marL="457200" indent="-457200">
              <a:spcAft>
                <a:spcPts val="1000"/>
              </a:spcAft>
              <a:buFont typeface="+mj-lt"/>
              <a:buAutoNum type="arabicPeriod"/>
            </a:pPr>
            <a:r>
              <a:rPr lang="en-US" sz="2800" b="1" dirty="0">
                <a:solidFill>
                  <a:schemeClr val="bg1"/>
                </a:solidFill>
              </a:rPr>
              <a:t>Topography</a:t>
            </a:r>
          </a:p>
          <a:p>
            <a:pPr marL="457200" indent="-457200">
              <a:spcAft>
                <a:spcPts val="1000"/>
              </a:spcAft>
              <a:buFont typeface="+mj-lt"/>
              <a:buAutoNum type="arabicPeriod"/>
            </a:pPr>
            <a:r>
              <a:rPr lang="en-US" sz="2800" b="1" dirty="0">
                <a:solidFill>
                  <a:schemeClr val="bg1"/>
                </a:solidFill>
              </a:rPr>
              <a:t>Force</a:t>
            </a:r>
          </a:p>
          <a:p>
            <a:pPr marL="457200" indent="-457200">
              <a:spcAft>
                <a:spcPts val="1000"/>
              </a:spcAft>
              <a:buFont typeface="+mj-lt"/>
              <a:buAutoNum type="arabicPeriod"/>
            </a:pPr>
            <a:r>
              <a:rPr lang="en-US" sz="2800" b="1" dirty="0">
                <a:solidFill>
                  <a:schemeClr val="bg1"/>
                </a:solidFill>
              </a:rPr>
              <a:t>Locus</a:t>
            </a:r>
          </a:p>
        </p:txBody>
      </p:sp>
      <p:sp>
        <p:nvSpPr>
          <p:cNvPr id="8" name="Title 1"/>
          <p:cNvSpPr txBox="1">
            <a:spLocks/>
          </p:cNvSpPr>
          <p:nvPr/>
        </p:nvSpPr>
        <p:spPr>
          <a:xfrm>
            <a:off x="408643" y="195051"/>
            <a:ext cx="7886700" cy="94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7 Dimensions of Behavior</a:t>
            </a:r>
          </a:p>
        </p:txBody>
      </p:sp>
    </p:spTree>
    <p:extLst>
      <p:ext uri="{BB962C8B-B14F-4D97-AF65-F5344CB8AC3E}">
        <p14:creationId xmlns:p14="http://schemas.microsoft.com/office/powerpoint/2010/main" val="2056532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9196" y="1443255"/>
            <a:ext cx="2160878" cy="4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99195" y="1425515"/>
            <a:ext cx="2410691" cy="4411631"/>
          </a:xfrm>
        </p:spPr>
        <p:txBody>
          <a:bodyPr>
            <a:noAutofit/>
          </a:bodyPr>
          <a:lstStyle/>
          <a:p>
            <a:pPr marL="457200" indent="-457200">
              <a:spcAft>
                <a:spcPts val="1000"/>
              </a:spcAft>
              <a:buFont typeface="+mj-lt"/>
              <a:buAutoNum type="arabicPeriod"/>
            </a:pPr>
            <a:r>
              <a:rPr lang="en-US" sz="2800" b="1" dirty="0">
                <a:solidFill>
                  <a:schemeClr val="bg1"/>
                </a:solidFill>
              </a:rPr>
              <a:t>Frequency</a:t>
            </a:r>
          </a:p>
          <a:p>
            <a:pPr marL="457200" indent="-457200">
              <a:spcAft>
                <a:spcPts val="1000"/>
              </a:spcAft>
              <a:buFont typeface="+mj-lt"/>
              <a:buAutoNum type="arabicPeriod"/>
            </a:pPr>
            <a:r>
              <a:rPr lang="en-US" sz="2800" b="1" dirty="0">
                <a:solidFill>
                  <a:schemeClr val="bg1"/>
                </a:solidFill>
              </a:rPr>
              <a:t>Rate</a:t>
            </a:r>
          </a:p>
          <a:p>
            <a:pPr marL="457200" indent="-457200">
              <a:spcAft>
                <a:spcPts val="1000"/>
              </a:spcAft>
              <a:buFont typeface="+mj-lt"/>
              <a:buAutoNum type="arabicPeriod"/>
            </a:pPr>
            <a:r>
              <a:rPr lang="en-US" sz="2800" b="1" dirty="0">
                <a:solidFill>
                  <a:schemeClr val="bg1"/>
                </a:solidFill>
              </a:rPr>
              <a:t>Duration</a:t>
            </a:r>
          </a:p>
          <a:p>
            <a:pPr marL="457200" indent="-457200">
              <a:spcAft>
                <a:spcPts val="1000"/>
              </a:spcAft>
              <a:buFont typeface="+mj-lt"/>
              <a:buAutoNum type="arabicPeriod"/>
            </a:pPr>
            <a:r>
              <a:rPr lang="en-US" sz="2800" b="1" dirty="0">
                <a:solidFill>
                  <a:schemeClr val="bg1"/>
                </a:solidFill>
              </a:rPr>
              <a:t>Latency</a:t>
            </a:r>
          </a:p>
          <a:p>
            <a:pPr marL="457200" indent="-457200">
              <a:spcAft>
                <a:spcPts val="1000"/>
              </a:spcAft>
              <a:buFont typeface="+mj-lt"/>
              <a:buAutoNum type="arabicPeriod"/>
            </a:pPr>
            <a:r>
              <a:rPr lang="en-US" sz="2800" b="1" dirty="0">
                <a:solidFill>
                  <a:schemeClr val="bg1"/>
                </a:solidFill>
              </a:rPr>
              <a:t>Topography</a:t>
            </a:r>
          </a:p>
          <a:p>
            <a:pPr marL="457200" indent="-457200">
              <a:spcAft>
                <a:spcPts val="1000"/>
              </a:spcAft>
              <a:buFont typeface="+mj-lt"/>
              <a:buAutoNum type="arabicPeriod"/>
            </a:pPr>
            <a:r>
              <a:rPr lang="en-US" sz="2800" b="1" dirty="0">
                <a:solidFill>
                  <a:schemeClr val="bg1"/>
                </a:solidFill>
              </a:rPr>
              <a:t>Force</a:t>
            </a:r>
          </a:p>
          <a:p>
            <a:pPr marL="457200" indent="-457200">
              <a:spcAft>
                <a:spcPts val="1000"/>
              </a:spcAft>
              <a:buFont typeface="+mj-lt"/>
              <a:buAutoNum type="arabicPeriod"/>
            </a:pPr>
            <a:r>
              <a:rPr lang="en-US" sz="2800" b="1" dirty="0">
                <a:solidFill>
                  <a:schemeClr val="bg1"/>
                </a:solidFill>
              </a:rPr>
              <a:t>Locus</a:t>
            </a:r>
          </a:p>
        </p:txBody>
      </p:sp>
      <p:sp>
        <p:nvSpPr>
          <p:cNvPr id="8" name="Title 1"/>
          <p:cNvSpPr txBox="1">
            <a:spLocks/>
          </p:cNvSpPr>
          <p:nvPr/>
        </p:nvSpPr>
        <p:spPr>
          <a:xfrm>
            <a:off x="408643" y="195051"/>
            <a:ext cx="7886700" cy="94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7 Dimensions of Behavior</a:t>
            </a:r>
          </a:p>
        </p:txBody>
      </p:sp>
      <p:graphicFrame>
        <p:nvGraphicFramePr>
          <p:cNvPr id="2" name="Table 1"/>
          <p:cNvGraphicFramePr>
            <a:graphicFrameLocks noGrp="1"/>
          </p:cNvGraphicFramePr>
          <p:nvPr>
            <p:extLst>
              <p:ext uri="{D42A27DB-BD31-4B8C-83A1-F6EECF244321}">
                <p14:modId xmlns:p14="http://schemas.microsoft.com/office/powerpoint/2010/main" val="1153837222"/>
              </p:ext>
            </p:extLst>
          </p:nvPr>
        </p:nvGraphicFramePr>
        <p:xfrm>
          <a:off x="3040910" y="1426267"/>
          <a:ext cx="5879805" cy="4297680"/>
        </p:xfrm>
        <a:graphic>
          <a:graphicData uri="http://schemas.openxmlformats.org/drawingml/2006/table">
            <a:tbl>
              <a:tblPr firstRow="1" bandRow="1">
                <a:tableStyleId>{5940675A-B579-460E-94D1-54222C63F5DA}</a:tableStyleId>
              </a:tblPr>
              <a:tblGrid>
                <a:gridCol w="5879805">
                  <a:extLst>
                    <a:ext uri="{9D8B030D-6E8A-4147-A177-3AD203B41FA5}">
                      <a16:colId xmlns:a16="http://schemas.microsoft.com/office/drawing/2014/main" val="3987956698"/>
                    </a:ext>
                  </a:extLst>
                </a:gridCol>
              </a:tblGrid>
              <a:tr h="378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solidFill>
                            <a:schemeClr val="bg1"/>
                          </a:solidFill>
                        </a:rPr>
                        <a:t>Definition</a:t>
                      </a:r>
                      <a:r>
                        <a:rPr lang="en-US" sz="2400" b="1" u="none" dirty="0">
                          <a:solidFill>
                            <a:schemeClr val="bg1"/>
                          </a:solidFill>
                        </a:rPr>
                        <a:t>: </a:t>
                      </a:r>
                      <a:r>
                        <a:rPr lang="en-US" sz="2400" dirty="0">
                          <a:solidFill>
                            <a:schemeClr val="bg1"/>
                          </a:solidFill>
                        </a:rPr>
                        <a:t>the number of times an individual engages in</a:t>
                      </a:r>
                      <a:r>
                        <a:rPr lang="en-US" sz="2400" baseline="0" dirty="0">
                          <a:solidFill>
                            <a:schemeClr val="bg1"/>
                          </a:solidFill>
                        </a:rPr>
                        <a:t> a behavior within an observation period.</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6091212"/>
                  </a:ext>
                </a:extLst>
              </a:tr>
              <a:tr h="378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solidFill>
                            <a:schemeClr val="bg1"/>
                          </a:solidFill>
                        </a:rPr>
                        <a:t>Measure by</a:t>
                      </a:r>
                      <a:r>
                        <a:rPr lang="en-US" sz="2400" b="1" u="none" dirty="0">
                          <a:solidFill>
                            <a:schemeClr val="bg1"/>
                          </a:solidFill>
                        </a:rPr>
                        <a:t>: </a:t>
                      </a:r>
                      <a:r>
                        <a:rPr lang="en-US" sz="2400" dirty="0">
                          <a:solidFill>
                            <a:schemeClr val="bg1"/>
                          </a:solidFill>
                        </a:rPr>
                        <a:t>counting</a:t>
                      </a:r>
                      <a:r>
                        <a:rPr lang="en-US" sz="2400" baseline="0" dirty="0">
                          <a:solidFill>
                            <a:schemeClr val="bg1"/>
                          </a:solidFill>
                        </a:rPr>
                        <a:t> incidents of behavior (tally)</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3561711"/>
                  </a:ext>
                </a:extLst>
              </a:tr>
              <a:tr h="378977">
                <a:tc>
                  <a:txBody>
                    <a:bodyPr/>
                    <a:lstStyle/>
                    <a:p>
                      <a:r>
                        <a:rPr lang="en-US" sz="2400" b="1" u="sng" dirty="0">
                          <a:solidFill>
                            <a:schemeClr val="bg1"/>
                          </a:solidFill>
                        </a:rPr>
                        <a:t>Examples</a:t>
                      </a:r>
                      <a:r>
                        <a:rPr lang="en-US" sz="2400" b="1" u="none" dirty="0">
                          <a:solidFill>
                            <a:schemeClr val="bg1"/>
                          </a:solidFill>
                        </a:rPr>
                        <a:t>:</a:t>
                      </a:r>
                    </a:p>
                    <a:p>
                      <a:pPr marL="342900" lvl="1" indent="-342900">
                        <a:buFont typeface="Arial" panose="020B0604020202020204" pitchFamily="34" charset="0"/>
                        <a:buChar char="•"/>
                      </a:pPr>
                      <a:r>
                        <a:rPr lang="en-US" sz="2400" dirty="0">
                          <a:solidFill>
                            <a:schemeClr val="bg1"/>
                          </a:solidFill>
                        </a:rPr>
                        <a:t>Number of student talk outs during 15 minutes of direct instruction.</a:t>
                      </a:r>
                    </a:p>
                    <a:p>
                      <a:pPr marL="342900" lvl="1" indent="-342900">
                        <a:buFont typeface="Arial" panose="020B0604020202020204" pitchFamily="34" charset="0"/>
                        <a:buChar char="•"/>
                      </a:pPr>
                      <a:r>
                        <a:rPr lang="en-US" sz="2400" dirty="0">
                          <a:solidFill>
                            <a:schemeClr val="bg1"/>
                          </a:solidFill>
                        </a:rPr>
                        <a:t>Number of opportunities to respond during 20 minutes of teacher directed instruction.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58356"/>
                  </a:ext>
                </a:extLst>
              </a:tr>
            </a:tbl>
          </a:graphicData>
        </a:graphic>
      </p:graphicFrame>
    </p:spTree>
    <p:extLst>
      <p:ext uri="{BB962C8B-B14F-4D97-AF65-F5344CB8AC3E}">
        <p14:creationId xmlns:p14="http://schemas.microsoft.com/office/powerpoint/2010/main" val="2607517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9195" y="2052855"/>
            <a:ext cx="2160878" cy="4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99195" y="1425515"/>
            <a:ext cx="2410691" cy="4411631"/>
          </a:xfrm>
        </p:spPr>
        <p:txBody>
          <a:bodyPr>
            <a:noAutofit/>
          </a:bodyPr>
          <a:lstStyle/>
          <a:p>
            <a:pPr marL="457200" indent="-457200">
              <a:spcAft>
                <a:spcPts val="1000"/>
              </a:spcAft>
              <a:buFont typeface="+mj-lt"/>
              <a:buAutoNum type="arabicPeriod"/>
            </a:pPr>
            <a:r>
              <a:rPr lang="en-US" sz="2800" b="1" dirty="0">
                <a:solidFill>
                  <a:schemeClr val="bg1"/>
                </a:solidFill>
              </a:rPr>
              <a:t>Frequency</a:t>
            </a:r>
          </a:p>
          <a:p>
            <a:pPr marL="457200" indent="-457200">
              <a:spcAft>
                <a:spcPts val="1000"/>
              </a:spcAft>
              <a:buFont typeface="+mj-lt"/>
              <a:buAutoNum type="arabicPeriod"/>
            </a:pPr>
            <a:r>
              <a:rPr lang="en-US" sz="2800" b="1" dirty="0">
                <a:solidFill>
                  <a:schemeClr val="bg1"/>
                </a:solidFill>
              </a:rPr>
              <a:t>Rate</a:t>
            </a:r>
          </a:p>
          <a:p>
            <a:pPr marL="457200" indent="-457200">
              <a:spcAft>
                <a:spcPts val="1000"/>
              </a:spcAft>
              <a:buFont typeface="+mj-lt"/>
              <a:buAutoNum type="arabicPeriod"/>
            </a:pPr>
            <a:r>
              <a:rPr lang="en-US" sz="2800" b="1" dirty="0">
                <a:solidFill>
                  <a:schemeClr val="bg1"/>
                </a:solidFill>
              </a:rPr>
              <a:t>Duration</a:t>
            </a:r>
          </a:p>
          <a:p>
            <a:pPr marL="457200" indent="-457200">
              <a:spcAft>
                <a:spcPts val="1000"/>
              </a:spcAft>
              <a:buFont typeface="+mj-lt"/>
              <a:buAutoNum type="arabicPeriod"/>
            </a:pPr>
            <a:r>
              <a:rPr lang="en-US" sz="2800" b="1" dirty="0">
                <a:solidFill>
                  <a:schemeClr val="bg1"/>
                </a:solidFill>
              </a:rPr>
              <a:t>Latency</a:t>
            </a:r>
          </a:p>
          <a:p>
            <a:pPr marL="457200" indent="-457200">
              <a:spcAft>
                <a:spcPts val="1000"/>
              </a:spcAft>
              <a:buFont typeface="+mj-lt"/>
              <a:buAutoNum type="arabicPeriod"/>
            </a:pPr>
            <a:r>
              <a:rPr lang="en-US" sz="2800" b="1" dirty="0">
                <a:solidFill>
                  <a:schemeClr val="bg1"/>
                </a:solidFill>
              </a:rPr>
              <a:t>Topography</a:t>
            </a:r>
          </a:p>
          <a:p>
            <a:pPr marL="457200" indent="-457200">
              <a:spcAft>
                <a:spcPts val="1000"/>
              </a:spcAft>
              <a:buFont typeface="+mj-lt"/>
              <a:buAutoNum type="arabicPeriod"/>
            </a:pPr>
            <a:r>
              <a:rPr lang="en-US" sz="2800" b="1" dirty="0">
                <a:solidFill>
                  <a:schemeClr val="bg1"/>
                </a:solidFill>
              </a:rPr>
              <a:t>Force</a:t>
            </a:r>
          </a:p>
          <a:p>
            <a:pPr marL="457200" indent="-457200">
              <a:spcAft>
                <a:spcPts val="1000"/>
              </a:spcAft>
              <a:buFont typeface="+mj-lt"/>
              <a:buAutoNum type="arabicPeriod"/>
            </a:pPr>
            <a:r>
              <a:rPr lang="en-US" sz="2800" b="1" dirty="0">
                <a:solidFill>
                  <a:schemeClr val="bg1"/>
                </a:solidFill>
              </a:rPr>
              <a:t>Locus</a:t>
            </a:r>
          </a:p>
        </p:txBody>
      </p:sp>
      <p:sp>
        <p:nvSpPr>
          <p:cNvPr id="8" name="Title 1"/>
          <p:cNvSpPr txBox="1">
            <a:spLocks/>
          </p:cNvSpPr>
          <p:nvPr/>
        </p:nvSpPr>
        <p:spPr>
          <a:xfrm>
            <a:off x="408643" y="195051"/>
            <a:ext cx="7886700" cy="94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7 Dimensions of Behavior</a:t>
            </a:r>
          </a:p>
        </p:txBody>
      </p:sp>
      <p:graphicFrame>
        <p:nvGraphicFramePr>
          <p:cNvPr id="6" name="Table 5"/>
          <p:cNvGraphicFramePr>
            <a:graphicFrameLocks noGrp="1"/>
          </p:cNvGraphicFramePr>
          <p:nvPr>
            <p:extLst>
              <p:ext uri="{D42A27DB-BD31-4B8C-83A1-F6EECF244321}">
                <p14:modId xmlns:p14="http://schemas.microsoft.com/office/powerpoint/2010/main" val="956530189"/>
              </p:ext>
            </p:extLst>
          </p:nvPr>
        </p:nvGraphicFramePr>
        <p:xfrm>
          <a:off x="3040910" y="1426267"/>
          <a:ext cx="5879805" cy="3566160"/>
        </p:xfrm>
        <a:graphic>
          <a:graphicData uri="http://schemas.openxmlformats.org/drawingml/2006/table">
            <a:tbl>
              <a:tblPr firstRow="1" bandRow="1">
                <a:tableStyleId>{5940675A-B579-460E-94D1-54222C63F5DA}</a:tableStyleId>
              </a:tblPr>
              <a:tblGrid>
                <a:gridCol w="5879805">
                  <a:extLst>
                    <a:ext uri="{9D8B030D-6E8A-4147-A177-3AD203B41FA5}">
                      <a16:colId xmlns:a16="http://schemas.microsoft.com/office/drawing/2014/main" val="3987956698"/>
                    </a:ext>
                  </a:extLst>
                </a:gridCol>
              </a:tblGrid>
              <a:tr h="378977">
                <a:tc>
                  <a:txBody>
                    <a:bodyPr/>
                    <a:lstStyle/>
                    <a:p>
                      <a:pPr defTabSz="457200"/>
                      <a:r>
                        <a:rPr lang="en-US" sz="2400" b="1" u="sng" dirty="0">
                          <a:solidFill>
                            <a:schemeClr val="bg1"/>
                          </a:solidFill>
                        </a:rPr>
                        <a:t>Definition</a:t>
                      </a:r>
                      <a:r>
                        <a:rPr lang="en-US" sz="2400" b="1" u="none" dirty="0">
                          <a:solidFill>
                            <a:schemeClr val="bg1"/>
                          </a:solidFill>
                        </a:rPr>
                        <a:t>: </a:t>
                      </a:r>
                      <a:r>
                        <a:rPr lang="en-US" sz="2400" dirty="0">
                          <a:solidFill>
                            <a:srgbClr val="FFFFFF"/>
                          </a:solidFill>
                          <a:latin typeface="+mn-lt"/>
                        </a:rPr>
                        <a:t>frequency ÷ 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6091212"/>
                  </a:ext>
                </a:extLst>
              </a:tr>
              <a:tr h="378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solidFill>
                            <a:schemeClr val="bg1"/>
                          </a:solidFill>
                        </a:rPr>
                        <a:t>Measure by</a:t>
                      </a:r>
                      <a:r>
                        <a:rPr lang="en-US" sz="2400" b="1" u="none" dirty="0">
                          <a:solidFill>
                            <a:schemeClr val="bg1"/>
                          </a:solidFill>
                        </a:rPr>
                        <a:t>: </a:t>
                      </a:r>
                      <a:r>
                        <a:rPr lang="en-US" sz="2400" dirty="0">
                          <a:solidFill>
                            <a:srgbClr val="FFFFFF"/>
                          </a:solidFill>
                          <a:latin typeface="+mn-lt"/>
                        </a:rPr>
                        <a:t>counting incidents of behavior and dividing by units of time (e.g., minutes, hours)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3561711"/>
                  </a:ext>
                </a:extLst>
              </a:tr>
              <a:tr h="378977">
                <a:tc>
                  <a:txBody>
                    <a:bodyPr/>
                    <a:lstStyle/>
                    <a:p>
                      <a:r>
                        <a:rPr lang="en-US" sz="2400" b="1" u="sng" dirty="0">
                          <a:solidFill>
                            <a:schemeClr val="bg1"/>
                          </a:solidFill>
                        </a:rPr>
                        <a:t>Examples</a:t>
                      </a:r>
                      <a:r>
                        <a:rPr lang="en-US" sz="2400" b="1" u="none" dirty="0">
                          <a:solidFill>
                            <a:schemeClr val="bg1"/>
                          </a:solidFill>
                        </a:rPr>
                        <a:t>:</a:t>
                      </a:r>
                    </a:p>
                    <a:p>
                      <a:pPr marL="342900" indent="-342900">
                        <a:buFont typeface="Arial" panose="020B0604020202020204" pitchFamily="34" charset="0"/>
                        <a:buChar char="•"/>
                      </a:pPr>
                      <a:r>
                        <a:rPr lang="en-US" sz="2400" dirty="0">
                          <a:solidFill>
                            <a:srgbClr val="FFFFFF"/>
                          </a:solidFill>
                          <a:latin typeface="+mn-lt"/>
                        </a:rPr>
                        <a:t>Student turned in homework 3/5 days per week.</a:t>
                      </a:r>
                    </a:p>
                    <a:p>
                      <a:pPr marL="342900" indent="-342900">
                        <a:buFont typeface="Arial" panose="020B0604020202020204" pitchFamily="34" charset="0"/>
                        <a:buChar char="•"/>
                      </a:pPr>
                      <a:r>
                        <a:rPr lang="en-US" sz="2400" dirty="0">
                          <a:solidFill>
                            <a:srgbClr val="FFFFFF"/>
                          </a:solidFill>
                          <a:latin typeface="+mn-lt"/>
                        </a:rPr>
                        <a:t>Teacher delivered specific praise 2 times per minute during teacher instruction.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58356"/>
                  </a:ext>
                </a:extLst>
              </a:tr>
            </a:tbl>
          </a:graphicData>
        </a:graphic>
      </p:graphicFrame>
    </p:spTree>
    <p:extLst>
      <p:ext uri="{BB962C8B-B14F-4D97-AF65-F5344CB8AC3E}">
        <p14:creationId xmlns:p14="http://schemas.microsoft.com/office/powerpoint/2010/main" val="44799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normAutofit/>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Module Readings and Additional Resources</a:t>
            </a:r>
          </a:p>
        </p:txBody>
      </p:sp>
      <p:pic>
        <p:nvPicPr>
          <p:cNvPr id="7" name="Picture 6">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384" y="3228692"/>
            <a:ext cx="926448" cy="1198725"/>
          </a:xfrm>
          <a:prstGeom prst="rect">
            <a:avLst/>
          </a:prstGeom>
        </p:spPr>
      </p:pic>
      <p:pic>
        <p:nvPicPr>
          <p:cNvPr id="9" name="Picture 8">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347" y="1690688"/>
            <a:ext cx="1786485" cy="987184"/>
          </a:xfrm>
          <a:prstGeom prst="rect">
            <a:avLst/>
          </a:prstGeom>
        </p:spPr>
      </p:pic>
      <p:pic>
        <p:nvPicPr>
          <p:cNvPr id="11" name="Picture 10">
            <a:extLst>
              <a:ext uri="{FF2B5EF4-FFF2-40B4-BE49-F238E27FC236}">
                <a16:creationId xmlns:a16="http://schemas.microsoft.com/office/drawing/2014/main" id="{9B629FAD-CAC7-444A-A2F1-E655642DF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796" y="4779329"/>
            <a:ext cx="979299" cy="756731"/>
          </a:xfrm>
          <a:prstGeom prst="rect">
            <a:avLst/>
          </a:prstGeom>
        </p:spPr>
      </p:pic>
    </p:spTree>
    <p:extLst>
      <p:ext uri="{BB962C8B-B14F-4D97-AF65-F5344CB8AC3E}">
        <p14:creationId xmlns:p14="http://schemas.microsoft.com/office/powerpoint/2010/main" val="3448504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9195" y="2697725"/>
            <a:ext cx="2160878" cy="4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99195" y="1425515"/>
            <a:ext cx="2410691" cy="4411631"/>
          </a:xfrm>
        </p:spPr>
        <p:txBody>
          <a:bodyPr>
            <a:noAutofit/>
          </a:bodyPr>
          <a:lstStyle/>
          <a:p>
            <a:pPr marL="457200" indent="-457200">
              <a:spcAft>
                <a:spcPts val="1000"/>
              </a:spcAft>
              <a:buFont typeface="+mj-lt"/>
              <a:buAutoNum type="arabicPeriod"/>
            </a:pPr>
            <a:r>
              <a:rPr lang="en-US" sz="2800" b="1" dirty="0">
                <a:solidFill>
                  <a:schemeClr val="bg1"/>
                </a:solidFill>
              </a:rPr>
              <a:t>Frequency</a:t>
            </a:r>
          </a:p>
          <a:p>
            <a:pPr marL="457200" indent="-457200">
              <a:spcAft>
                <a:spcPts val="1000"/>
              </a:spcAft>
              <a:buFont typeface="+mj-lt"/>
              <a:buAutoNum type="arabicPeriod"/>
            </a:pPr>
            <a:r>
              <a:rPr lang="en-US" sz="2800" b="1" dirty="0">
                <a:solidFill>
                  <a:schemeClr val="bg1"/>
                </a:solidFill>
              </a:rPr>
              <a:t>Rate</a:t>
            </a:r>
          </a:p>
          <a:p>
            <a:pPr marL="457200" indent="-457200">
              <a:spcAft>
                <a:spcPts val="1000"/>
              </a:spcAft>
              <a:buFont typeface="+mj-lt"/>
              <a:buAutoNum type="arabicPeriod"/>
            </a:pPr>
            <a:r>
              <a:rPr lang="en-US" sz="2800" b="1" dirty="0">
                <a:solidFill>
                  <a:schemeClr val="bg1"/>
                </a:solidFill>
              </a:rPr>
              <a:t>Duration</a:t>
            </a:r>
          </a:p>
          <a:p>
            <a:pPr marL="457200" indent="-457200">
              <a:spcAft>
                <a:spcPts val="1000"/>
              </a:spcAft>
              <a:buFont typeface="+mj-lt"/>
              <a:buAutoNum type="arabicPeriod"/>
            </a:pPr>
            <a:r>
              <a:rPr lang="en-US" sz="2800" b="1" dirty="0">
                <a:solidFill>
                  <a:schemeClr val="bg1"/>
                </a:solidFill>
              </a:rPr>
              <a:t>Latency</a:t>
            </a:r>
          </a:p>
          <a:p>
            <a:pPr marL="457200" indent="-457200">
              <a:spcAft>
                <a:spcPts val="1000"/>
              </a:spcAft>
              <a:buFont typeface="+mj-lt"/>
              <a:buAutoNum type="arabicPeriod"/>
            </a:pPr>
            <a:r>
              <a:rPr lang="en-US" sz="2800" b="1" dirty="0">
                <a:solidFill>
                  <a:schemeClr val="bg1"/>
                </a:solidFill>
              </a:rPr>
              <a:t>Topography</a:t>
            </a:r>
          </a:p>
          <a:p>
            <a:pPr marL="457200" indent="-457200">
              <a:spcAft>
                <a:spcPts val="1000"/>
              </a:spcAft>
              <a:buFont typeface="+mj-lt"/>
              <a:buAutoNum type="arabicPeriod"/>
            </a:pPr>
            <a:r>
              <a:rPr lang="en-US" sz="2800" b="1" dirty="0">
                <a:solidFill>
                  <a:schemeClr val="bg1"/>
                </a:solidFill>
              </a:rPr>
              <a:t>Force</a:t>
            </a:r>
          </a:p>
          <a:p>
            <a:pPr marL="457200" indent="-457200">
              <a:spcAft>
                <a:spcPts val="1000"/>
              </a:spcAft>
              <a:buFont typeface="+mj-lt"/>
              <a:buAutoNum type="arabicPeriod"/>
            </a:pPr>
            <a:r>
              <a:rPr lang="en-US" sz="2800" b="1" dirty="0">
                <a:solidFill>
                  <a:schemeClr val="bg1"/>
                </a:solidFill>
              </a:rPr>
              <a:t>Locus</a:t>
            </a:r>
          </a:p>
        </p:txBody>
      </p:sp>
      <p:sp>
        <p:nvSpPr>
          <p:cNvPr id="8" name="Title 1"/>
          <p:cNvSpPr txBox="1">
            <a:spLocks/>
          </p:cNvSpPr>
          <p:nvPr/>
        </p:nvSpPr>
        <p:spPr>
          <a:xfrm>
            <a:off x="408643" y="195051"/>
            <a:ext cx="7886700" cy="94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7 Dimensions of Behavior</a:t>
            </a:r>
          </a:p>
        </p:txBody>
      </p:sp>
      <p:graphicFrame>
        <p:nvGraphicFramePr>
          <p:cNvPr id="6" name="Table 5"/>
          <p:cNvGraphicFramePr>
            <a:graphicFrameLocks noGrp="1"/>
          </p:cNvGraphicFramePr>
          <p:nvPr>
            <p:extLst>
              <p:ext uri="{D42A27DB-BD31-4B8C-83A1-F6EECF244321}">
                <p14:modId xmlns:p14="http://schemas.microsoft.com/office/powerpoint/2010/main" val="1694340052"/>
              </p:ext>
            </p:extLst>
          </p:nvPr>
        </p:nvGraphicFramePr>
        <p:xfrm>
          <a:off x="3040910" y="1426267"/>
          <a:ext cx="5879805" cy="3931920"/>
        </p:xfrm>
        <a:graphic>
          <a:graphicData uri="http://schemas.openxmlformats.org/drawingml/2006/table">
            <a:tbl>
              <a:tblPr firstRow="1" bandRow="1">
                <a:tableStyleId>{5940675A-B579-460E-94D1-54222C63F5DA}</a:tableStyleId>
              </a:tblPr>
              <a:tblGrid>
                <a:gridCol w="5879805">
                  <a:extLst>
                    <a:ext uri="{9D8B030D-6E8A-4147-A177-3AD203B41FA5}">
                      <a16:colId xmlns:a16="http://schemas.microsoft.com/office/drawing/2014/main" val="3987956698"/>
                    </a:ext>
                  </a:extLst>
                </a:gridCol>
              </a:tblGrid>
              <a:tr h="3789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u="sng" dirty="0">
                          <a:solidFill>
                            <a:schemeClr val="bg1"/>
                          </a:solidFill>
                        </a:rPr>
                        <a:t>Definition</a:t>
                      </a:r>
                      <a:r>
                        <a:rPr lang="en-US" sz="2400" b="1" u="none" dirty="0">
                          <a:solidFill>
                            <a:schemeClr val="bg1"/>
                          </a:solidFill>
                        </a:rPr>
                        <a:t>: </a:t>
                      </a:r>
                      <a:r>
                        <a:rPr lang="en-US" sz="2400" dirty="0">
                          <a:solidFill>
                            <a:srgbClr val="FFFFFF"/>
                          </a:solidFill>
                          <a:latin typeface="+mn-lt"/>
                        </a:rPr>
                        <a:t>how long an individual engages in a behavior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6091212"/>
                  </a:ext>
                </a:extLst>
              </a:tr>
              <a:tr h="378977">
                <a:tc>
                  <a:txBody>
                    <a:bodyPr/>
                    <a:lstStyle/>
                    <a:p>
                      <a:pPr defTabSz="457200"/>
                      <a:r>
                        <a:rPr lang="en-US" sz="2400" b="1" u="sng" dirty="0">
                          <a:solidFill>
                            <a:schemeClr val="bg1"/>
                          </a:solidFill>
                        </a:rPr>
                        <a:t>Measure by</a:t>
                      </a:r>
                      <a:r>
                        <a:rPr lang="en-US" sz="2400" b="1" u="none" dirty="0">
                          <a:solidFill>
                            <a:schemeClr val="bg1"/>
                          </a:solidFill>
                        </a:rPr>
                        <a:t>: </a:t>
                      </a:r>
                      <a:r>
                        <a:rPr lang="en-US" sz="2400" dirty="0">
                          <a:solidFill>
                            <a:srgbClr val="FFFFFF"/>
                          </a:solidFill>
                          <a:latin typeface="+mn-lt"/>
                        </a:rPr>
                        <a:t>timing how long an individual engages in… </a:t>
                      </a:r>
                    </a:p>
                    <a:p>
                      <a:pPr lvl="1" defTabSz="457200"/>
                      <a:r>
                        <a:rPr lang="en-US" sz="2400" dirty="0">
                          <a:solidFill>
                            <a:srgbClr val="FFFFFF"/>
                          </a:solidFill>
                          <a:latin typeface="+mn-lt"/>
                        </a:rPr>
                        <a:t>…each individual behavior </a:t>
                      </a:r>
                    </a:p>
                    <a:p>
                      <a:pPr lvl="1" defTabSz="457200"/>
                      <a:r>
                        <a:rPr lang="en-US" sz="2400" dirty="0">
                          <a:solidFill>
                            <a:srgbClr val="FFFFFF"/>
                          </a:solidFill>
                          <a:latin typeface="+mn-lt"/>
                        </a:rPr>
                        <a:t>…one behavior throughout observation (cumulative)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3561711"/>
                  </a:ext>
                </a:extLst>
              </a:tr>
              <a:tr h="378977">
                <a:tc>
                  <a:txBody>
                    <a:bodyPr/>
                    <a:lstStyle/>
                    <a:p>
                      <a:r>
                        <a:rPr lang="en-US" sz="2400" b="1" u="sng" dirty="0">
                          <a:solidFill>
                            <a:schemeClr val="bg1"/>
                          </a:solidFill>
                        </a:rPr>
                        <a:t>Example</a:t>
                      </a:r>
                      <a:r>
                        <a:rPr lang="en-US" sz="2400" b="1" u="none" dirty="0">
                          <a:solidFill>
                            <a:schemeClr val="bg1"/>
                          </a:solidFill>
                        </a:rPr>
                        <a:t>:</a:t>
                      </a:r>
                    </a:p>
                    <a:p>
                      <a:pPr marL="342900" indent="-342900">
                        <a:buFont typeface="Arial" panose="020B0604020202020204" pitchFamily="34" charset="0"/>
                        <a:buChar char="•"/>
                      </a:pPr>
                      <a:r>
                        <a:rPr lang="en-US" sz="2400" dirty="0">
                          <a:solidFill>
                            <a:srgbClr val="FFFFFF"/>
                          </a:solidFill>
                          <a:latin typeface="+mn-lt"/>
                        </a:rPr>
                        <a:t>Student was on task for 15 consecutive minutes during individual work 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58356"/>
                  </a:ext>
                </a:extLst>
              </a:tr>
            </a:tbl>
          </a:graphicData>
        </a:graphic>
      </p:graphicFrame>
    </p:spTree>
    <p:extLst>
      <p:ext uri="{BB962C8B-B14F-4D97-AF65-F5344CB8AC3E}">
        <p14:creationId xmlns:p14="http://schemas.microsoft.com/office/powerpoint/2010/main" val="154507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9195" y="3392227"/>
            <a:ext cx="2160878" cy="4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99195" y="1425515"/>
            <a:ext cx="2410691" cy="4411631"/>
          </a:xfrm>
        </p:spPr>
        <p:txBody>
          <a:bodyPr>
            <a:noAutofit/>
          </a:bodyPr>
          <a:lstStyle/>
          <a:p>
            <a:pPr marL="457200" indent="-457200">
              <a:spcAft>
                <a:spcPts val="1000"/>
              </a:spcAft>
              <a:buFont typeface="+mj-lt"/>
              <a:buAutoNum type="arabicPeriod"/>
            </a:pPr>
            <a:r>
              <a:rPr lang="en-US" sz="2800" b="1" dirty="0">
                <a:solidFill>
                  <a:schemeClr val="bg1"/>
                </a:solidFill>
              </a:rPr>
              <a:t>Frequency</a:t>
            </a:r>
          </a:p>
          <a:p>
            <a:pPr marL="457200" indent="-457200">
              <a:spcAft>
                <a:spcPts val="1000"/>
              </a:spcAft>
              <a:buFont typeface="+mj-lt"/>
              <a:buAutoNum type="arabicPeriod"/>
            </a:pPr>
            <a:r>
              <a:rPr lang="en-US" sz="2800" b="1" dirty="0">
                <a:solidFill>
                  <a:schemeClr val="bg1"/>
                </a:solidFill>
              </a:rPr>
              <a:t>Rate</a:t>
            </a:r>
          </a:p>
          <a:p>
            <a:pPr marL="457200" indent="-457200">
              <a:spcAft>
                <a:spcPts val="1000"/>
              </a:spcAft>
              <a:buFont typeface="+mj-lt"/>
              <a:buAutoNum type="arabicPeriod"/>
            </a:pPr>
            <a:r>
              <a:rPr lang="en-US" sz="2800" b="1" dirty="0">
                <a:solidFill>
                  <a:schemeClr val="bg1"/>
                </a:solidFill>
              </a:rPr>
              <a:t>Duration</a:t>
            </a:r>
          </a:p>
          <a:p>
            <a:pPr marL="457200" indent="-457200">
              <a:spcAft>
                <a:spcPts val="1000"/>
              </a:spcAft>
              <a:buFont typeface="+mj-lt"/>
              <a:buAutoNum type="arabicPeriod"/>
            </a:pPr>
            <a:r>
              <a:rPr lang="en-US" sz="2800" b="1" dirty="0">
                <a:solidFill>
                  <a:schemeClr val="bg1"/>
                </a:solidFill>
              </a:rPr>
              <a:t>Latency</a:t>
            </a:r>
          </a:p>
          <a:p>
            <a:pPr marL="457200" indent="-457200">
              <a:spcAft>
                <a:spcPts val="1000"/>
              </a:spcAft>
              <a:buFont typeface="+mj-lt"/>
              <a:buAutoNum type="arabicPeriod"/>
            </a:pPr>
            <a:r>
              <a:rPr lang="en-US" sz="2800" b="1" dirty="0">
                <a:solidFill>
                  <a:schemeClr val="bg1"/>
                </a:solidFill>
              </a:rPr>
              <a:t>Topography</a:t>
            </a:r>
          </a:p>
          <a:p>
            <a:pPr marL="457200" indent="-457200">
              <a:spcAft>
                <a:spcPts val="1000"/>
              </a:spcAft>
              <a:buFont typeface="+mj-lt"/>
              <a:buAutoNum type="arabicPeriod"/>
            </a:pPr>
            <a:r>
              <a:rPr lang="en-US" sz="2800" b="1" dirty="0">
                <a:solidFill>
                  <a:schemeClr val="bg1"/>
                </a:solidFill>
              </a:rPr>
              <a:t>Force</a:t>
            </a:r>
          </a:p>
          <a:p>
            <a:pPr marL="457200" indent="-457200">
              <a:spcAft>
                <a:spcPts val="1000"/>
              </a:spcAft>
              <a:buFont typeface="+mj-lt"/>
              <a:buAutoNum type="arabicPeriod"/>
            </a:pPr>
            <a:r>
              <a:rPr lang="en-US" sz="2800" b="1" dirty="0">
                <a:solidFill>
                  <a:schemeClr val="bg1"/>
                </a:solidFill>
              </a:rPr>
              <a:t>Locus</a:t>
            </a:r>
          </a:p>
        </p:txBody>
      </p:sp>
      <p:sp>
        <p:nvSpPr>
          <p:cNvPr id="8" name="Title 1"/>
          <p:cNvSpPr txBox="1">
            <a:spLocks/>
          </p:cNvSpPr>
          <p:nvPr/>
        </p:nvSpPr>
        <p:spPr>
          <a:xfrm>
            <a:off x="408643" y="195051"/>
            <a:ext cx="7886700" cy="94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7 Dimensions of Behavior</a:t>
            </a:r>
          </a:p>
        </p:txBody>
      </p:sp>
      <p:graphicFrame>
        <p:nvGraphicFramePr>
          <p:cNvPr id="6" name="Table 5"/>
          <p:cNvGraphicFramePr>
            <a:graphicFrameLocks noGrp="1"/>
          </p:cNvGraphicFramePr>
          <p:nvPr>
            <p:extLst>
              <p:ext uri="{D42A27DB-BD31-4B8C-83A1-F6EECF244321}">
                <p14:modId xmlns:p14="http://schemas.microsoft.com/office/powerpoint/2010/main" val="2736194510"/>
              </p:ext>
            </p:extLst>
          </p:nvPr>
        </p:nvGraphicFramePr>
        <p:xfrm>
          <a:off x="3040910" y="1426267"/>
          <a:ext cx="5879805" cy="3931920"/>
        </p:xfrm>
        <a:graphic>
          <a:graphicData uri="http://schemas.openxmlformats.org/drawingml/2006/table">
            <a:tbl>
              <a:tblPr firstRow="1" bandRow="1">
                <a:tableStyleId>{5940675A-B579-460E-94D1-54222C63F5DA}</a:tableStyleId>
              </a:tblPr>
              <a:tblGrid>
                <a:gridCol w="5879805">
                  <a:extLst>
                    <a:ext uri="{9D8B030D-6E8A-4147-A177-3AD203B41FA5}">
                      <a16:colId xmlns:a16="http://schemas.microsoft.com/office/drawing/2014/main" val="3987956698"/>
                    </a:ext>
                  </a:extLst>
                </a:gridCol>
              </a:tblGrid>
              <a:tr h="378977">
                <a:tc>
                  <a:txBody>
                    <a:bodyPr/>
                    <a:lstStyle/>
                    <a:p>
                      <a:pPr defTabSz="457200"/>
                      <a:r>
                        <a:rPr lang="en-US" sz="2400" b="1" u="sng" dirty="0">
                          <a:solidFill>
                            <a:schemeClr val="bg1"/>
                          </a:solidFill>
                        </a:rPr>
                        <a:t>Definition</a:t>
                      </a:r>
                      <a:r>
                        <a:rPr lang="en-US" sz="2400" b="1" u="none" dirty="0">
                          <a:solidFill>
                            <a:schemeClr val="bg1"/>
                          </a:solidFill>
                        </a:rPr>
                        <a:t>: </a:t>
                      </a:r>
                      <a:r>
                        <a:rPr lang="en-US" sz="2400" dirty="0">
                          <a:solidFill>
                            <a:srgbClr val="FFFFFF"/>
                          </a:solidFill>
                          <a:latin typeface="+mn-lt"/>
                        </a:rPr>
                        <a:t>the amount of time between the instruction and a behavior</a:t>
                      </a:r>
                      <a:endParaRPr lang="en-US" sz="2400" b="1" u="sng" dirty="0">
                        <a:solidFill>
                          <a:srgbClr val="FFFFFF"/>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6091212"/>
                  </a:ext>
                </a:extLst>
              </a:tr>
              <a:tr h="378977">
                <a:tc>
                  <a:txBody>
                    <a:bodyPr/>
                    <a:lstStyle/>
                    <a:p>
                      <a:pPr defTabSz="457200"/>
                      <a:r>
                        <a:rPr lang="en-US" sz="2400" b="1" u="sng" dirty="0">
                          <a:solidFill>
                            <a:schemeClr val="bg1"/>
                          </a:solidFill>
                        </a:rPr>
                        <a:t>Measure by</a:t>
                      </a:r>
                      <a:r>
                        <a:rPr lang="en-US" sz="2400" b="1" u="none" dirty="0">
                          <a:solidFill>
                            <a:schemeClr val="bg1"/>
                          </a:solidFill>
                        </a:rPr>
                        <a:t>: </a:t>
                      </a:r>
                      <a:r>
                        <a:rPr lang="en-US" sz="2400" dirty="0">
                          <a:solidFill>
                            <a:srgbClr val="FFFFFF"/>
                          </a:solidFill>
                          <a:latin typeface="+mn-lt"/>
                        </a:rPr>
                        <a:t>timing interval between instruction and when student begins to perform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3561711"/>
                  </a:ext>
                </a:extLst>
              </a:tr>
              <a:tr h="378977">
                <a:tc>
                  <a:txBody>
                    <a:bodyPr/>
                    <a:lstStyle/>
                    <a:p>
                      <a:r>
                        <a:rPr lang="en-US" sz="2400" b="1" u="sng" dirty="0">
                          <a:solidFill>
                            <a:schemeClr val="bg1"/>
                          </a:solidFill>
                        </a:rPr>
                        <a:t>Example</a:t>
                      </a:r>
                      <a:r>
                        <a:rPr lang="en-US" sz="2400" b="1" u="none" dirty="0">
                          <a:solidFill>
                            <a:schemeClr val="bg1"/>
                          </a:solidFill>
                        </a:rPr>
                        <a:t>:</a:t>
                      </a:r>
                    </a:p>
                    <a:p>
                      <a:pPr marL="342900" indent="-342900">
                        <a:buFont typeface="Arial" panose="020B0604020202020204" pitchFamily="34" charset="0"/>
                        <a:buChar char="•"/>
                      </a:pPr>
                      <a:r>
                        <a:rPr lang="en-US" sz="2400" dirty="0">
                          <a:solidFill>
                            <a:srgbClr val="FFFFFF"/>
                          </a:solidFill>
                          <a:latin typeface="+mn-lt"/>
                        </a:rPr>
                        <a:t>Student begins working on task 5 minutes after instruction was given.</a:t>
                      </a:r>
                    </a:p>
                    <a:p>
                      <a:pPr marL="342900" indent="-342900">
                        <a:buFont typeface="Arial" panose="020B0604020202020204" pitchFamily="34" charset="0"/>
                        <a:buChar char="•"/>
                      </a:pPr>
                      <a:r>
                        <a:rPr lang="en-US" sz="2400" dirty="0">
                          <a:solidFill>
                            <a:srgbClr val="FFFFFF"/>
                          </a:solidFill>
                          <a:latin typeface="+mn-lt"/>
                        </a:rPr>
                        <a:t>Student arrives for class 7 minutes after the bell signaled the beginning of class.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58356"/>
                  </a:ext>
                </a:extLst>
              </a:tr>
            </a:tbl>
          </a:graphicData>
        </a:graphic>
      </p:graphicFrame>
    </p:spTree>
    <p:extLst>
      <p:ext uri="{BB962C8B-B14F-4D97-AF65-F5344CB8AC3E}">
        <p14:creationId xmlns:p14="http://schemas.microsoft.com/office/powerpoint/2010/main" val="3374780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9194" y="4030402"/>
            <a:ext cx="2339255" cy="4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99195" y="1425515"/>
            <a:ext cx="2410691" cy="4411631"/>
          </a:xfrm>
        </p:spPr>
        <p:txBody>
          <a:bodyPr>
            <a:noAutofit/>
          </a:bodyPr>
          <a:lstStyle/>
          <a:p>
            <a:pPr marL="457200" indent="-457200">
              <a:spcAft>
                <a:spcPts val="1000"/>
              </a:spcAft>
              <a:buFont typeface="+mj-lt"/>
              <a:buAutoNum type="arabicPeriod"/>
            </a:pPr>
            <a:r>
              <a:rPr lang="en-US" sz="2800" b="1" dirty="0">
                <a:solidFill>
                  <a:schemeClr val="bg1"/>
                </a:solidFill>
              </a:rPr>
              <a:t>Frequency</a:t>
            </a:r>
          </a:p>
          <a:p>
            <a:pPr marL="457200" indent="-457200">
              <a:spcAft>
                <a:spcPts val="1000"/>
              </a:spcAft>
              <a:buFont typeface="+mj-lt"/>
              <a:buAutoNum type="arabicPeriod"/>
            </a:pPr>
            <a:r>
              <a:rPr lang="en-US" sz="2800" b="1" dirty="0">
                <a:solidFill>
                  <a:schemeClr val="bg1"/>
                </a:solidFill>
              </a:rPr>
              <a:t>Rate</a:t>
            </a:r>
          </a:p>
          <a:p>
            <a:pPr marL="457200" indent="-457200">
              <a:spcAft>
                <a:spcPts val="1000"/>
              </a:spcAft>
              <a:buFont typeface="+mj-lt"/>
              <a:buAutoNum type="arabicPeriod"/>
            </a:pPr>
            <a:r>
              <a:rPr lang="en-US" sz="2800" b="1" dirty="0">
                <a:solidFill>
                  <a:schemeClr val="bg1"/>
                </a:solidFill>
              </a:rPr>
              <a:t>Duration</a:t>
            </a:r>
          </a:p>
          <a:p>
            <a:pPr marL="457200" indent="-457200">
              <a:spcAft>
                <a:spcPts val="1000"/>
              </a:spcAft>
              <a:buFont typeface="+mj-lt"/>
              <a:buAutoNum type="arabicPeriod"/>
            </a:pPr>
            <a:r>
              <a:rPr lang="en-US" sz="2800" b="1" dirty="0">
                <a:solidFill>
                  <a:schemeClr val="bg1"/>
                </a:solidFill>
              </a:rPr>
              <a:t>Latency</a:t>
            </a:r>
          </a:p>
          <a:p>
            <a:pPr marL="457200" indent="-457200">
              <a:spcAft>
                <a:spcPts val="1000"/>
              </a:spcAft>
              <a:buFont typeface="+mj-lt"/>
              <a:buAutoNum type="arabicPeriod"/>
            </a:pPr>
            <a:r>
              <a:rPr lang="en-US" sz="2800" b="1" dirty="0">
                <a:solidFill>
                  <a:schemeClr val="bg1"/>
                </a:solidFill>
              </a:rPr>
              <a:t>Topography</a:t>
            </a:r>
          </a:p>
          <a:p>
            <a:pPr marL="457200" indent="-457200">
              <a:spcAft>
                <a:spcPts val="1000"/>
              </a:spcAft>
              <a:buFont typeface="+mj-lt"/>
              <a:buAutoNum type="arabicPeriod"/>
            </a:pPr>
            <a:r>
              <a:rPr lang="en-US" sz="2800" b="1" dirty="0">
                <a:solidFill>
                  <a:schemeClr val="bg1"/>
                </a:solidFill>
              </a:rPr>
              <a:t>Force</a:t>
            </a:r>
          </a:p>
          <a:p>
            <a:pPr marL="457200" indent="-457200">
              <a:spcAft>
                <a:spcPts val="1000"/>
              </a:spcAft>
              <a:buFont typeface="+mj-lt"/>
              <a:buAutoNum type="arabicPeriod"/>
            </a:pPr>
            <a:r>
              <a:rPr lang="en-US" sz="2800" b="1" dirty="0">
                <a:solidFill>
                  <a:schemeClr val="bg1"/>
                </a:solidFill>
              </a:rPr>
              <a:t>Locus</a:t>
            </a:r>
          </a:p>
        </p:txBody>
      </p:sp>
      <p:sp>
        <p:nvSpPr>
          <p:cNvPr id="8" name="Title 1"/>
          <p:cNvSpPr txBox="1">
            <a:spLocks/>
          </p:cNvSpPr>
          <p:nvPr/>
        </p:nvSpPr>
        <p:spPr>
          <a:xfrm>
            <a:off x="408643" y="195051"/>
            <a:ext cx="7886700" cy="94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7 Dimensions of Behavior</a:t>
            </a:r>
          </a:p>
        </p:txBody>
      </p:sp>
      <p:graphicFrame>
        <p:nvGraphicFramePr>
          <p:cNvPr id="6" name="Table 5"/>
          <p:cNvGraphicFramePr>
            <a:graphicFrameLocks noGrp="1"/>
          </p:cNvGraphicFramePr>
          <p:nvPr>
            <p:extLst>
              <p:ext uri="{D42A27DB-BD31-4B8C-83A1-F6EECF244321}">
                <p14:modId xmlns:p14="http://schemas.microsoft.com/office/powerpoint/2010/main" val="4183643151"/>
              </p:ext>
            </p:extLst>
          </p:nvPr>
        </p:nvGraphicFramePr>
        <p:xfrm>
          <a:off x="3040910" y="1426267"/>
          <a:ext cx="5879805" cy="3566160"/>
        </p:xfrm>
        <a:graphic>
          <a:graphicData uri="http://schemas.openxmlformats.org/drawingml/2006/table">
            <a:tbl>
              <a:tblPr firstRow="1" bandRow="1">
                <a:tableStyleId>{5940675A-B579-460E-94D1-54222C63F5DA}</a:tableStyleId>
              </a:tblPr>
              <a:tblGrid>
                <a:gridCol w="5879805">
                  <a:extLst>
                    <a:ext uri="{9D8B030D-6E8A-4147-A177-3AD203B41FA5}">
                      <a16:colId xmlns:a16="http://schemas.microsoft.com/office/drawing/2014/main" val="3987956698"/>
                    </a:ext>
                  </a:extLst>
                </a:gridCol>
              </a:tblGrid>
              <a:tr h="378977">
                <a:tc>
                  <a:txBody>
                    <a:bodyPr/>
                    <a:lstStyle/>
                    <a:p>
                      <a:pPr defTabSz="457200"/>
                      <a:r>
                        <a:rPr lang="en-US" sz="2400" b="1" u="sng" dirty="0">
                          <a:solidFill>
                            <a:schemeClr val="bg1"/>
                          </a:solidFill>
                        </a:rPr>
                        <a:t>Definition</a:t>
                      </a:r>
                      <a:r>
                        <a:rPr lang="en-US" sz="2400" b="1" u="none" dirty="0">
                          <a:solidFill>
                            <a:schemeClr val="bg1"/>
                          </a:solidFill>
                        </a:rPr>
                        <a:t>: </a:t>
                      </a:r>
                      <a:r>
                        <a:rPr lang="en-US" sz="2400" dirty="0">
                          <a:solidFill>
                            <a:srgbClr val="FFFFFF"/>
                          </a:solidFill>
                          <a:latin typeface="+mn-lt"/>
                        </a:rPr>
                        <a:t>the “shape” of a behavior or what it looks like</a:t>
                      </a:r>
                      <a:endParaRPr lang="en-US" sz="900" b="1" u="sng" dirty="0">
                        <a:solidFill>
                          <a:srgbClr val="FFFFFF"/>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6091212"/>
                  </a:ext>
                </a:extLst>
              </a:tr>
              <a:tr h="378977">
                <a:tc>
                  <a:txBody>
                    <a:bodyPr/>
                    <a:lstStyle/>
                    <a:p>
                      <a:pPr defTabSz="457200"/>
                      <a:r>
                        <a:rPr lang="en-US" sz="2400" b="1" u="sng" dirty="0">
                          <a:solidFill>
                            <a:schemeClr val="bg1"/>
                          </a:solidFill>
                        </a:rPr>
                        <a:t>Measure by</a:t>
                      </a:r>
                      <a:r>
                        <a:rPr lang="en-US" sz="2400" b="1" u="none" dirty="0">
                          <a:solidFill>
                            <a:schemeClr val="bg1"/>
                          </a:solidFill>
                        </a:rPr>
                        <a:t>: </a:t>
                      </a:r>
                      <a:r>
                        <a:rPr lang="en-US" sz="2400" dirty="0">
                          <a:solidFill>
                            <a:srgbClr val="FFFFFF"/>
                          </a:solidFill>
                          <a:latin typeface="+mn-lt"/>
                        </a:rPr>
                        <a:t>observing and recording exactly how the individual performs the target behavior.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3561711"/>
                  </a:ext>
                </a:extLst>
              </a:tr>
              <a:tr h="378977">
                <a:tc>
                  <a:txBody>
                    <a:bodyPr/>
                    <a:lstStyle/>
                    <a:p>
                      <a:r>
                        <a:rPr lang="en-US" sz="2400" b="1" u="sng" dirty="0">
                          <a:solidFill>
                            <a:schemeClr val="bg1"/>
                          </a:solidFill>
                        </a:rPr>
                        <a:t>Example</a:t>
                      </a:r>
                      <a:r>
                        <a:rPr lang="en-US" sz="2400" b="1" u="none" dirty="0">
                          <a:solidFill>
                            <a:schemeClr val="bg1"/>
                          </a:solidFill>
                        </a:rPr>
                        <a:t>:</a:t>
                      </a:r>
                    </a:p>
                    <a:p>
                      <a:pPr marL="342900" indent="-342900">
                        <a:buFont typeface="Arial" panose="020B0604020202020204" pitchFamily="34" charset="0"/>
                        <a:buChar char="•"/>
                      </a:pPr>
                      <a:r>
                        <a:rPr lang="en-US" sz="2400" dirty="0">
                          <a:solidFill>
                            <a:srgbClr val="FFFFFF"/>
                          </a:solidFill>
                          <a:latin typeface="+mn-lt"/>
                        </a:rPr>
                        <a:t>Saying hello while looking at the ground vs. making eye contact and extending your hand while saying hello.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58356"/>
                  </a:ext>
                </a:extLst>
              </a:tr>
            </a:tbl>
          </a:graphicData>
        </a:graphic>
      </p:graphicFrame>
    </p:spTree>
    <p:extLst>
      <p:ext uri="{BB962C8B-B14F-4D97-AF65-F5344CB8AC3E}">
        <p14:creationId xmlns:p14="http://schemas.microsoft.com/office/powerpoint/2010/main" val="2060130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9195" y="4631804"/>
            <a:ext cx="1710605" cy="4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99195" y="1425515"/>
            <a:ext cx="2410691" cy="4411631"/>
          </a:xfrm>
        </p:spPr>
        <p:txBody>
          <a:bodyPr>
            <a:noAutofit/>
          </a:bodyPr>
          <a:lstStyle/>
          <a:p>
            <a:pPr marL="457200" indent="-457200">
              <a:spcAft>
                <a:spcPts val="1000"/>
              </a:spcAft>
              <a:buFont typeface="+mj-lt"/>
              <a:buAutoNum type="arabicPeriod"/>
            </a:pPr>
            <a:r>
              <a:rPr lang="en-US" sz="2800" b="1" dirty="0">
                <a:solidFill>
                  <a:schemeClr val="bg1"/>
                </a:solidFill>
              </a:rPr>
              <a:t>Frequency</a:t>
            </a:r>
          </a:p>
          <a:p>
            <a:pPr marL="457200" indent="-457200">
              <a:spcAft>
                <a:spcPts val="1000"/>
              </a:spcAft>
              <a:buFont typeface="+mj-lt"/>
              <a:buAutoNum type="arabicPeriod"/>
            </a:pPr>
            <a:r>
              <a:rPr lang="en-US" sz="2800" b="1" dirty="0">
                <a:solidFill>
                  <a:schemeClr val="bg1"/>
                </a:solidFill>
              </a:rPr>
              <a:t>Rate</a:t>
            </a:r>
          </a:p>
          <a:p>
            <a:pPr marL="457200" indent="-457200">
              <a:spcAft>
                <a:spcPts val="1000"/>
              </a:spcAft>
              <a:buFont typeface="+mj-lt"/>
              <a:buAutoNum type="arabicPeriod"/>
            </a:pPr>
            <a:r>
              <a:rPr lang="en-US" sz="2800" b="1" dirty="0">
                <a:solidFill>
                  <a:schemeClr val="bg1"/>
                </a:solidFill>
              </a:rPr>
              <a:t>Duration</a:t>
            </a:r>
          </a:p>
          <a:p>
            <a:pPr marL="457200" indent="-457200">
              <a:spcAft>
                <a:spcPts val="1000"/>
              </a:spcAft>
              <a:buFont typeface="+mj-lt"/>
              <a:buAutoNum type="arabicPeriod"/>
            </a:pPr>
            <a:r>
              <a:rPr lang="en-US" sz="2800" b="1" dirty="0">
                <a:solidFill>
                  <a:schemeClr val="bg1"/>
                </a:solidFill>
              </a:rPr>
              <a:t>Latency</a:t>
            </a:r>
          </a:p>
          <a:p>
            <a:pPr marL="457200" indent="-457200">
              <a:spcAft>
                <a:spcPts val="1000"/>
              </a:spcAft>
              <a:buFont typeface="+mj-lt"/>
              <a:buAutoNum type="arabicPeriod"/>
            </a:pPr>
            <a:r>
              <a:rPr lang="en-US" sz="2800" b="1" dirty="0">
                <a:solidFill>
                  <a:schemeClr val="bg1"/>
                </a:solidFill>
              </a:rPr>
              <a:t>Topography</a:t>
            </a:r>
          </a:p>
          <a:p>
            <a:pPr marL="457200" indent="-457200">
              <a:spcAft>
                <a:spcPts val="1000"/>
              </a:spcAft>
              <a:buFont typeface="+mj-lt"/>
              <a:buAutoNum type="arabicPeriod"/>
            </a:pPr>
            <a:r>
              <a:rPr lang="en-US" sz="2800" b="1" dirty="0">
                <a:solidFill>
                  <a:schemeClr val="bg1"/>
                </a:solidFill>
              </a:rPr>
              <a:t>Force</a:t>
            </a:r>
          </a:p>
          <a:p>
            <a:pPr marL="457200" indent="-457200">
              <a:spcAft>
                <a:spcPts val="1000"/>
              </a:spcAft>
              <a:buFont typeface="+mj-lt"/>
              <a:buAutoNum type="arabicPeriod"/>
            </a:pPr>
            <a:r>
              <a:rPr lang="en-US" sz="2800" b="1" dirty="0">
                <a:solidFill>
                  <a:schemeClr val="bg1"/>
                </a:solidFill>
              </a:rPr>
              <a:t>Locus</a:t>
            </a:r>
          </a:p>
        </p:txBody>
      </p:sp>
      <p:sp>
        <p:nvSpPr>
          <p:cNvPr id="8" name="Title 1"/>
          <p:cNvSpPr txBox="1">
            <a:spLocks/>
          </p:cNvSpPr>
          <p:nvPr/>
        </p:nvSpPr>
        <p:spPr>
          <a:xfrm>
            <a:off x="408643" y="195051"/>
            <a:ext cx="7886700" cy="94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7 Dimensions of Behavior</a:t>
            </a:r>
          </a:p>
        </p:txBody>
      </p:sp>
      <p:graphicFrame>
        <p:nvGraphicFramePr>
          <p:cNvPr id="6" name="Table 5"/>
          <p:cNvGraphicFramePr>
            <a:graphicFrameLocks noGrp="1"/>
          </p:cNvGraphicFramePr>
          <p:nvPr>
            <p:extLst>
              <p:ext uri="{D42A27DB-BD31-4B8C-83A1-F6EECF244321}">
                <p14:modId xmlns:p14="http://schemas.microsoft.com/office/powerpoint/2010/main" val="2844454323"/>
              </p:ext>
            </p:extLst>
          </p:nvPr>
        </p:nvGraphicFramePr>
        <p:xfrm>
          <a:off x="3040910" y="1426267"/>
          <a:ext cx="5879805" cy="3566160"/>
        </p:xfrm>
        <a:graphic>
          <a:graphicData uri="http://schemas.openxmlformats.org/drawingml/2006/table">
            <a:tbl>
              <a:tblPr firstRow="1" bandRow="1">
                <a:tableStyleId>{5940675A-B579-460E-94D1-54222C63F5DA}</a:tableStyleId>
              </a:tblPr>
              <a:tblGrid>
                <a:gridCol w="5879805">
                  <a:extLst>
                    <a:ext uri="{9D8B030D-6E8A-4147-A177-3AD203B41FA5}">
                      <a16:colId xmlns:a16="http://schemas.microsoft.com/office/drawing/2014/main" val="3987956698"/>
                    </a:ext>
                  </a:extLst>
                </a:gridCol>
              </a:tblGrid>
              <a:tr h="378977">
                <a:tc>
                  <a:txBody>
                    <a:bodyPr/>
                    <a:lstStyle/>
                    <a:p>
                      <a:pPr defTabSz="457200"/>
                      <a:r>
                        <a:rPr lang="en-US" sz="2400" b="1" u="sng" dirty="0">
                          <a:solidFill>
                            <a:schemeClr val="bg1"/>
                          </a:solidFill>
                        </a:rPr>
                        <a:t>Definition</a:t>
                      </a:r>
                      <a:r>
                        <a:rPr lang="en-US" sz="2400" b="1" u="none" dirty="0">
                          <a:solidFill>
                            <a:schemeClr val="bg1"/>
                          </a:solidFill>
                        </a:rPr>
                        <a:t>: </a:t>
                      </a:r>
                      <a:r>
                        <a:rPr lang="en-US" sz="2400" dirty="0">
                          <a:solidFill>
                            <a:srgbClr val="FFFFFF"/>
                          </a:solidFill>
                          <a:latin typeface="+mn-lt"/>
                        </a:rPr>
                        <a:t>the intensity of a behavior</a:t>
                      </a:r>
                      <a:endParaRPr lang="en-US" sz="900" b="1" u="sng" dirty="0">
                        <a:solidFill>
                          <a:srgbClr val="FFFFFF"/>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6091212"/>
                  </a:ext>
                </a:extLst>
              </a:tr>
              <a:tr h="378977">
                <a:tc>
                  <a:txBody>
                    <a:bodyPr/>
                    <a:lstStyle/>
                    <a:p>
                      <a:pPr defTabSz="457200"/>
                      <a:r>
                        <a:rPr lang="en-US" sz="2400" b="1" u="sng" dirty="0">
                          <a:solidFill>
                            <a:schemeClr val="bg1"/>
                          </a:solidFill>
                        </a:rPr>
                        <a:t>Measure by</a:t>
                      </a:r>
                      <a:r>
                        <a:rPr lang="en-US" sz="2400" b="1" u="none" dirty="0">
                          <a:solidFill>
                            <a:schemeClr val="bg1"/>
                          </a:solidFill>
                        </a:rPr>
                        <a:t>: </a:t>
                      </a:r>
                      <a:r>
                        <a:rPr lang="en-US" sz="2400" dirty="0">
                          <a:solidFill>
                            <a:srgbClr val="FFFFFF"/>
                          </a:solidFill>
                          <a:latin typeface="+mn-lt"/>
                        </a:rPr>
                        <a:t>observation (subjective) or apparatus designed to measure intensity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3561711"/>
                  </a:ext>
                </a:extLst>
              </a:tr>
              <a:tr h="378977">
                <a:tc>
                  <a:txBody>
                    <a:bodyPr/>
                    <a:lstStyle/>
                    <a:p>
                      <a:r>
                        <a:rPr lang="en-US" sz="2400" b="1" u="sng" dirty="0">
                          <a:solidFill>
                            <a:schemeClr val="bg1"/>
                          </a:solidFill>
                        </a:rPr>
                        <a:t>Example</a:t>
                      </a:r>
                      <a:r>
                        <a:rPr lang="en-US" sz="2400" b="1" u="none" dirty="0">
                          <a:solidFill>
                            <a:schemeClr val="bg1"/>
                          </a:solidFill>
                        </a:rPr>
                        <a:t>:</a:t>
                      </a:r>
                    </a:p>
                    <a:p>
                      <a:pPr marL="342900" indent="-342900">
                        <a:buFont typeface="Arial" panose="020B0604020202020204" pitchFamily="34" charset="0"/>
                        <a:buChar char="•"/>
                      </a:pPr>
                      <a:r>
                        <a:rPr lang="en-US" sz="2400" dirty="0">
                          <a:solidFill>
                            <a:srgbClr val="FFFFFF"/>
                          </a:solidFill>
                          <a:latin typeface="+mn-lt"/>
                        </a:rPr>
                        <a:t>Student hit hard enough to leave a bruise/scratch.</a:t>
                      </a:r>
                    </a:p>
                    <a:p>
                      <a:pPr marL="342900" indent="-342900">
                        <a:buFont typeface="Arial" panose="020B0604020202020204" pitchFamily="34" charset="0"/>
                        <a:buChar char="•"/>
                      </a:pPr>
                      <a:r>
                        <a:rPr lang="en-US" sz="2400" dirty="0">
                          <a:solidFill>
                            <a:srgbClr val="FFFFFF"/>
                          </a:solidFill>
                          <a:latin typeface="+mn-lt"/>
                        </a:rPr>
                        <a:t>Student spoke loudly enough to be heard.</a:t>
                      </a:r>
                    </a:p>
                    <a:p>
                      <a:pPr marL="342900" indent="-342900">
                        <a:buFont typeface="Arial" panose="020B0604020202020204" pitchFamily="34" charset="0"/>
                        <a:buChar char="•"/>
                      </a:pPr>
                      <a:r>
                        <a:rPr lang="en-US" sz="2400" dirty="0">
                          <a:solidFill>
                            <a:srgbClr val="FFFFFF"/>
                          </a:solidFill>
                          <a:latin typeface="+mn-lt"/>
                        </a:rPr>
                        <a:t>Sound sensitive traffic lights in cafeterias.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58356"/>
                  </a:ext>
                </a:extLst>
              </a:tr>
            </a:tbl>
          </a:graphicData>
        </a:graphic>
      </p:graphicFrame>
    </p:spTree>
    <p:extLst>
      <p:ext uri="{BB962C8B-B14F-4D97-AF65-F5344CB8AC3E}">
        <p14:creationId xmlns:p14="http://schemas.microsoft.com/office/powerpoint/2010/main" val="3320110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9195" y="5260454"/>
            <a:ext cx="1710605" cy="4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99195" y="1425515"/>
            <a:ext cx="2410691" cy="4411631"/>
          </a:xfrm>
        </p:spPr>
        <p:txBody>
          <a:bodyPr>
            <a:noAutofit/>
          </a:bodyPr>
          <a:lstStyle/>
          <a:p>
            <a:pPr marL="457200" indent="-457200">
              <a:spcAft>
                <a:spcPts val="1000"/>
              </a:spcAft>
              <a:buFont typeface="+mj-lt"/>
              <a:buAutoNum type="arabicPeriod"/>
            </a:pPr>
            <a:r>
              <a:rPr lang="en-US" sz="2800" b="1" dirty="0">
                <a:solidFill>
                  <a:schemeClr val="bg1"/>
                </a:solidFill>
              </a:rPr>
              <a:t>Frequency</a:t>
            </a:r>
          </a:p>
          <a:p>
            <a:pPr marL="457200" indent="-457200">
              <a:spcAft>
                <a:spcPts val="1000"/>
              </a:spcAft>
              <a:buFont typeface="+mj-lt"/>
              <a:buAutoNum type="arabicPeriod"/>
            </a:pPr>
            <a:r>
              <a:rPr lang="en-US" sz="2800" b="1" dirty="0">
                <a:solidFill>
                  <a:schemeClr val="bg1"/>
                </a:solidFill>
              </a:rPr>
              <a:t>Rate</a:t>
            </a:r>
          </a:p>
          <a:p>
            <a:pPr marL="457200" indent="-457200">
              <a:spcAft>
                <a:spcPts val="1000"/>
              </a:spcAft>
              <a:buFont typeface="+mj-lt"/>
              <a:buAutoNum type="arabicPeriod"/>
            </a:pPr>
            <a:r>
              <a:rPr lang="en-US" sz="2800" b="1" dirty="0">
                <a:solidFill>
                  <a:schemeClr val="bg1"/>
                </a:solidFill>
              </a:rPr>
              <a:t>Duration</a:t>
            </a:r>
          </a:p>
          <a:p>
            <a:pPr marL="457200" indent="-457200">
              <a:spcAft>
                <a:spcPts val="1000"/>
              </a:spcAft>
              <a:buFont typeface="+mj-lt"/>
              <a:buAutoNum type="arabicPeriod"/>
            </a:pPr>
            <a:r>
              <a:rPr lang="en-US" sz="2800" b="1" dirty="0">
                <a:solidFill>
                  <a:schemeClr val="bg1"/>
                </a:solidFill>
              </a:rPr>
              <a:t>Latency</a:t>
            </a:r>
          </a:p>
          <a:p>
            <a:pPr marL="457200" indent="-457200">
              <a:spcAft>
                <a:spcPts val="1000"/>
              </a:spcAft>
              <a:buFont typeface="+mj-lt"/>
              <a:buAutoNum type="arabicPeriod"/>
            </a:pPr>
            <a:r>
              <a:rPr lang="en-US" sz="2800" b="1" dirty="0">
                <a:solidFill>
                  <a:schemeClr val="bg1"/>
                </a:solidFill>
              </a:rPr>
              <a:t>Topography</a:t>
            </a:r>
          </a:p>
          <a:p>
            <a:pPr marL="457200" indent="-457200">
              <a:spcAft>
                <a:spcPts val="1000"/>
              </a:spcAft>
              <a:buFont typeface="+mj-lt"/>
              <a:buAutoNum type="arabicPeriod"/>
            </a:pPr>
            <a:r>
              <a:rPr lang="en-US" sz="2800" b="1" dirty="0">
                <a:solidFill>
                  <a:schemeClr val="bg1"/>
                </a:solidFill>
              </a:rPr>
              <a:t>Force</a:t>
            </a:r>
          </a:p>
          <a:p>
            <a:pPr marL="457200" indent="-457200">
              <a:spcAft>
                <a:spcPts val="1000"/>
              </a:spcAft>
              <a:buFont typeface="+mj-lt"/>
              <a:buAutoNum type="arabicPeriod"/>
            </a:pPr>
            <a:r>
              <a:rPr lang="en-US" sz="2800" b="1" dirty="0">
                <a:solidFill>
                  <a:schemeClr val="bg1"/>
                </a:solidFill>
              </a:rPr>
              <a:t>Locus</a:t>
            </a:r>
          </a:p>
        </p:txBody>
      </p:sp>
      <p:sp>
        <p:nvSpPr>
          <p:cNvPr id="8" name="Title 1"/>
          <p:cNvSpPr txBox="1">
            <a:spLocks/>
          </p:cNvSpPr>
          <p:nvPr/>
        </p:nvSpPr>
        <p:spPr>
          <a:xfrm>
            <a:off x="408643" y="195051"/>
            <a:ext cx="7886700" cy="945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7 Dimensions of Behavior</a:t>
            </a:r>
          </a:p>
        </p:txBody>
      </p:sp>
      <p:graphicFrame>
        <p:nvGraphicFramePr>
          <p:cNvPr id="6" name="Table 5"/>
          <p:cNvGraphicFramePr>
            <a:graphicFrameLocks noGrp="1"/>
          </p:cNvGraphicFramePr>
          <p:nvPr>
            <p:extLst>
              <p:ext uri="{D42A27DB-BD31-4B8C-83A1-F6EECF244321}">
                <p14:modId xmlns:p14="http://schemas.microsoft.com/office/powerpoint/2010/main" val="3628202399"/>
              </p:ext>
            </p:extLst>
          </p:nvPr>
        </p:nvGraphicFramePr>
        <p:xfrm>
          <a:off x="3040910" y="1426267"/>
          <a:ext cx="5879805" cy="3200400"/>
        </p:xfrm>
        <a:graphic>
          <a:graphicData uri="http://schemas.openxmlformats.org/drawingml/2006/table">
            <a:tbl>
              <a:tblPr firstRow="1" bandRow="1">
                <a:tableStyleId>{5940675A-B579-460E-94D1-54222C63F5DA}</a:tableStyleId>
              </a:tblPr>
              <a:tblGrid>
                <a:gridCol w="5879805">
                  <a:extLst>
                    <a:ext uri="{9D8B030D-6E8A-4147-A177-3AD203B41FA5}">
                      <a16:colId xmlns:a16="http://schemas.microsoft.com/office/drawing/2014/main" val="3987956698"/>
                    </a:ext>
                  </a:extLst>
                </a:gridCol>
              </a:tblGrid>
              <a:tr h="3789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u="sng" dirty="0">
                          <a:solidFill>
                            <a:schemeClr val="bg1"/>
                          </a:solidFill>
                        </a:rPr>
                        <a:t>Definition</a:t>
                      </a:r>
                      <a:r>
                        <a:rPr lang="en-US" sz="2400" b="1" u="none" dirty="0">
                          <a:solidFill>
                            <a:schemeClr val="bg1"/>
                          </a:solidFill>
                        </a:rPr>
                        <a:t>: </a:t>
                      </a:r>
                      <a:r>
                        <a:rPr lang="en-US" sz="2400" dirty="0">
                          <a:solidFill>
                            <a:srgbClr val="FFFFFF"/>
                          </a:solidFill>
                          <a:latin typeface="+mn-lt"/>
                        </a:rPr>
                        <a:t>where the behavior occurs (e.g., setting, target location on “victim’s” body)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6091212"/>
                  </a:ext>
                </a:extLst>
              </a:tr>
              <a:tr h="378977">
                <a:tc>
                  <a:txBody>
                    <a:bodyPr/>
                    <a:lstStyle/>
                    <a:p>
                      <a:pPr defTabSz="457200"/>
                      <a:r>
                        <a:rPr lang="en-US" sz="2400" b="1" u="sng" dirty="0">
                          <a:solidFill>
                            <a:schemeClr val="bg1"/>
                          </a:solidFill>
                        </a:rPr>
                        <a:t>Measure by</a:t>
                      </a:r>
                      <a:r>
                        <a:rPr lang="en-US" sz="2400" b="1" u="none" dirty="0">
                          <a:solidFill>
                            <a:schemeClr val="bg1"/>
                          </a:solidFill>
                        </a:rPr>
                        <a:t>: </a:t>
                      </a:r>
                      <a:r>
                        <a:rPr lang="en-US" sz="2400" dirty="0">
                          <a:solidFill>
                            <a:srgbClr val="FFFFFF"/>
                          </a:solidFill>
                          <a:latin typeface="+mn-lt"/>
                        </a:rPr>
                        <a:t>observing and recording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3561711"/>
                  </a:ext>
                </a:extLst>
              </a:tr>
              <a:tr h="378977">
                <a:tc>
                  <a:txBody>
                    <a:bodyPr/>
                    <a:lstStyle/>
                    <a:p>
                      <a:r>
                        <a:rPr lang="en-US" sz="2400" b="1" u="sng" dirty="0">
                          <a:solidFill>
                            <a:schemeClr val="bg1"/>
                          </a:solidFill>
                        </a:rPr>
                        <a:t>Example</a:t>
                      </a:r>
                      <a:r>
                        <a:rPr lang="en-US" sz="2400" b="1" u="none" dirty="0">
                          <a:solidFill>
                            <a:schemeClr val="bg1"/>
                          </a:solidFill>
                        </a:rPr>
                        <a:t>:</a:t>
                      </a:r>
                    </a:p>
                    <a:p>
                      <a:pPr marL="342900" indent="-342900">
                        <a:buFont typeface="Arial" panose="020B0604020202020204" pitchFamily="34" charset="0"/>
                        <a:buChar char="•"/>
                      </a:pPr>
                      <a:r>
                        <a:rPr lang="en-US" sz="2400" dirty="0">
                          <a:solidFill>
                            <a:srgbClr val="FFFFFF"/>
                          </a:solidFill>
                          <a:latin typeface="+mn-lt"/>
                        </a:rPr>
                        <a:t>Student engages in teasing behavior </a:t>
                      </a:r>
                      <a:r>
                        <a:rPr lang="en-US" sz="2400" b="1" dirty="0">
                          <a:solidFill>
                            <a:srgbClr val="FFFFFF"/>
                          </a:solidFill>
                          <a:latin typeface="+mn-lt"/>
                        </a:rPr>
                        <a:t>in the hallway.</a:t>
                      </a:r>
                    </a:p>
                    <a:p>
                      <a:pPr marL="342900" indent="-342900">
                        <a:buFont typeface="Arial" panose="020B0604020202020204" pitchFamily="34" charset="0"/>
                        <a:buChar char="•"/>
                      </a:pPr>
                      <a:r>
                        <a:rPr lang="en-US" sz="2400" dirty="0">
                          <a:solidFill>
                            <a:srgbClr val="FFFFFF"/>
                          </a:solidFill>
                          <a:latin typeface="+mn-lt"/>
                        </a:rPr>
                        <a:t>Student hits </a:t>
                      </a:r>
                      <a:r>
                        <a:rPr lang="en-US" sz="2400" b="1" dirty="0">
                          <a:solidFill>
                            <a:srgbClr val="FFFFFF"/>
                          </a:solidFill>
                          <a:latin typeface="+mn-lt"/>
                        </a:rPr>
                        <a:t>her head on her right temple.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58356"/>
                  </a:ext>
                </a:extLst>
              </a:tr>
            </a:tbl>
          </a:graphicData>
        </a:graphic>
      </p:graphicFrame>
    </p:spTree>
    <p:extLst>
      <p:ext uri="{BB962C8B-B14F-4D97-AF65-F5344CB8AC3E}">
        <p14:creationId xmlns:p14="http://schemas.microsoft.com/office/powerpoint/2010/main" val="1651934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6.3: Discussion Board</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Refine your definition</a:t>
            </a:r>
            <a:endParaRPr lang="en-US" sz="3600" dirty="0"/>
          </a:p>
        </p:txBody>
      </p:sp>
      <p:sp>
        <p:nvSpPr>
          <p:cNvPr id="177155" name="Rectangle 3"/>
          <p:cNvSpPr>
            <a:spLocks noGrp="1" noChangeArrowheads="1"/>
          </p:cNvSpPr>
          <p:nvPr>
            <p:ph idx="1"/>
          </p:nvPr>
        </p:nvSpPr>
        <p:spPr>
          <a:xfrm>
            <a:off x="421973" y="2044930"/>
            <a:ext cx="8223263" cy="3939419"/>
          </a:xfrm>
        </p:spPr>
        <p:txBody>
          <a:bodyPr>
            <a:noAutofit/>
          </a:bodyPr>
          <a:lstStyle/>
          <a:p>
            <a:pPr defTabSz="457200">
              <a:spcBef>
                <a:spcPct val="0"/>
              </a:spcBef>
            </a:pPr>
            <a:r>
              <a:rPr lang="en-US" altLang="en-US" dirty="0">
                <a:solidFill>
                  <a:schemeClr val="bg1"/>
                </a:solidFill>
              </a:rPr>
              <a:t>Return to the operational definition you developed in Activity 6.2.</a:t>
            </a:r>
          </a:p>
          <a:p>
            <a:pPr defTabSz="457200">
              <a:spcBef>
                <a:spcPct val="0"/>
              </a:spcBef>
            </a:pPr>
            <a:endParaRPr lang="en-US" altLang="en-US" dirty="0">
              <a:solidFill>
                <a:schemeClr val="bg1"/>
              </a:solidFill>
            </a:endParaRPr>
          </a:p>
          <a:p>
            <a:pPr defTabSz="457200">
              <a:spcBef>
                <a:spcPct val="0"/>
              </a:spcBef>
            </a:pPr>
            <a:r>
              <a:rPr lang="en-US" altLang="en-US" dirty="0">
                <a:solidFill>
                  <a:schemeClr val="bg1"/>
                </a:solidFill>
              </a:rPr>
              <a:t>Identify (one or more) key dimensions that are particularly relevant for your setting.</a:t>
            </a:r>
          </a:p>
          <a:p>
            <a:pPr defTabSz="457200">
              <a:spcBef>
                <a:spcPct val="0"/>
              </a:spcBef>
            </a:pPr>
            <a:endParaRPr lang="en-US" altLang="en-US" dirty="0">
              <a:solidFill>
                <a:schemeClr val="bg1"/>
              </a:solidFill>
            </a:endParaRPr>
          </a:p>
          <a:p>
            <a:pPr defTabSz="457200">
              <a:spcBef>
                <a:spcPct val="0"/>
              </a:spcBef>
            </a:pPr>
            <a:r>
              <a:rPr lang="en-US" altLang="en-US" dirty="0">
                <a:solidFill>
                  <a:schemeClr val="bg1"/>
                </a:solidFill>
              </a:rPr>
              <a:t>Refine your operational definition using your identified dimensions.</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5" name="TextBox 4"/>
          <p:cNvSpPr txBox="1"/>
          <p:nvPr/>
        </p:nvSpPr>
        <p:spPr>
          <a:xfrm>
            <a:off x="1028700" y="5461129"/>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6.3</a:t>
            </a:r>
          </a:p>
        </p:txBody>
      </p:sp>
    </p:spTree>
    <p:extLst>
      <p:ext uri="{BB962C8B-B14F-4D97-AF65-F5344CB8AC3E}">
        <p14:creationId xmlns:p14="http://schemas.microsoft.com/office/powerpoint/2010/main" val="267787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39F61-C5A7-C343-9035-2C194A4612B9}"/>
              </a:ext>
            </a:extLst>
          </p:cNvPr>
          <p:cNvSpPr>
            <a:spLocks noGrp="1"/>
          </p:cNvSpPr>
          <p:nvPr>
            <p:ph idx="1"/>
          </p:nvPr>
        </p:nvSpPr>
        <p:spPr>
          <a:xfrm>
            <a:off x="560070" y="1350085"/>
            <a:ext cx="7886700" cy="4351338"/>
          </a:xfrm>
        </p:spPr>
        <p:txBody>
          <a:bodyPr/>
          <a:lstStyle/>
          <a:p>
            <a:r>
              <a:rPr lang="en-US" dirty="0">
                <a:solidFill>
                  <a:schemeClr val="bg1"/>
                </a:solidFill>
              </a:rPr>
              <a:t>Which dimensions did you focus on?</a:t>
            </a:r>
          </a:p>
          <a:p>
            <a:r>
              <a:rPr lang="en-US" dirty="0">
                <a:solidFill>
                  <a:schemeClr val="bg1"/>
                </a:solidFill>
              </a:rPr>
              <a:t>Is your operational definition more explicit now?</a:t>
            </a:r>
          </a:p>
          <a:p>
            <a:pPr lvl="1"/>
            <a:r>
              <a:rPr lang="en-US" dirty="0">
                <a:solidFill>
                  <a:schemeClr val="bg1"/>
                </a:solidFill>
              </a:rPr>
              <a:t>Is it observable/measurable?</a:t>
            </a:r>
          </a:p>
          <a:p>
            <a:r>
              <a:rPr lang="en-US" dirty="0">
                <a:solidFill>
                  <a:schemeClr val="bg1"/>
                </a:solidFill>
              </a:rPr>
              <a:t>Did you consider how you might measure your behavior now that you have selected dimensions?</a:t>
            </a:r>
          </a:p>
          <a:p>
            <a:pPr lvl="1"/>
            <a:r>
              <a:rPr lang="en-US" dirty="0">
                <a:solidFill>
                  <a:schemeClr val="bg1"/>
                </a:solidFill>
              </a:rPr>
              <a:t>Some operational definitions may use multiple dimensions</a:t>
            </a:r>
          </a:p>
          <a:p>
            <a:pPr lvl="2"/>
            <a:r>
              <a:rPr lang="en-US" dirty="0">
                <a:solidFill>
                  <a:schemeClr val="bg1"/>
                </a:solidFill>
              </a:rPr>
              <a:t>Multiple dimensions may require multiple measurement approaches</a:t>
            </a:r>
          </a:p>
          <a:p>
            <a:pPr lvl="1"/>
            <a:endParaRPr lang="en-US" dirty="0">
              <a:solidFill>
                <a:schemeClr val="bg1"/>
              </a:solidFill>
            </a:endParaRPr>
          </a:p>
        </p:txBody>
      </p:sp>
      <p:sp>
        <p:nvSpPr>
          <p:cNvPr id="4" name="Title 2">
            <a:extLst>
              <a:ext uri="{FF2B5EF4-FFF2-40B4-BE49-F238E27FC236}">
                <a16:creationId xmlns:a16="http://schemas.microsoft.com/office/drawing/2014/main" id="{1868FF1D-0456-4C4D-97A0-3174EB3E2BF6}"/>
              </a:ext>
            </a:extLst>
          </p:cNvPr>
          <p:cNvSpPr>
            <a:spLocks noGrp="1"/>
          </p:cNvSpPr>
          <p:nvPr>
            <p:ph type="title"/>
          </p:nvPr>
        </p:nvSpPr>
        <p:spPr>
          <a:xfrm>
            <a:off x="1081144" y="236669"/>
            <a:ext cx="7955280" cy="1113416"/>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6.3: Review</a:t>
            </a:r>
            <a:endParaRPr lang="en-US" sz="3600" dirty="0"/>
          </a:p>
        </p:txBody>
      </p:sp>
      <p:pic>
        <p:nvPicPr>
          <p:cNvPr id="5" name="Picture 4">
            <a:extLst>
              <a:ext uri="{FF2B5EF4-FFF2-40B4-BE49-F238E27FC236}">
                <a16:creationId xmlns:a16="http://schemas.microsoft.com/office/drawing/2014/main" id="{81406841-8F57-8B4E-987C-26E91907631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Tree>
    <p:extLst>
      <p:ext uri="{BB962C8B-B14F-4D97-AF65-F5344CB8AC3E}">
        <p14:creationId xmlns:p14="http://schemas.microsoft.com/office/powerpoint/2010/main" val="144784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77321"/>
            <a:ext cx="8621945" cy="935288"/>
          </a:xfrm>
        </p:spPr>
        <p:txBody>
          <a:bodyPr/>
          <a:lstStyle/>
          <a:p>
            <a:r>
              <a:rPr lang="en-US" sz="4400" b="1" dirty="0">
                <a:solidFill>
                  <a:schemeClr val="accent2"/>
                </a:solidFill>
                <a:latin typeface="+mj-lt"/>
              </a:rPr>
              <a:t>Defining, Measuring, and Monitoring Behavior</a:t>
            </a:r>
          </a:p>
        </p:txBody>
      </p:sp>
      <p:sp>
        <p:nvSpPr>
          <p:cNvPr id="3" name="Text Placeholder 2"/>
          <p:cNvSpPr>
            <a:spLocks noGrp="1"/>
          </p:cNvSpPr>
          <p:nvPr>
            <p:ph type="body" sz="quarter" idx="15"/>
          </p:nvPr>
        </p:nvSpPr>
        <p:spPr>
          <a:noFill/>
        </p:spPr>
        <p:txBody>
          <a:bodyPr/>
          <a:lstStyle/>
          <a:p>
            <a:r>
              <a:rPr lang="en-US" sz="3600" dirty="0"/>
              <a:t>Part 4</a:t>
            </a:r>
          </a:p>
          <a:p>
            <a:r>
              <a:rPr lang="en-US" sz="3600" dirty="0"/>
              <a:t>How do we choose a measurement system?</a:t>
            </a:r>
          </a:p>
        </p:txBody>
      </p:sp>
    </p:spTree>
    <p:extLst>
      <p:ext uri="{BB962C8B-B14F-4D97-AF65-F5344CB8AC3E}">
        <p14:creationId xmlns:p14="http://schemas.microsoft.com/office/powerpoint/2010/main" val="1649066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327"/>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628650" y="1351052"/>
            <a:ext cx="7886700" cy="4825911"/>
          </a:xfrm>
        </p:spPr>
        <p:txBody>
          <a:bodyPr>
            <a:noAutofit/>
          </a:bodyPr>
          <a:lstStyle/>
          <a:p>
            <a:pPr marL="0" indent="0">
              <a:lnSpc>
                <a:spcPct val="120000"/>
              </a:lnSpc>
              <a:spcBef>
                <a:spcPts val="0"/>
              </a:spcBef>
              <a:buNone/>
            </a:pPr>
            <a:r>
              <a:rPr lang="en-US" dirty="0">
                <a:solidFill>
                  <a:schemeClr val="bg1"/>
                </a:solidFill>
              </a:rPr>
              <a:t>By the end of Module 6 you should be able to:</a:t>
            </a:r>
          </a:p>
          <a:p>
            <a:pPr indent="0">
              <a:lnSpc>
                <a:spcPct val="120000"/>
              </a:lnSpc>
              <a:spcBef>
                <a:spcPts val="0"/>
              </a:spcBef>
              <a:buNone/>
            </a:pPr>
            <a:endParaRPr lang="en-US" sz="800" dirty="0">
              <a:solidFill>
                <a:schemeClr val="bg1"/>
              </a:solidFill>
            </a:endParaRPr>
          </a:p>
          <a:p>
            <a:pPr marL="1258888" lvl="2" indent="-231775">
              <a:lnSpc>
                <a:spcPct val="120000"/>
              </a:lnSpc>
              <a:spcBef>
                <a:spcPts val="0"/>
              </a:spcBef>
            </a:pPr>
            <a:r>
              <a:rPr lang="en-US" altLang="en-US" sz="2400" dirty="0">
                <a:solidFill>
                  <a:schemeClr val="bg1"/>
                </a:solidFill>
              </a:rPr>
              <a:t>select an </a:t>
            </a:r>
            <a:r>
              <a:rPr lang="en-US" altLang="en-US" sz="2400" b="1" dirty="0">
                <a:solidFill>
                  <a:schemeClr val="bg1"/>
                </a:solidFill>
              </a:rPr>
              <a:t>appropriate target behavior </a:t>
            </a:r>
          </a:p>
          <a:p>
            <a:pPr marL="1258888" lvl="2" indent="-231775">
              <a:lnSpc>
                <a:spcPct val="120000"/>
              </a:lnSpc>
              <a:spcBef>
                <a:spcPts val="0"/>
              </a:spcBef>
            </a:pPr>
            <a:r>
              <a:rPr lang="en-US" altLang="en-US" sz="2400" dirty="0">
                <a:solidFill>
                  <a:schemeClr val="bg1"/>
                </a:solidFill>
              </a:rPr>
              <a:t>write an </a:t>
            </a:r>
            <a:r>
              <a:rPr lang="en-US" altLang="en-US" sz="2400" b="1" dirty="0">
                <a:solidFill>
                  <a:schemeClr val="bg1"/>
                </a:solidFill>
              </a:rPr>
              <a:t>operational definition</a:t>
            </a:r>
            <a:r>
              <a:rPr lang="en-US" altLang="en-US" sz="2400" dirty="0">
                <a:solidFill>
                  <a:schemeClr val="bg1"/>
                </a:solidFill>
              </a:rPr>
              <a:t> for a target behavior </a:t>
            </a:r>
          </a:p>
          <a:p>
            <a:pPr marL="1258888" lvl="2" indent="-231775">
              <a:lnSpc>
                <a:spcPct val="120000"/>
              </a:lnSpc>
              <a:spcBef>
                <a:spcPts val="0"/>
              </a:spcBef>
            </a:pPr>
            <a:r>
              <a:rPr lang="en-US" altLang="en-US" sz="2400" dirty="0">
                <a:solidFill>
                  <a:schemeClr val="bg1"/>
                </a:solidFill>
              </a:rPr>
              <a:t>identify relevant </a:t>
            </a:r>
            <a:r>
              <a:rPr lang="en-US" altLang="en-US" sz="2400" b="1" dirty="0">
                <a:solidFill>
                  <a:schemeClr val="bg1"/>
                </a:solidFill>
              </a:rPr>
              <a:t>dimensions of behavior</a:t>
            </a:r>
          </a:p>
          <a:p>
            <a:pPr marL="1258888" lvl="2" indent="-231775">
              <a:lnSpc>
                <a:spcPct val="120000"/>
              </a:lnSpc>
              <a:spcBef>
                <a:spcPts val="0"/>
              </a:spcBef>
            </a:pPr>
            <a:r>
              <a:rPr lang="en-US" altLang="en-US" sz="2400" dirty="0">
                <a:solidFill>
                  <a:schemeClr val="accent1"/>
                </a:solidFill>
              </a:rPr>
              <a:t>choose a </a:t>
            </a:r>
            <a:r>
              <a:rPr lang="en-US" altLang="en-US" sz="2400" b="1" dirty="0">
                <a:solidFill>
                  <a:schemeClr val="accent1"/>
                </a:solidFill>
              </a:rPr>
              <a:t>measurement system</a:t>
            </a:r>
            <a:r>
              <a:rPr lang="en-US" altLang="en-US" sz="2400" dirty="0">
                <a:solidFill>
                  <a:schemeClr val="accent1"/>
                </a:solidFill>
              </a:rPr>
              <a:t> based on relevant dimensions of behavior</a:t>
            </a:r>
          </a:p>
          <a:p>
            <a:pPr marL="1258888" lvl="2" indent="-231775">
              <a:lnSpc>
                <a:spcPct val="120000"/>
              </a:lnSpc>
              <a:spcBef>
                <a:spcPts val="0"/>
              </a:spcBef>
            </a:pPr>
            <a:r>
              <a:rPr lang="en-US" altLang="en-US" sz="2400" dirty="0">
                <a:solidFill>
                  <a:schemeClr val="bg1"/>
                </a:solidFill>
              </a:rPr>
              <a:t>use graphing conventions to create </a:t>
            </a:r>
            <a:r>
              <a:rPr lang="en-US" altLang="en-US" sz="2400" b="1" dirty="0">
                <a:solidFill>
                  <a:schemeClr val="bg1"/>
                </a:solidFill>
              </a:rPr>
              <a:t>meaningful visual displays</a:t>
            </a:r>
            <a:r>
              <a:rPr lang="en-US" altLang="en-US" sz="2400" dirty="0">
                <a:solidFill>
                  <a:schemeClr val="bg1"/>
                </a:solidFill>
              </a:rPr>
              <a:t> of data</a:t>
            </a:r>
          </a:p>
        </p:txBody>
      </p:sp>
      <p:sp>
        <p:nvSpPr>
          <p:cNvPr id="6" name="TextBox 5"/>
          <p:cNvSpPr txBox="1"/>
          <p:nvPr/>
        </p:nvSpPr>
        <p:spPr>
          <a:xfrm>
            <a:off x="468328" y="2002676"/>
            <a:ext cx="1449370" cy="461665"/>
          </a:xfrm>
          <a:prstGeom prst="rect">
            <a:avLst/>
          </a:prstGeom>
          <a:noFill/>
        </p:spPr>
        <p:txBody>
          <a:bodyPr wrap="square" rtlCol="0">
            <a:spAutoFit/>
          </a:bodyPr>
          <a:lstStyle/>
          <a:p>
            <a:pPr algn="ctr"/>
            <a:r>
              <a:rPr lang="en-US" sz="2400" dirty="0">
                <a:solidFill>
                  <a:schemeClr val="accent1"/>
                </a:solidFill>
                <a:latin typeface="+mj-lt"/>
              </a:rPr>
              <a:t>Part 1</a:t>
            </a:r>
            <a:endParaRPr lang="en-US" sz="2000" dirty="0">
              <a:solidFill>
                <a:schemeClr val="accent1"/>
              </a:solidFill>
              <a:latin typeface="+mj-lt"/>
            </a:endParaRPr>
          </a:p>
        </p:txBody>
      </p:sp>
      <p:sp>
        <p:nvSpPr>
          <p:cNvPr id="8" name="TextBox 7"/>
          <p:cNvSpPr txBox="1"/>
          <p:nvPr/>
        </p:nvSpPr>
        <p:spPr>
          <a:xfrm>
            <a:off x="468328" y="2464341"/>
            <a:ext cx="1449370" cy="461665"/>
          </a:xfrm>
          <a:prstGeom prst="rect">
            <a:avLst/>
          </a:prstGeom>
          <a:noFill/>
        </p:spPr>
        <p:txBody>
          <a:bodyPr wrap="square" rtlCol="0">
            <a:spAutoFit/>
          </a:bodyPr>
          <a:lstStyle/>
          <a:p>
            <a:pPr algn="ctr"/>
            <a:r>
              <a:rPr lang="en-US" sz="2400" dirty="0">
                <a:solidFill>
                  <a:schemeClr val="accent1"/>
                </a:solidFill>
                <a:latin typeface="+mj-lt"/>
              </a:rPr>
              <a:t>Part 2</a:t>
            </a:r>
            <a:endParaRPr lang="en-US" sz="2000" dirty="0">
              <a:solidFill>
                <a:schemeClr val="accent1"/>
              </a:solidFill>
              <a:latin typeface="+mj-lt"/>
            </a:endParaRPr>
          </a:p>
        </p:txBody>
      </p:sp>
      <p:sp>
        <p:nvSpPr>
          <p:cNvPr id="9" name="TextBox 8"/>
          <p:cNvSpPr txBox="1"/>
          <p:nvPr/>
        </p:nvSpPr>
        <p:spPr>
          <a:xfrm>
            <a:off x="468328" y="3302342"/>
            <a:ext cx="1449370" cy="461665"/>
          </a:xfrm>
          <a:prstGeom prst="rect">
            <a:avLst/>
          </a:prstGeom>
          <a:noFill/>
        </p:spPr>
        <p:txBody>
          <a:bodyPr wrap="square" rtlCol="0">
            <a:spAutoFit/>
          </a:bodyPr>
          <a:lstStyle/>
          <a:p>
            <a:pPr algn="ctr"/>
            <a:r>
              <a:rPr lang="en-US" sz="2400" dirty="0">
                <a:solidFill>
                  <a:schemeClr val="accent1"/>
                </a:solidFill>
                <a:latin typeface="+mj-lt"/>
              </a:rPr>
              <a:t>Part 3</a:t>
            </a:r>
            <a:endParaRPr lang="en-US" sz="2000" dirty="0">
              <a:solidFill>
                <a:schemeClr val="accent1"/>
              </a:solidFill>
              <a:latin typeface="+mj-lt"/>
            </a:endParaRPr>
          </a:p>
        </p:txBody>
      </p:sp>
      <p:sp>
        <p:nvSpPr>
          <p:cNvPr id="10" name="TextBox 9"/>
          <p:cNvSpPr txBox="1"/>
          <p:nvPr/>
        </p:nvSpPr>
        <p:spPr>
          <a:xfrm>
            <a:off x="468328" y="3809216"/>
            <a:ext cx="1449370" cy="461665"/>
          </a:xfrm>
          <a:prstGeom prst="rect">
            <a:avLst/>
          </a:prstGeom>
          <a:noFill/>
        </p:spPr>
        <p:txBody>
          <a:bodyPr wrap="square" rtlCol="0">
            <a:spAutoFit/>
          </a:bodyPr>
          <a:lstStyle/>
          <a:p>
            <a:pPr algn="ctr"/>
            <a:r>
              <a:rPr lang="en-US" sz="2400" dirty="0">
                <a:solidFill>
                  <a:schemeClr val="accent1"/>
                </a:solidFill>
                <a:latin typeface="+mj-lt"/>
              </a:rPr>
              <a:t>Part 4</a:t>
            </a:r>
            <a:endParaRPr lang="en-US" sz="2000" dirty="0">
              <a:solidFill>
                <a:schemeClr val="accent1"/>
              </a:solidFill>
              <a:latin typeface="+mj-lt"/>
            </a:endParaRPr>
          </a:p>
        </p:txBody>
      </p:sp>
      <p:sp>
        <p:nvSpPr>
          <p:cNvPr id="11" name="TextBox 10"/>
          <p:cNvSpPr txBox="1"/>
          <p:nvPr/>
        </p:nvSpPr>
        <p:spPr>
          <a:xfrm>
            <a:off x="468328" y="4698899"/>
            <a:ext cx="1449370" cy="461665"/>
          </a:xfrm>
          <a:prstGeom prst="rect">
            <a:avLst/>
          </a:prstGeom>
          <a:noFill/>
        </p:spPr>
        <p:txBody>
          <a:bodyPr wrap="square" rtlCol="0">
            <a:spAutoFit/>
          </a:bodyPr>
          <a:lstStyle/>
          <a:p>
            <a:pPr algn="ctr"/>
            <a:r>
              <a:rPr lang="en-US" sz="2400" dirty="0">
                <a:solidFill>
                  <a:schemeClr val="accent1"/>
                </a:solidFill>
                <a:latin typeface="+mj-lt"/>
              </a:rPr>
              <a:t>Part 5</a:t>
            </a:r>
            <a:endParaRPr lang="en-US" sz="2000" dirty="0">
              <a:solidFill>
                <a:schemeClr val="accent1"/>
              </a:solidFill>
              <a:latin typeface="+mj-lt"/>
            </a:endParaRPr>
          </a:p>
        </p:txBody>
      </p:sp>
    </p:spTree>
    <p:extLst>
      <p:ext uri="{BB962C8B-B14F-4D97-AF65-F5344CB8AC3E}">
        <p14:creationId xmlns:p14="http://schemas.microsoft.com/office/powerpoint/2010/main" val="4227855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4. Determine the Best Procedure for Measuring Behavior</a:t>
            </a:r>
          </a:p>
        </p:txBody>
      </p:sp>
      <p:sp>
        <p:nvSpPr>
          <p:cNvPr id="294915" name="Rectangle 3"/>
          <p:cNvSpPr>
            <a:spLocks noGrp="1" noChangeArrowheads="1"/>
          </p:cNvSpPr>
          <p:nvPr>
            <p:ph idx="1"/>
          </p:nvPr>
        </p:nvSpPr>
        <p:spPr>
          <a:xfrm>
            <a:off x="628650" y="1825625"/>
            <a:ext cx="7886700" cy="4046056"/>
          </a:xfrm>
        </p:spPr>
        <p:txBody>
          <a:bodyPr>
            <a:normAutofit lnSpcReduction="10000"/>
          </a:bodyPr>
          <a:lstStyle/>
          <a:p>
            <a:pPr marL="0" indent="0" eaLnBrk="1" hangingPunct="1">
              <a:buNone/>
            </a:pPr>
            <a:r>
              <a:rPr lang="en-US" altLang="x-none" sz="3400" dirty="0">
                <a:solidFill>
                  <a:schemeClr val="bg1"/>
                </a:solidFill>
              </a:rPr>
              <a:t>Decide </a:t>
            </a:r>
            <a:r>
              <a:rPr lang="en-US" altLang="x-none" sz="3400" b="1" dirty="0">
                <a:solidFill>
                  <a:schemeClr val="bg1"/>
                </a:solidFill>
              </a:rPr>
              <a:t>who</a:t>
            </a:r>
            <a:r>
              <a:rPr lang="en-US" altLang="x-none" sz="3400" dirty="0">
                <a:solidFill>
                  <a:schemeClr val="bg1"/>
                </a:solidFill>
              </a:rPr>
              <a:t> is going to take data.</a:t>
            </a:r>
          </a:p>
          <a:p>
            <a:pPr lvl="1" eaLnBrk="1" hangingPunct="1"/>
            <a:r>
              <a:rPr lang="en-US" altLang="x-none" sz="3000" dirty="0">
                <a:solidFill>
                  <a:schemeClr val="bg1"/>
                </a:solidFill>
              </a:rPr>
              <a:t>Will they be just observing?</a:t>
            </a:r>
          </a:p>
          <a:p>
            <a:pPr lvl="1" eaLnBrk="1" hangingPunct="1"/>
            <a:r>
              <a:rPr lang="en-US" altLang="x-none" sz="3000" dirty="0">
                <a:solidFill>
                  <a:schemeClr val="bg1"/>
                </a:solidFill>
              </a:rPr>
              <a:t>Or will they be teachers?</a:t>
            </a:r>
          </a:p>
          <a:p>
            <a:pPr lvl="1" eaLnBrk="1" hangingPunct="1"/>
            <a:endParaRPr lang="en-US" altLang="x-none" sz="1800" dirty="0">
              <a:solidFill>
                <a:schemeClr val="bg1"/>
              </a:solidFill>
            </a:endParaRPr>
          </a:p>
          <a:p>
            <a:pPr marL="0" indent="0" eaLnBrk="1" hangingPunct="1">
              <a:buNone/>
            </a:pPr>
            <a:r>
              <a:rPr lang="en-US" altLang="x-none" sz="3400" dirty="0">
                <a:solidFill>
                  <a:schemeClr val="bg1"/>
                </a:solidFill>
              </a:rPr>
              <a:t>Decide </a:t>
            </a:r>
            <a:r>
              <a:rPr lang="en-US" altLang="x-none" sz="3400" b="1" dirty="0">
                <a:solidFill>
                  <a:schemeClr val="bg1"/>
                </a:solidFill>
              </a:rPr>
              <a:t>how</a:t>
            </a:r>
            <a:r>
              <a:rPr lang="en-US" altLang="x-none" sz="3400" dirty="0">
                <a:solidFill>
                  <a:schemeClr val="bg1"/>
                </a:solidFill>
              </a:rPr>
              <a:t> data will be collected.</a:t>
            </a:r>
          </a:p>
          <a:p>
            <a:pPr lvl="1" eaLnBrk="1" hangingPunct="1"/>
            <a:r>
              <a:rPr lang="en-US" altLang="x-none" sz="3000" dirty="0">
                <a:solidFill>
                  <a:schemeClr val="bg1"/>
                </a:solidFill>
              </a:rPr>
              <a:t>Observation?</a:t>
            </a:r>
          </a:p>
          <a:p>
            <a:pPr lvl="1" eaLnBrk="1" hangingPunct="1"/>
            <a:r>
              <a:rPr lang="en-US" altLang="x-none" sz="3000" dirty="0">
                <a:solidFill>
                  <a:schemeClr val="bg1"/>
                </a:solidFill>
              </a:rPr>
              <a:t>Permanent product?</a:t>
            </a:r>
          </a:p>
          <a:p>
            <a:pPr lvl="1" eaLnBrk="1" hangingPunct="1"/>
            <a:endParaRPr lang="en-US" altLang="x-none" sz="1800" dirty="0">
              <a:solidFill>
                <a:schemeClr val="bg1"/>
              </a:solidFill>
            </a:endParaRPr>
          </a:p>
          <a:p>
            <a:pPr marL="0" indent="0" eaLnBrk="1" hangingPunct="1">
              <a:buNone/>
            </a:pPr>
            <a:r>
              <a:rPr lang="en-US" altLang="x-none" sz="3400" b="1" dirty="0">
                <a:solidFill>
                  <a:schemeClr val="bg1"/>
                </a:solidFill>
              </a:rPr>
              <a:t>Weigh</a:t>
            </a:r>
            <a:r>
              <a:rPr lang="en-US" altLang="x-none" sz="3400" dirty="0">
                <a:solidFill>
                  <a:schemeClr val="bg1"/>
                </a:solidFill>
              </a:rPr>
              <a:t> practicality vs. precision.</a:t>
            </a:r>
          </a:p>
        </p:txBody>
      </p:sp>
      <p:sp>
        <p:nvSpPr>
          <p:cNvPr id="6" name="Title 1"/>
          <p:cNvSpPr txBox="1">
            <a:spLocks/>
          </p:cNvSpPr>
          <p:nvPr/>
        </p:nvSpPr>
        <p:spPr>
          <a:xfrm>
            <a:off x="0" y="0"/>
            <a:ext cx="8293936"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endParaRPr lang="en-US" dirty="0"/>
          </a:p>
        </p:txBody>
      </p:sp>
    </p:spTree>
    <p:extLst>
      <p:ext uri="{BB962C8B-B14F-4D97-AF65-F5344CB8AC3E}">
        <p14:creationId xmlns:p14="http://schemas.microsoft.com/office/powerpoint/2010/main" val="975867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4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4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49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49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4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49" y="1446905"/>
            <a:ext cx="7177869" cy="4448058"/>
          </a:xfrm>
        </p:spPr>
        <p:txBody>
          <a:bodyPr>
            <a:normAutofit fontScale="92500" lnSpcReduction="20000"/>
          </a:bodyPr>
          <a:lstStyle/>
          <a:p>
            <a:r>
              <a:rPr lang="en-US" dirty="0">
                <a:solidFill>
                  <a:schemeClr val="bg1"/>
                </a:solidFill>
              </a:rPr>
              <a:t>Activities</a:t>
            </a: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pPr lvl="1"/>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module?</a:t>
            </a:r>
          </a:p>
          <a:p>
            <a:pPr lvl="1"/>
            <a:endParaRPr lang="en-US" dirty="0">
              <a:solidFill>
                <a:schemeClr val="bg1"/>
              </a:solidFill>
            </a:endParaRPr>
          </a:p>
          <a:p>
            <a:r>
              <a:rPr lang="en-US" dirty="0">
                <a:solidFill>
                  <a:schemeClr val="bg1"/>
                </a:solidFill>
              </a:rPr>
              <a:t>Coaching Activities</a:t>
            </a:r>
          </a:p>
          <a:p>
            <a:pPr lvl="1"/>
            <a:r>
              <a:rPr lang="en-US" dirty="0">
                <a:solidFill>
                  <a:schemeClr val="bg1"/>
                </a:solidFill>
              </a:rPr>
              <a:t>Can you implement the content presented in this module in your classroom effectively? </a:t>
            </a:r>
          </a:p>
        </p:txBody>
      </p:sp>
      <p:pic>
        <p:nvPicPr>
          <p:cNvPr id="4" name="Picture 3">
            <a:extLst>
              <a:ext uri="{FF2B5EF4-FFF2-40B4-BE49-F238E27FC236}">
                <a16:creationId xmlns:a16="http://schemas.microsoft.com/office/drawing/2014/main" id="{DAE4535C-DFBD-BD43-B973-787E19D7A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0"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1997597" y="2159540"/>
            <a:ext cx="1457404" cy="369332"/>
          </a:xfrm>
          <a:prstGeom prst="rect">
            <a:avLst/>
          </a:prstGeom>
          <a:noFill/>
        </p:spPr>
        <p:txBody>
          <a:bodyPr wrap="square" rtlCol="0">
            <a:spAutoFit/>
          </a:bodyPr>
          <a:lstStyle/>
          <a:p>
            <a:r>
              <a:rPr lang="en-US" dirty="0"/>
              <a:t>Stop and Jot</a:t>
            </a:r>
          </a:p>
        </p:txBody>
      </p:sp>
      <p:pic>
        <p:nvPicPr>
          <p:cNvPr id="6" name="Picture 5">
            <a:extLst>
              <a:ext uri="{FF2B5EF4-FFF2-40B4-BE49-F238E27FC236}">
                <a16:creationId xmlns:a16="http://schemas.microsoft.com/office/drawing/2014/main" id="{DC65515D-55F6-D14B-88C2-863F1DACAE7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3596217"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4623073" y="2012389"/>
            <a:ext cx="1457404" cy="646331"/>
          </a:xfrm>
          <a:prstGeom prst="rect">
            <a:avLst/>
          </a:prstGeom>
          <a:noFill/>
        </p:spPr>
        <p:txBody>
          <a:bodyPr wrap="square" rtlCol="0">
            <a:spAutoFit/>
          </a:bodyPr>
          <a:lstStyle/>
          <a:p>
            <a:r>
              <a:rPr lang="en-US" dirty="0"/>
              <a:t>Discussion Board Post</a:t>
            </a:r>
          </a:p>
        </p:txBody>
      </p:sp>
      <p:pic>
        <p:nvPicPr>
          <p:cNvPr id="11" name="Picture 10">
            <a:extLst>
              <a:ext uri="{FF2B5EF4-FFF2-40B4-BE49-F238E27FC236}">
                <a16:creationId xmlns:a16="http://schemas.microsoft.com/office/drawing/2014/main" id="{E3F13836-266C-3D44-A5E3-19A06BC7A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664" y="1738300"/>
            <a:ext cx="914324" cy="920420"/>
          </a:xfrm>
          <a:prstGeom prst="rect">
            <a:avLst/>
          </a:prstGeom>
        </p:spPr>
      </p:pic>
      <p:sp>
        <p:nvSpPr>
          <p:cNvPr id="12" name="TextBox 11">
            <a:extLst>
              <a:ext uri="{FF2B5EF4-FFF2-40B4-BE49-F238E27FC236}">
                <a16:creationId xmlns:a16="http://schemas.microsoft.com/office/drawing/2014/main" id="{731EA3A2-985D-7541-9604-1E4F103495C6}"/>
              </a:ext>
            </a:extLst>
          </p:cNvPr>
          <p:cNvSpPr txBox="1"/>
          <p:nvPr/>
        </p:nvSpPr>
        <p:spPr>
          <a:xfrm>
            <a:off x="7142537" y="2025505"/>
            <a:ext cx="1713459" cy="369332"/>
          </a:xfrm>
          <a:prstGeom prst="rect">
            <a:avLst/>
          </a:prstGeom>
          <a:noFill/>
        </p:spPr>
        <p:txBody>
          <a:bodyPr wrap="square" rtlCol="0">
            <a:spAutoFit/>
          </a:bodyPr>
          <a:lstStyle/>
          <a:p>
            <a:r>
              <a:rPr lang="en-US" dirty="0"/>
              <a:t>Workbook Quiz</a:t>
            </a:r>
          </a:p>
        </p:txBody>
      </p:sp>
    </p:spTree>
    <p:extLst>
      <p:ext uri="{BB962C8B-B14F-4D97-AF65-F5344CB8AC3E}">
        <p14:creationId xmlns:p14="http://schemas.microsoft.com/office/powerpoint/2010/main" val="2692640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Systems for Measurement</a:t>
            </a:r>
          </a:p>
        </p:txBody>
      </p:sp>
      <p:sp>
        <p:nvSpPr>
          <p:cNvPr id="3" name="Content Placeholder 2"/>
          <p:cNvSpPr>
            <a:spLocks noGrp="1"/>
          </p:cNvSpPr>
          <p:nvPr>
            <p:ph idx="1"/>
          </p:nvPr>
        </p:nvSpPr>
        <p:spPr>
          <a:xfrm>
            <a:off x="628650" y="1646910"/>
            <a:ext cx="7886700" cy="4351338"/>
          </a:xfrm>
        </p:spPr>
        <p:txBody>
          <a:bodyPr>
            <a:normAutofit/>
          </a:bodyPr>
          <a:lstStyle/>
          <a:p>
            <a:r>
              <a:rPr lang="en-US" sz="2800" dirty="0">
                <a:solidFill>
                  <a:schemeClr val="bg1"/>
                </a:solidFill>
              </a:rPr>
              <a:t>Anecdotal Reports</a:t>
            </a:r>
          </a:p>
          <a:p>
            <a:r>
              <a:rPr lang="en-US" sz="2800" dirty="0">
                <a:solidFill>
                  <a:schemeClr val="bg1"/>
                </a:solidFill>
              </a:rPr>
              <a:t>Permanent Product</a:t>
            </a:r>
          </a:p>
          <a:p>
            <a:r>
              <a:rPr lang="en-US" sz="2800" dirty="0">
                <a:solidFill>
                  <a:schemeClr val="bg1"/>
                </a:solidFill>
              </a:rPr>
              <a:t>Event Based Systems (Tally)</a:t>
            </a:r>
          </a:p>
          <a:p>
            <a:r>
              <a:rPr lang="en-US" sz="2800" dirty="0">
                <a:solidFill>
                  <a:schemeClr val="bg1"/>
                </a:solidFill>
              </a:rPr>
              <a:t>Time Based Estimates</a:t>
            </a:r>
          </a:p>
          <a:p>
            <a:pPr lvl="1"/>
            <a:r>
              <a:rPr lang="en-US" sz="2800" dirty="0">
                <a:solidFill>
                  <a:schemeClr val="bg1"/>
                </a:solidFill>
              </a:rPr>
              <a:t>Interval recording</a:t>
            </a:r>
          </a:p>
          <a:p>
            <a:pPr lvl="2"/>
            <a:r>
              <a:rPr lang="en-US" sz="2800" dirty="0">
                <a:solidFill>
                  <a:schemeClr val="bg1"/>
                </a:solidFill>
              </a:rPr>
              <a:t>Partial </a:t>
            </a:r>
          </a:p>
          <a:p>
            <a:pPr lvl="2"/>
            <a:r>
              <a:rPr lang="en-US" sz="2800" dirty="0">
                <a:solidFill>
                  <a:schemeClr val="bg1"/>
                </a:solidFill>
              </a:rPr>
              <a:t>Whole</a:t>
            </a:r>
          </a:p>
          <a:p>
            <a:pPr lvl="1"/>
            <a:r>
              <a:rPr lang="en-US" sz="2800" dirty="0">
                <a:solidFill>
                  <a:schemeClr val="bg1"/>
                </a:solidFill>
              </a:rPr>
              <a:t>Momentary Time Sampling</a:t>
            </a:r>
          </a:p>
          <a:p>
            <a:r>
              <a:rPr lang="en-US" sz="2800" dirty="0">
                <a:solidFill>
                  <a:schemeClr val="bg1"/>
                </a:solidFill>
              </a:rPr>
              <a:t>Time Based: Duration/Latency</a:t>
            </a:r>
          </a:p>
          <a:p>
            <a:endParaRPr lang="en-US" sz="2800" dirty="0">
              <a:solidFill>
                <a:schemeClr val="bg1"/>
              </a:solidFill>
            </a:endParaRPr>
          </a:p>
        </p:txBody>
      </p:sp>
      <p:sp>
        <p:nvSpPr>
          <p:cNvPr id="5" name="Title 1"/>
          <p:cNvSpPr txBox="1">
            <a:spLocks/>
          </p:cNvSpPr>
          <p:nvPr/>
        </p:nvSpPr>
        <p:spPr>
          <a:xfrm>
            <a:off x="0" y="0"/>
            <a:ext cx="1132378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endParaRPr lang="en-US" dirty="0"/>
          </a:p>
        </p:txBody>
      </p:sp>
    </p:spTree>
    <p:extLst>
      <p:ext uri="{BB962C8B-B14F-4D97-AF65-F5344CB8AC3E}">
        <p14:creationId xmlns:p14="http://schemas.microsoft.com/office/powerpoint/2010/main" val="4227423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825" y="1838114"/>
            <a:ext cx="4101730" cy="628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p:cNvSpPr/>
          <p:nvPr/>
        </p:nvSpPr>
        <p:spPr>
          <a:xfrm>
            <a:off x="4304871" y="1453193"/>
            <a:ext cx="4839129" cy="4708981"/>
          </a:xfrm>
          <a:prstGeom prst="rect">
            <a:avLst/>
          </a:prstGeom>
        </p:spPr>
        <p:txBody>
          <a:bodyPr wrap="square">
            <a:spAutoFit/>
          </a:bodyPr>
          <a:lstStyle/>
          <a:p>
            <a:r>
              <a:rPr lang="en-US" sz="2400" b="1" u="sng" dirty="0">
                <a:solidFill>
                  <a:schemeClr val="bg1"/>
                </a:solidFill>
              </a:rPr>
              <a:t>What is it? </a:t>
            </a:r>
          </a:p>
          <a:p>
            <a:r>
              <a:rPr lang="en-US" sz="2100" dirty="0">
                <a:solidFill>
                  <a:schemeClr val="bg1"/>
                </a:solidFill>
              </a:rPr>
              <a:t>Written description of virtually everything that is going on within a setting for a particular learner.  </a:t>
            </a:r>
          </a:p>
          <a:p>
            <a:endParaRPr lang="en-US" sz="2100" u="sng" dirty="0">
              <a:solidFill>
                <a:schemeClr val="bg1"/>
              </a:solidFill>
            </a:endParaRPr>
          </a:p>
          <a:p>
            <a:r>
              <a:rPr lang="en-US" sz="2400" b="1" u="sng" dirty="0">
                <a:solidFill>
                  <a:schemeClr val="bg1"/>
                </a:solidFill>
              </a:rPr>
              <a:t>When would we use it? </a:t>
            </a:r>
          </a:p>
          <a:p>
            <a:r>
              <a:rPr lang="en-US" sz="2100" dirty="0">
                <a:solidFill>
                  <a:schemeClr val="bg1"/>
                </a:solidFill>
              </a:rPr>
              <a:t>To measure </a:t>
            </a:r>
            <a:r>
              <a:rPr lang="en-US" sz="2100" i="1" dirty="0">
                <a:solidFill>
                  <a:schemeClr val="bg1"/>
                </a:solidFill>
              </a:rPr>
              <a:t>topography</a:t>
            </a:r>
            <a:r>
              <a:rPr lang="en-US" sz="2100" dirty="0">
                <a:solidFill>
                  <a:schemeClr val="bg1"/>
                </a:solidFill>
              </a:rPr>
              <a:t>, </a:t>
            </a:r>
            <a:r>
              <a:rPr lang="en-US" sz="2100" i="1" dirty="0">
                <a:solidFill>
                  <a:schemeClr val="bg1"/>
                </a:solidFill>
              </a:rPr>
              <a:t>locus</a:t>
            </a:r>
            <a:r>
              <a:rPr lang="en-US" sz="2100" dirty="0">
                <a:solidFill>
                  <a:schemeClr val="bg1"/>
                </a:solidFill>
              </a:rPr>
              <a:t>, and </a:t>
            </a:r>
            <a:r>
              <a:rPr lang="en-US" sz="2100" i="1" dirty="0">
                <a:solidFill>
                  <a:schemeClr val="bg1"/>
                </a:solidFill>
              </a:rPr>
              <a:t>force(?)</a:t>
            </a:r>
            <a:endParaRPr lang="en-US" sz="2100" dirty="0">
              <a:solidFill>
                <a:schemeClr val="bg1"/>
              </a:solidFill>
            </a:endParaRPr>
          </a:p>
          <a:p>
            <a:r>
              <a:rPr lang="en-US" sz="2100" dirty="0">
                <a:solidFill>
                  <a:schemeClr val="bg1"/>
                </a:solidFill>
              </a:rPr>
              <a:t>Generating </a:t>
            </a:r>
            <a:r>
              <a:rPr lang="en-US" sz="2100" i="1" dirty="0">
                <a:solidFill>
                  <a:schemeClr val="bg1"/>
                </a:solidFill>
              </a:rPr>
              <a:t>operational definitions</a:t>
            </a:r>
            <a:r>
              <a:rPr lang="en-US" sz="2100" dirty="0">
                <a:solidFill>
                  <a:schemeClr val="bg1"/>
                </a:solidFill>
              </a:rPr>
              <a:t>.</a:t>
            </a:r>
          </a:p>
          <a:p>
            <a:r>
              <a:rPr lang="en-US" sz="2100" dirty="0">
                <a:solidFill>
                  <a:schemeClr val="bg1"/>
                </a:solidFill>
              </a:rPr>
              <a:t>Developing a </a:t>
            </a:r>
            <a:r>
              <a:rPr lang="en-US" sz="2100" i="1" dirty="0">
                <a:solidFill>
                  <a:schemeClr val="bg1"/>
                </a:solidFill>
              </a:rPr>
              <a:t>task analysis</a:t>
            </a:r>
            <a:r>
              <a:rPr lang="en-US" sz="2100" dirty="0">
                <a:solidFill>
                  <a:schemeClr val="bg1"/>
                </a:solidFill>
              </a:rPr>
              <a:t> (“how to” steps)</a:t>
            </a:r>
          </a:p>
          <a:p>
            <a:r>
              <a:rPr lang="en-US" sz="2100" dirty="0">
                <a:solidFill>
                  <a:schemeClr val="bg1"/>
                </a:solidFill>
              </a:rPr>
              <a:t>Writing </a:t>
            </a:r>
            <a:r>
              <a:rPr lang="en-US" sz="2100" i="1" dirty="0">
                <a:solidFill>
                  <a:schemeClr val="bg1"/>
                </a:solidFill>
              </a:rPr>
              <a:t>A-B-C</a:t>
            </a:r>
            <a:r>
              <a:rPr lang="en-US" sz="2100" dirty="0">
                <a:solidFill>
                  <a:schemeClr val="bg1"/>
                </a:solidFill>
              </a:rPr>
              <a:t> notes to identify </a:t>
            </a:r>
            <a:r>
              <a:rPr lang="en-US" sz="2100" i="1" dirty="0">
                <a:solidFill>
                  <a:schemeClr val="bg1"/>
                </a:solidFill>
              </a:rPr>
              <a:t>possible function </a:t>
            </a:r>
            <a:r>
              <a:rPr lang="en-US" sz="2100" dirty="0">
                <a:solidFill>
                  <a:schemeClr val="bg1"/>
                </a:solidFill>
              </a:rPr>
              <a:t>and </a:t>
            </a:r>
            <a:r>
              <a:rPr lang="en-US" sz="2100" i="1" dirty="0">
                <a:solidFill>
                  <a:schemeClr val="bg1"/>
                </a:solidFill>
              </a:rPr>
              <a:t>behavior chains</a:t>
            </a:r>
            <a:r>
              <a:rPr lang="en-US" sz="2100" dirty="0">
                <a:solidFill>
                  <a:schemeClr val="bg1"/>
                </a:solidFill>
              </a:rPr>
              <a:t> at play for a particular student.</a:t>
            </a:r>
          </a:p>
        </p:txBody>
      </p:sp>
      <p:sp>
        <p:nvSpPr>
          <p:cNvPr id="7" name="Content Placeholder 2"/>
          <p:cNvSpPr txBox="1">
            <a:spLocks/>
          </p:cNvSpPr>
          <p:nvPr/>
        </p:nvSpPr>
        <p:spPr>
          <a:xfrm>
            <a:off x="75826" y="1963616"/>
            <a:ext cx="4101728" cy="4511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bg1"/>
                </a:solidFill>
              </a:rPr>
              <a:t>Anecdotal Reports</a:t>
            </a:r>
          </a:p>
          <a:p>
            <a:r>
              <a:rPr lang="en-US" sz="2400" b="1" dirty="0">
                <a:solidFill>
                  <a:schemeClr val="bg1"/>
                </a:solidFill>
              </a:rPr>
              <a:t>Permanent Product</a:t>
            </a:r>
          </a:p>
          <a:p>
            <a:r>
              <a:rPr lang="en-US" sz="2400" b="1" dirty="0">
                <a:solidFill>
                  <a:schemeClr val="bg1"/>
                </a:solidFill>
              </a:rPr>
              <a:t>Event Based Systems (Tally)</a:t>
            </a:r>
          </a:p>
          <a:p>
            <a:r>
              <a:rPr lang="en-US" sz="2400" b="1" dirty="0">
                <a:solidFill>
                  <a:schemeClr val="bg1"/>
                </a:solidFill>
              </a:rPr>
              <a:t>Time Based </a:t>
            </a:r>
            <a:r>
              <a:rPr lang="en-US" sz="2400" b="1" i="1" dirty="0">
                <a:solidFill>
                  <a:schemeClr val="bg1"/>
                </a:solidFill>
              </a:rPr>
              <a:t>Estimates</a:t>
            </a:r>
          </a:p>
          <a:p>
            <a:pPr marL="384048" lvl="2" indent="0">
              <a:buNone/>
            </a:pPr>
            <a:r>
              <a:rPr lang="en-US" sz="2400" b="1" dirty="0">
                <a:solidFill>
                  <a:schemeClr val="bg1"/>
                </a:solidFill>
              </a:rPr>
              <a:t>Interval recording</a:t>
            </a:r>
          </a:p>
          <a:p>
            <a:pPr marL="749808" lvl="4" indent="0">
              <a:buNone/>
            </a:pPr>
            <a:r>
              <a:rPr lang="en-US" sz="2400" b="1" dirty="0">
                <a:solidFill>
                  <a:schemeClr val="bg1"/>
                </a:solidFill>
              </a:rPr>
              <a:t>Partial </a:t>
            </a:r>
          </a:p>
          <a:p>
            <a:pPr marL="749808" lvl="4" indent="0">
              <a:buNone/>
            </a:pPr>
            <a:r>
              <a:rPr lang="en-US" sz="2400" b="1" dirty="0">
                <a:solidFill>
                  <a:schemeClr val="bg1"/>
                </a:solidFill>
              </a:rPr>
              <a:t>Whole</a:t>
            </a:r>
          </a:p>
          <a:p>
            <a:pPr marL="384048" lvl="2" indent="0">
              <a:buNone/>
            </a:pPr>
            <a:r>
              <a:rPr lang="en-US" sz="2400" b="1" dirty="0">
                <a:solidFill>
                  <a:schemeClr val="bg1"/>
                </a:solidFill>
              </a:rPr>
              <a:t>Momentary Time Sampling</a:t>
            </a:r>
          </a:p>
          <a:p>
            <a:r>
              <a:rPr lang="en-US" sz="2400" b="1" dirty="0">
                <a:solidFill>
                  <a:schemeClr val="bg1"/>
                </a:solidFill>
              </a:rPr>
              <a:t>Time Based: Duration/Latency</a:t>
            </a:r>
          </a:p>
          <a:p>
            <a:endParaRPr lang="en-US" sz="2400" b="1" dirty="0">
              <a:solidFill>
                <a:schemeClr val="bg1"/>
              </a:solidFill>
            </a:endParaRPr>
          </a:p>
        </p:txBody>
      </p:sp>
      <p:sp>
        <p:nvSpPr>
          <p:cNvPr id="5" name="Title 1"/>
          <p:cNvSpPr txBox="1">
            <a:spLocks/>
          </p:cNvSpPr>
          <p:nvPr/>
        </p:nvSpPr>
        <p:spPr>
          <a:xfrm>
            <a:off x="0" y="0"/>
            <a:ext cx="8492835" cy="1088068"/>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endParaRPr lang="en-US" sz="5400" dirty="0">
              <a:latin typeface="+mn-lt"/>
            </a:endParaRPr>
          </a:p>
        </p:txBody>
      </p:sp>
      <p:sp>
        <p:nvSpPr>
          <p:cNvPr id="3" name="Title 2"/>
          <p:cNvSpPr>
            <a:spLocks noGrp="1"/>
          </p:cNvSpPr>
          <p:nvPr>
            <p:ph type="title"/>
          </p:nvPr>
        </p:nvSpPr>
        <p:spPr/>
        <p:txBody>
          <a:bodyPr/>
          <a:lstStyle/>
          <a:p>
            <a:r>
              <a:rPr lang="en-US" dirty="0">
                <a:solidFill>
                  <a:schemeClr val="accent2"/>
                </a:solidFill>
              </a:rPr>
              <a:t>Systems for Measurement</a:t>
            </a:r>
          </a:p>
        </p:txBody>
      </p:sp>
    </p:spTree>
    <p:extLst>
      <p:ext uri="{BB962C8B-B14F-4D97-AF65-F5344CB8AC3E}">
        <p14:creationId xmlns:p14="http://schemas.microsoft.com/office/powerpoint/2010/main" val="11563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6427"/>
            <a:ext cx="7886700" cy="768138"/>
          </a:xfrm>
          <a:solidFill>
            <a:srgbClr val="63717F"/>
          </a:solidFill>
        </p:spPr>
        <p:txBody>
          <a:bodyPr/>
          <a:lstStyle/>
          <a:p>
            <a:r>
              <a:rPr lang="en-US" dirty="0">
                <a:solidFill>
                  <a:schemeClr val="accent2"/>
                </a:solidFill>
              </a:rPr>
              <a:t>Anecdotal Reports: ABC Charts</a:t>
            </a:r>
          </a:p>
        </p:txBody>
      </p:sp>
      <p:sp>
        <p:nvSpPr>
          <p:cNvPr id="10" name="Rectangle 9"/>
          <p:cNvSpPr/>
          <p:nvPr/>
        </p:nvSpPr>
        <p:spPr>
          <a:xfrm>
            <a:off x="380448" y="1634510"/>
            <a:ext cx="2349305" cy="81408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t>Create Codes</a:t>
            </a:r>
          </a:p>
        </p:txBody>
      </p:sp>
      <p:sp>
        <p:nvSpPr>
          <p:cNvPr id="11" name="Rectangle 10"/>
          <p:cNvSpPr/>
          <p:nvPr/>
        </p:nvSpPr>
        <p:spPr>
          <a:xfrm>
            <a:off x="401954" y="3318171"/>
            <a:ext cx="2228006" cy="84471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t>Collect Data</a:t>
            </a:r>
          </a:p>
        </p:txBody>
      </p:sp>
      <p:sp>
        <p:nvSpPr>
          <p:cNvPr id="12" name="Rectangle 11"/>
          <p:cNvSpPr/>
          <p:nvPr/>
        </p:nvSpPr>
        <p:spPr>
          <a:xfrm>
            <a:off x="476672" y="5032465"/>
            <a:ext cx="2078571" cy="78243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t>Summarize</a:t>
            </a:r>
          </a:p>
        </p:txBody>
      </p:sp>
      <p:pic>
        <p:nvPicPr>
          <p:cNvPr id="4" name="Picture 3">
            <a:extLst>
              <a:ext uri="{FF2B5EF4-FFF2-40B4-BE49-F238E27FC236}">
                <a16:creationId xmlns:a16="http://schemas.microsoft.com/office/drawing/2014/main" id="{DA61AEA2-007B-BC4D-B8F3-456D1B2D5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546" y="1133263"/>
            <a:ext cx="5429355" cy="1816576"/>
          </a:xfrm>
          <a:prstGeom prst="rect">
            <a:avLst/>
          </a:prstGeom>
        </p:spPr>
      </p:pic>
      <p:pic>
        <p:nvPicPr>
          <p:cNvPr id="13" name="Picture 12">
            <a:extLst>
              <a:ext uri="{FF2B5EF4-FFF2-40B4-BE49-F238E27FC236}">
                <a16:creationId xmlns:a16="http://schemas.microsoft.com/office/drawing/2014/main" id="{4D03ACE5-5505-EC47-8BC5-1235CD27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547" y="3227819"/>
            <a:ext cx="5429354" cy="1025418"/>
          </a:xfrm>
          <a:prstGeom prst="rect">
            <a:avLst/>
          </a:prstGeom>
        </p:spPr>
      </p:pic>
      <p:pic>
        <p:nvPicPr>
          <p:cNvPr id="15" name="Picture 14">
            <a:extLst>
              <a:ext uri="{FF2B5EF4-FFF2-40B4-BE49-F238E27FC236}">
                <a16:creationId xmlns:a16="http://schemas.microsoft.com/office/drawing/2014/main" id="{5780187A-4738-F84E-B1D8-DCF0C97E2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546" y="4531217"/>
            <a:ext cx="3251304" cy="1399429"/>
          </a:xfrm>
          <a:prstGeom prst="rect">
            <a:avLst/>
          </a:prstGeom>
        </p:spPr>
      </p:pic>
      <p:sp>
        <p:nvSpPr>
          <p:cNvPr id="14" name="Rectangle 13">
            <a:extLst>
              <a:ext uri="{FF2B5EF4-FFF2-40B4-BE49-F238E27FC236}">
                <a16:creationId xmlns:a16="http://schemas.microsoft.com/office/drawing/2014/main" id="{327A1A9F-99F2-D243-8C89-0B594DF99CC9}"/>
              </a:ext>
            </a:extLst>
          </p:cNvPr>
          <p:cNvSpPr/>
          <p:nvPr/>
        </p:nvSpPr>
        <p:spPr>
          <a:xfrm>
            <a:off x="6374869" y="4586231"/>
            <a:ext cx="2618847" cy="1289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For more examples see: https://</a:t>
            </a:r>
            <a:r>
              <a:rPr lang="en-US" sz="1600" dirty="0" err="1"/>
              <a:t>intensiveintervention.org</a:t>
            </a:r>
            <a:r>
              <a:rPr lang="en-US" sz="1600" dirty="0"/>
              <a:t>/sites/default/files/HO-3c-ABC-Report-Form_508.pdf</a:t>
            </a:r>
          </a:p>
        </p:txBody>
      </p:sp>
    </p:spTree>
    <p:extLst>
      <p:ext uri="{BB962C8B-B14F-4D97-AF65-F5344CB8AC3E}">
        <p14:creationId xmlns:p14="http://schemas.microsoft.com/office/powerpoint/2010/main" val="1853219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825" y="2393925"/>
            <a:ext cx="4101730" cy="628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1"/>
          <p:cNvSpPr txBox="1">
            <a:spLocks/>
          </p:cNvSpPr>
          <p:nvPr/>
        </p:nvSpPr>
        <p:spPr>
          <a:xfrm>
            <a:off x="0" y="0"/>
            <a:ext cx="8492835" cy="1088068"/>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endParaRPr lang="en-US" sz="5400" dirty="0">
              <a:latin typeface="+mn-lt"/>
            </a:endParaRPr>
          </a:p>
        </p:txBody>
      </p:sp>
      <p:sp>
        <p:nvSpPr>
          <p:cNvPr id="2" name="Rectangle 1"/>
          <p:cNvSpPr/>
          <p:nvPr/>
        </p:nvSpPr>
        <p:spPr>
          <a:xfrm>
            <a:off x="4366516" y="1704550"/>
            <a:ext cx="4777484" cy="4355038"/>
          </a:xfrm>
          <a:prstGeom prst="rect">
            <a:avLst/>
          </a:prstGeom>
        </p:spPr>
        <p:txBody>
          <a:bodyPr wrap="square">
            <a:spAutoFit/>
          </a:bodyPr>
          <a:lstStyle/>
          <a:p>
            <a:r>
              <a:rPr lang="en-US" sz="2400" b="1" u="sng" dirty="0">
                <a:solidFill>
                  <a:schemeClr val="bg1"/>
                </a:solidFill>
              </a:rPr>
              <a:t>What is it? </a:t>
            </a:r>
          </a:p>
          <a:p>
            <a:r>
              <a:rPr lang="en-US" sz="2100" dirty="0">
                <a:solidFill>
                  <a:schemeClr val="bg1"/>
                </a:solidFill>
              </a:rPr>
              <a:t>Permanent and tangible effects or outcomes of a behavior.</a:t>
            </a:r>
          </a:p>
          <a:p>
            <a:endParaRPr lang="en-US" sz="2100" u="sng" dirty="0">
              <a:solidFill>
                <a:schemeClr val="bg1"/>
              </a:solidFill>
            </a:endParaRPr>
          </a:p>
          <a:p>
            <a:r>
              <a:rPr lang="en-US" sz="2400" b="1" u="sng" dirty="0">
                <a:solidFill>
                  <a:schemeClr val="bg1"/>
                </a:solidFill>
              </a:rPr>
              <a:t>When would we use it? </a:t>
            </a:r>
          </a:p>
          <a:p>
            <a:endParaRPr lang="en-US" sz="1000" b="1" u="sng" dirty="0">
              <a:solidFill>
                <a:schemeClr val="bg1"/>
              </a:solidFill>
            </a:endParaRPr>
          </a:p>
          <a:p>
            <a:pPr lvl="1"/>
            <a:r>
              <a:rPr lang="en-US" sz="2100" b="1" u="sng" dirty="0">
                <a:solidFill>
                  <a:schemeClr val="bg1"/>
                </a:solidFill>
              </a:rPr>
              <a:t>Frequency/Rate</a:t>
            </a:r>
            <a:r>
              <a:rPr lang="en-US" sz="2100" dirty="0">
                <a:solidFill>
                  <a:schemeClr val="bg1"/>
                </a:solidFill>
              </a:rPr>
              <a:t>— math problems correct per minute?</a:t>
            </a:r>
          </a:p>
          <a:p>
            <a:pPr lvl="1"/>
            <a:endParaRPr lang="en-US" sz="1000" b="1" u="sng" dirty="0">
              <a:solidFill>
                <a:schemeClr val="bg1"/>
              </a:solidFill>
            </a:endParaRPr>
          </a:p>
          <a:p>
            <a:pPr lvl="1"/>
            <a:r>
              <a:rPr lang="en-US" sz="2100" b="1" u="sng" dirty="0">
                <a:solidFill>
                  <a:schemeClr val="bg1"/>
                </a:solidFill>
              </a:rPr>
              <a:t>Locus</a:t>
            </a:r>
            <a:r>
              <a:rPr lang="en-US" sz="2100" dirty="0">
                <a:solidFill>
                  <a:schemeClr val="bg1"/>
                </a:solidFill>
              </a:rPr>
              <a:t>—where did the fight occur?</a:t>
            </a:r>
          </a:p>
          <a:p>
            <a:pPr lvl="1"/>
            <a:endParaRPr lang="en-US" sz="1000" b="1" u="sng" dirty="0">
              <a:solidFill>
                <a:schemeClr val="bg1"/>
              </a:solidFill>
            </a:endParaRPr>
          </a:p>
          <a:p>
            <a:pPr lvl="1"/>
            <a:r>
              <a:rPr lang="en-US" sz="2100" b="1" u="sng" dirty="0">
                <a:solidFill>
                  <a:schemeClr val="bg1"/>
                </a:solidFill>
              </a:rPr>
              <a:t>Topography</a:t>
            </a:r>
            <a:r>
              <a:rPr lang="en-US" sz="2100" dirty="0">
                <a:solidFill>
                  <a:schemeClr val="bg1"/>
                </a:solidFill>
              </a:rPr>
              <a:t>—letter formation</a:t>
            </a:r>
          </a:p>
          <a:p>
            <a:pPr lvl="1"/>
            <a:endParaRPr lang="en-US" sz="1000" b="1" u="sng" dirty="0">
              <a:solidFill>
                <a:schemeClr val="bg1"/>
              </a:solidFill>
            </a:endParaRPr>
          </a:p>
          <a:p>
            <a:pPr lvl="1"/>
            <a:r>
              <a:rPr lang="en-US" sz="2100" b="1" u="sng" dirty="0">
                <a:solidFill>
                  <a:schemeClr val="bg1"/>
                </a:solidFill>
              </a:rPr>
              <a:t>Force</a:t>
            </a:r>
            <a:r>
              <a:rPr lang="en-US" sz="2100" dirty="0">
                <a:solidFill>
                  <a:schemeClr val="bg1"/>
                </a:solidFill>
              </a:rPr>
              <a:t>—amount of property destruction</a:t>
            </a:r>
          </a:p>
        </p:txBody>
      </p:sp>
      <p:sp>
        <p:nvSpPr>
          <p:cNvPr id="7" name="Content Placeholder 2"/>
          <p:cNvSpPr txBox="1">
            <a:spLocks/>
          </p:cNvSpPr>
          <p:nvPr/>
        </p:nvSpPr>
        <p:spPr>
          <a:xfrm>
            <a:off x="75826" y="1963616"/>
            <a:ext cx="4101728" cy="4511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bg1"/>
                </a:solidFill>
              </a:rPr>
              <a:t>Anecdotal Reports</a:t>
            </a:r>
          </a:p>
          <a:p>
            <a:r>
              <a:rPr lang="en-US" sz="2400" b="1" dirty="0">
                <a:solidFill>
                  <a:schemeClr val="bg1"/>
                </a:solidFill>
              </a:rPr>
              <a:t>Permanent Product</a:t>
            </a:r>
          </a:p>
          <a:p>
            <a:r>
              <a:rPr lang="en-US" sz="2400" b="1" dirty="0">
                <a:solidFill>
                  <a:schemeClr val="bg1"/>
                </a:solidFill>
              </a:rPr>
              <a:t>Event Based Systems (Tally)</a:t>
            </a:r>
          </a:p>
          <a:p>
            <a:r>
              <a:rPr lang="en-US" sz="2400" b="1" dirty="0">
                <a:solidFill>
                  <a:schemeClr val="bg1"/>
                </a:solidFill>
              </a:rPr>
              <a:t>Time Based </a:t>
            </a:r>
            <a:r>
              <a:rPr lang="en-US" sz="2400" b="1" i="1" dirty="0">
                <a:solidFill>
                  <a:schemeClr val="bg1"/>
                </a:solidFill>
              </a:rPr>
              <a:t>Estimates</a:t>
            </a:r>
          </a:p>
          <a:p>
            <a:pPr marL="384048" lvl="2" indent="0">
              <a:buNone/>
            </a:pPr>
            <a:r>
              <a:rPr lang="en-US" sz="2400" b="1" dirty="0">
                <a:solidFill>
                  <a:schemeClr val="bg1"/>
                </a:solidFill>
              </a:rPr>
              <a:t>Interval recording</a:t>
            </a:r>
          </a:p>
          <a:p>
            <a:pPr marL="749808" lvl="4" indent="0">
              <a:buNone/>
            </a:pPr>
            <a:r>
              <a:rPr lang="en-US" sz="2400" b="1" dirty="0">
                <a:solidFill>
                  <a:schemeClr val="bg1"/>
                </a:solidFill>
              </a:rPr>
              <a:t>Partial </a:t>
            </a:r>
          </a:p>
          <a:p>
            <a:pPr marL="749808" lvl="4" indent="0">
              <a:buNone/>
            </a:pPr>
            <a:r>
              <a:rPr lang="en-US" sz="2400" b="1" dirty="0">
                <a:solidFill>
                  <a:schemeClr val="bg1"/>
                </a:solidFill>
              </a:rPr>
              <a:t>Whole</a:t>
            </a:r>
          </a:p>
          <a:p>
            <a:pPr marL="384048" lvl="2" indent="0">
              <a:buNone/>
            </a:pPr>
            <a:r>
              <a:rPr lang="en-US" sz="2400" b="1" dirty="0">
                <a:solidFill>
                  <a:schemeClr val="bg1"/>
                </a:solidFill>
              </a:rPr>
              <a:t>Momentary Time Sampling</a:t>
            </a:r>
          </a:p>
          <a:p>
            <a:r>
              <a:rPr lang="en-US" sz="2400" b="1" dirty="0">
                <a:solidFill>
                  <a:schemeClr val="bg1"/>
                </a:solidFill>
              </a:rPr>
              <a:t>Time Based: Duration/Latency</a:t>
            </a:r>
          </a:p>
          <a:p>
            <a:endParaRPr lang="en-US" sz="2400" b="1" dirty="0">
              <a:solidFill>
                <a:schemeClr val="bg1"/>
              </a:solidFill>
            </a:endParaRPr>
          </a:p>
        </p:txBody>
      </p:sp>
      <p:sp>
        <p:nvSpPr>
          <p:cNvPr id="3" name="Title 2"/>
          <p:cNvSpPr>
            <a:spLocks noGrp="1"/>
          </p:cNvSpPr>
          <p:nvPr>
            <p:ph type="title"/>
          </p:nvPr>
        </p:nvSpPr>
        <p:spPr/>
        <p:txBody>
          <a:bodyPr/>
          <a:lstStyle/>
          <a:p>
            <a:r>
              <a:rPr lang="en-US" dirty="0">
                <a:solidFill>
                  <a:schemeClr val="accent2"/>
                </a:solidFill>
              </a:rPr>
              <a:t>Systems for Measurement</a:t>
            </a:r>
          </a:p>
        </p:txBody>
      </p:sp>
    </p:spTree>
    <p:extLst>
      <p:ext uri="{BB962C8B-B14F-4D97-AF65-F5344CB8AC3E}">
        <p14:creationId xmlns:p14="http://schemas.microsoft.com/office/powerpoint/2010/main" val="37898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824" y="2886927"/>
            <a:ext cx="4101730" cy="628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p:cNvSpPr/>
          <p:nvPr/>
        </p:nvSpPr>
        <p:spPr>
          <a:xfrm>
            <a:off x="4376791" y="1838114"/>
            <a:ext cx="4767210" cy="4062651"/>
          </a:xfrm>
          <a:prstGeom prst="rect">
            <a:avLst/>
          </a:prstGeom>
        </p:spPr>
        <p:txBody>
          <a:bodyPr wrap="square">
            <a:spAutoFit/>
          </a:bodyPr>
          <a:lstStyle/>
          <a:p>
            <a:r>
              <a:rPr lang="en-US" sz="2400" b="1" u="sng" dirty="0">
                <a:solidFill>
                  <a:schemeClr val="bg1"/>
                </a:solidFill>
              </a:rPr>
              <a:t>What is it? </a:t>
            </a:r>
          </a:p>
          <a:p>
            <a:r>
              <a:rPr lang="en-US" sz="2100" dirty="0">
                <a:solidFill>
                  <a:schemeClr val="bg1"/>
                </a:solidFill>
              </a:rPr>
              <a:t>Tally of the number of times a student engages in a behavior in an observation period.</a:t>
            </a:r>
          </a:p>
          <a:p>
            <a:endParaRPr lang="en-US" sz="2100" u="sng" dirty="0">
              <a:solidFill>
                <a:schemeClr val="bg1"/>
              </a:solidFill>
            </a:endParaRPr>
          </a:p>
          <a:p>
            <a:r>
              <a:rPr lang="en-US" sz="2400" b="1" u="sng" dirty="0">
                <a:solidFill>
                  <a:schemeClr val="bg1"/>
                </a:solidFill>
              </a:rPr>
              <a:t>When would we use it? </a:t>
            </a:r>
          </a:p>
          <a:p>
            <a:r>
              <a:rPr lang="en-US" sz="2100" dirty="0">
                <a:solidFill>
                  <a:schemeClr val="bg1"/>
                </a:solidFill>
              </a:rPr>
              <a:t>To measure </a:t>
            </a:r>
            <a:r>
              <a:rPr lang="en-US" sz="2100" b="1" u="sng" dirty="0">
                <a:solidFill>
                  <a:schemeClr val="bg1"/>
                </a:solidFill>
              </a:rPr>
              <a:t>frequency</a:t>
            </a:r>
            <a:r>
              <a:rPr lang="en-US" sz="2100" dirty="0">
                <a:solidFill>
                  <a:schemeClr val="bg1"/>
                </a:solidFill>
              </a:rPr>
              <a:t> of low-frequency, discrete behaviors (e.g., # of curse words).</a:t>
            </a:r>
          </a:p>
          <a:p>
            <a:endParaRPr lang="en-US" sz="2100" dirty="0">
              <a:solidFill>
                <a:schemeClr val="bg1"/>
              </a:solidFill>
            </a:endParaRPr>
          </a:p>
          <a:p>
            <a:r>
              <a:rPr lang="en-US" sz="2100" dirty="0">
                <a:solidFill>
                  <a:schemeClr val="bg1"/>
                </a:solidFill>
              </a:rPr>
              <a:t>Convert to </a:t>
            </a:r>
            <a:r>
              <a:rPr lang="en-US" sz="2100" b="1" u="sng" dirty="0">
                <a:solidFill>
                  <a:schemeClr val="bg1"/>
                </a:solidFill>
              </a:rPr>
              <a:t>rate</a:t>
            </a:r>
            <a:r>
              <a:rPr lang="en-US" sz="2100" dirty="0">
                <a:solidFill>
                  <a:schemeClr val="bg1"/>
                </a:solidFill>
              </a:rPr>
              <a:t> by dividing # by units of time in observation period.</a:t>
            </a:r>
          </a:p>
        </p:txBody>
      </p:sp>
      <p:sp>
        <p:nvSpPr>
          <p:cNvPr id="5" name="Title 1"/>
          <p:cNvSpPr txBox="1">
            <a:spLocks/>
          </p:cNvSpPr>
          <p:nvPr/>
        </p:nvSpPr>
        <p:spPr>
          <a:xfrm>
            <a:off x="0" y="0"/>
            <a:ext cx="8492835" cy="1088068"/>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endParaRPr lang="en-US" sz="5400" dirty="0">
              <a:latin typeface="+mn-lt"/>
            </a:endParaRPr>
          </a:p>
        </p:txBody>
      </p:sp>
      <p:sp>
        <p:nvSpPr>
          <p:cNvPr id="7" name="Content Placeholder 2"/>
          <p:cNvSpPr txBox="1">
            <a:spLocks/>
          </p:cNvSpPr>
          <p:nvPr/>
        </p:nvSpPr>
        <p:spPr>
          <a:xfrm>
            <a:off x="75826" y="1963616"/>
            <a:ext cx="4101728" cy="4511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bg1"/>
                </a:solidFill>
              </a:rPr>
              <a:t>Anecdotal Reports</a:t>
            </a:r>
          </a:p>
          <a:p>
            <a:r>
              <a:rPr lang="en-US" sz="2400" b="1" dirty="0">
                <a:solidFill>
                  <a:schemeClr val="bg1"/>
                </a:solidFill>
              </a:rPr>
              <a:t>Permanent Product</a:t>
            </a:r>
          </a:p>
          <a:p>
            <a:r>
              <a:rPr lang="en-US" sz="2400" b="1" dirty="0">
                <a:solidFill>
                  <a:schemeClr val="bg1"/>
                </a:solidFill>
              </a:rPr>
              <a:t>Event Based Systems (Tally)</a:t>
            </a:r>
          </a:p>
          <a:p>
            <a:r>
              <a:rPr lang="en-US" sz="2400" b="1" dirty="0">
                <a:solidFill>
                  <a:schemeClr val="bg1"/>
                </a:solidFill>
              </a:rPr>
              <a:t>Time Based </a:t>
            </a:r>
            <a:r>
              <a:rPr lang="en-US" sz="2400" b="1" i="1" dirty="0">
                <a:solidFill>
                  <a:schemeClr val="bg1"/>
                </a:solidFill>
              </a:rPr>
              <a:t>Estimates</a:t>
            </a:r>
          </a:p>
          <a:p>
            <a:pPr marL="384048" lvl="2" indent="0">
              <a:buNone/>
            </a:pPr>
            <a:r>
              <a:rPr lang="en-US" sz="2400" b="1" dirty="0">
                <a:solidFill>
                  <a:schemeClr val="bg1"/>
                </a:solidFill>
              </a:rPr>
              <a:t>Interval recording</a:t>
            </a:r>
          </a:p>
          <a:p>
            <a:pPr marL="749808" lvl="4" indent="0">
              <a:buNone/>
            </a:pPr>
            <a:r>
              <a:rPr lang="en-US" sz="2400" b="1" dirty="0">
                <a:solidFill>
                  <a:schemeClr val="bg1"/>
                </a:solidFill>
              </a:rPr>
              <a:t>Partial </a:t>
            </a:r>
          </a:p>
          <a:p>
            <a:pPr marL="749808" lvl="4" indent="0">
              <a:buNone/>
            </a:pPr>
            <a:r>
              <a:rPr lang="en-US" sz="2400" b="1" dirty="0">
                <a:solidFill>
                  <a:schemeClr val="bg1"/>
                </a:solidFill>
              </a:rPr>
              <a:t>Whole</a:t>
            </a:r>
          </a:p>
          <a:p>
            <a:pPr marL="384048" lvl="2" indent="0">
              <a:buNone/>
            </a:pPr>
            <a:r>
              <a:rPr lang="en-US" sz="2400" b="1" dirty="0">
                <a:solidFill>
                  <a:schemeClr val="bg1"/>
                </a:solidFill>
              </a:rPr>
              <a:t>Momentary Time Sampling</a:t>
            </a:r>
          </a:p>
          <a:p>
            <a:r>
              <a:rPr lang="en-US" sz="2400" b="1" dirty="0">
                <a:solidFill>
                  <a:schemeClr val="bg1"/>
                </a:solidFill>
              </a:rPr>
              <a:t>Time Based: Duration/Latency</a:t>
            </a:r>
          </a:p>
          <a:p>
            <a:endParaRPr lang="en-US" sz="2400" b="1" dirty="0">
              <a:solidFill>
                <a:schemeClr val="bg1"/>
              </a:solidFill>
            </a:endParaRPr>
          </a:p>
        </p:txBody>
      </p:sp>
      <p:sp>
        <p:nvSpPr>
          <p:cNvPr id="3" name="Title 2"/>
          <p:cNvSpPr>
            <a:spLocks noGrp="1"/>
          </p:cNvSpPr>
          <p:nvPr>
            <p:ph type="title"/>
          </p:nvPr>
        </p:nvSpPr>
        <p:spPr/>
        <p:txBody>
          <a:bodyPr/>
          <a:lstStyle/>
          <a:p>
            <a:r>
              <a:rPr lang="en-US" dirty="0">
                <a:solidFill>
                  <a:schemeClr val="accent2"/>
                </a:solidFill>
              </a:rPr>
              <a:t>Systems for Measurement</a:t>
            </a:r>
          </a:p>
        </p:txBody>
      </p:sp>
    </p:spTree>
    <p:extLst>
      <p:ext uri="{BB962C8B-B14F-4D97-AF65-F5344CB8AC3E}">
        <p14:creationId xmlns:p14="http://schemas.microsoft.com/office/powerpoint/2010/main" val="14153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79798" y="365125"/>
            <a:ext cx="8851186" cy="1325563"/>
          </a:xfrm>
        </p:spPr>
        <p:txBody>
          <a:bodyPr>
            <a:normAutofit/>
          </a:bodyPr>
          <a:lstStyle/>
          <a:p>
            <a:r>
              <a:rPr lang="en-US" dirty="0">
                <a:solidFill>
                  <a:schemeClr val="accent2"/>
                </a:solidFill>
              </a:rPr>
              <a:t>Example of frequency recording tool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4193198"/>
              </p:ext>
            </p:extLst>
          </p:nvPr>
        </p:nvGraphicFramePr>
        <p:xfrm>
          <a:off x="628650" y="1825625"/>
          <a:ext cx="7886699" cy="3937000"/>
        </p:xfrm>
        <a:graphic>
          <a:graphicData uri="http://schemas.openxmlformats.org/drawingml/2006/table">
            <a:tbl>
              <a:tblPr firstRow="1" bandRow="1">
                <a:tableStyleId>{5940675A-B579-460E-94D1-54222C63F5DA}</a:tableStyleId>
              </a:tblPr>
              <a:tblGrid>
                <a:gridCol w="1971675">
                  <a:extLst>
                    <a:ext uri="{9D8B030D-6E8A-4147-A177-3AD203B41FA5}">
                      <a16:colId xmlns:a16="http://schemas.microsoft.com/office/drawing/2014/main" val="20000"/>
                    </a:ext>
                  </a:extLst>
                </a:gridCol>
                <a:gridCol w="985837">
                  <a:extLst>
                    <a:ext uri="{9D8B030D-6E8A-4147-A177-3AD203B41FA5}">
                      <a16:colId xmlns:a16="http://schemas.microsoft.com/office/drawing/2014/main" val="20001"/>
                    </a:ext>
                  </a:extLst>
                </a:gridCol>
                <a:gridCol w="985837">
                  <a:extLst>
                    <a:ext uri="{9D8B030D-6E8A-4147-A177-3AD203B41FA5}">
                      <a16:colId xmlns:a16="http://schemas.microsoft.com/office/drawing/2014/main" val="20002"/>
                    </a:ext>
                  </a:extLst>
                </a:gridCol>
                <a:gridCol w="1971675">
                  <a:extLst>
                    <a:ext uri="{9D8B030D-6E8A-4147-A177-3AD203B41FA5}">
                      <a16:colId xmlns:a16="http://schemas.microsoft.com/office/drawing/2014/main" val="20003"/>
                    </a:ext>
                  </a:extLst>
                </a:gridCol>
                <a:gridCol w="1971675">
                  <a:extLst>
                    <a:ext uri="{9D8B030D-6E8A-4147-A177-3AD203B41FA5}">
                      <a16:colId xmlns:a16="http://schemas.microsoft.com/office/drawing/2014/main" val="20004"/>
                    </a:ext>
                  </a:extLst>
                </a:gridCol>
              </a:tblGrid>
              <a:tr h="787400">
                <a:tc gridSpan="3">
                  <a:txBody>
                    <a:bodyPr/>
                    <a:lstStyle/>
                    <a:p>
                      <a:r>
                        <a:rPr lang="en-US" b="1" dirty="0"/>
                        <a:t>Student: </a:t>
                      </a:r>
                      <a:r>
                        <a:rPr lang="en-US" sz="3600" b="0" dirty="0">
                          <a:solidFill>
                            <a:srgbClr val="FF0000"/>
                          </a:solidFill>
                          <a:latin typeface="Lucida Handwriting" pitchFamily="66" charset="0"/>
                        </a:rPr>
                        <a:t>Jack</a:t>
                      </a:r>
                      <a:endParaRPr lang="en-US" b="1" dirty="0"/>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Observer: </a:t>
                      </a:r>
                      <a:r>
                        <a:rPr lang="en-US" sz="3600" b="0" kern="1200" dirty="0">
                          <a:solidFill>
                            <a:srgbClr val="FF0000"/>
                          </a:solidFill>
                          <a:latin typeface="Lucida Handwriting"/>
                          <a:ea typeface="+mn-ea"/>
                          <a:cs typeface="+mn-cs"/>
                        </a:rPr>
                        <a:t>Mr.</a:t>
                      </a:r>
                      <a:r>
                        <a:rPr lang="en-US" sz="3600" b="0" kern="1200" baseline="0" dirty="0">
                          <a:solidFill>
                            <a:srgbClr val="FF0000"/>
                          </a:solidFill>
                          <a:latin typeface="Lucida Handwriting"/>
                          <a:ea typeface="+mn-ea"/>
                          <a:cs typeface="+mn-cs"/>
                        </a:rPr>
                        <a:t> Brown</a:t>
                      </a:r>
                      <a:endParaRPr lang="en-US" sz="3600" b="1" dirty="0"/>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8740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Behavior:</a:t>
                      </a:r>
                      <a:r>
                        <a:rPr lang="en-US" sz="1800" b="0" kern="1200" baseline="0" dirty="0">
                          <a:solidFill>
                            <a:srgbClr val="FF0000"/>
                          </a:solidFill>
                          <a:latin typeface="Lucida Handwriting"/>
                          <a:ea typeface="+mn-ea"/>
                          <a:cs typeface="+mn-cs"/>
                        </a:rPr>
                        <a:t> Inappropriate talk-outs (no hand raise)</a:t>
                      </a:r>
                      <a:endParaRPr lang="en-US" b="1" dirty="0"/>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3700">
                <a:tc rowSpan="2">
                  <a:txBody>
                    <a:bodyPr/>
                    <a:lstStyle/>
                    <a:p>
                      <a:endParaRPr lang="en-US"/>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b="1" dirty="0"/>
                        <a:t>Time</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b="1" dirty="0"/>
                        <a:t>Notation of occurrences</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b="1" dirty="0"/>
                        <a:t>Total occurrences</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3700">
                <a:tc vMerge="1">
                  <a:txBody>
                    <a:bodyPr/>
                    <a:lstStyle/>
                    <a:p>
                      <a:endParaRPr lang="en-US"/>
                    </a:p>
                  </a:txBody>
                  <a:tcPr/>
                </a:tc>
                <a:tc>
                  <a:txBody>
                    <a:bodyPr/>
                    <a:lstStyle/>
                    <a:p>
                      <a:pPr algn="ctr"/>
                      <a:r>
                        <a:rPr lang="en-US" b="1" dirty="0"/>
                        <a:t>Start</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t>Stop</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87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Lucida Handwriting" pitchFamily="66" charset="0"/>
                          <a:ea typeface="+mn-ea"/>
                          <a:cs typeface="+mn-cs"/>
                        </a:rPr>
                        <a:t>2/15/2010</a:t>
                      </a:r>
                      <a:endParaRPr lang="en-US" dirty="0">
                        <a:solidFill>
                          <a:srgbClr val="FF0000"/>
                        </a:solidFill>
                        <a:latin typeface="Lucida Handwriting" pitchFamily="66" charset="0"/>
                      </a:endParaRP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9:00</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10:00</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 </a:t>
                      </a:r>
                      <a:r>
                        <a:rPr lang="en-US" sz="2800" dirty="0">
                          <a:solidFill>
                            <a:srgbClr val="FF0000"/>
                          </a:solidFill>
                          <a:latin typeface="Lucida Handwriting" pitchFamily="66" charset="0"/>
                          <a:sym typeface="Symbol"/>
                        </a:rPr>
                        <a:t></a:t>
                      </a:r>
                      <a:endParaRPr lang="en-US" sz="2800" dirty="0">
                        <a:solidFill>
                          <a:srgbClr val="FF0000"/>
                        </a:solidFill>
                        <a:latin typeface="Lucida Handwriting" pitchFamily="66" charset="0"/>
                      </a:endParaRP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6</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87400">
                <a:tc>
                  <a:txBody>
                    <a:bodyPr/>
                    <a:lstStyle/>
                    <a:p>
                      <a:r>
                        <a:rPr lang="en-US" dirty="0">
                          <a:solidFill>
                            <a:srgbClr val="FF0000"/>
                          </a:solidFill>
                          <a:latin typeface="Lucida Handwriting" pitchFamily="66" charset="0"/>
                        </a:rPr>
                        <a:t>2/16/2010</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2:00</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3:00</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Lucida Handwriting" pitchFamily="66" charset="0"/>
                          <a:ea typeface="+mn-ea"/>
                          <a:cs typeface="+mn-cs"/>
                          <a:sym typeface="Symbol"/>
                        </a:rPr>
                        <a:t></a:t>
                      </a:r>
                      <a:endParaRPr lang="en-US" dirty="0">
                        <a:solidFill>
                          <a:srgbClr val="FF0000"/>
                        </a:solidFill>
                        <a:latin typeface="Lucida Handwriting" pitchFamily="66" charset="0"/>
                      </a:endParaRP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3</a:t>
                      </a:r>
                    </a:p>
                  </a:txBody>
                  <a:tcPr marL="100681" marR="1006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25774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824" y="3416157"/>
            <a:ext cx="4045326" cy="52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1"/>
          <p:cNvSpPr txBox="1">
            <a:spLocks/>
          </p:cNvSpPr>
          <p:nvPr/>
        </p:nvSpPr>
        <p:spPr>
          <a:xfrm>
            <a:off x="75827" y="0"/>
            <a:ext cx="8492835" cy="1088068"/>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endParaRPr lang="en-US" sz="5400" dirty="0">
              <a:latin typeface="+mn-lt"/>
            </a:endParaRPr>
          </a:p>
        </p:txBody>
      </p:sp>
      <p:sp>
        <p:nvSpPr>
          <p:cNvPr id="2" name="Rectangle 1"/>
          <p:cNvSpPr/>
          <p:nvPr/>
        </p:nvSpPr>
        <p:spPr>
          <a:xfrm>
            <a:off x="4315145" y="1453193"/>
            <a:ext cx="4828855" cy="4693593"/>
          </a:xfrm>
          <a:prstGeom prst="rect">
            <a:avLst/>
          </a:prstGeom>
        </p:spPr>
        <p:txBody>
          <a:bodyPr wrap="square">
            <a:spAutoFit/>
          </a:bodyPr>
          <a:lstStyle/>
          <a:p>
            <a:r>
              <a:rPr lang="en-US" sz="2400" b="1" u="sng" dirty="0">
                <a:solidFill>
                  <a:schemeClr val="bg1"/>
                </a:solidFill>
              </a:rPr>
              <a:t>What are they? </a:t>
            </a:r>
          </a:p>
          <a:p>
            <a:r>
              <a:rPr lang="en-US" sz="2100" dirty="0">
                <a:solidFill>
                  <a:schemeClr val="bg1"/>
                </a:solidFill>
              </a:rPr>
              <a:t>Ways to estimate the number of times a behavior occurs.</a:t>
            </a:r>
          </a:p>
          <a:p>
            <a:endParaRPr lang="en-US" sz="2100" u="sng" dirty="0">
              <a:solidFill>
                <a:schemeClr val="bg1"/>
              </a:solidFill>
            </a:endParaRPr>
          </a:p>
          <a:p>
            <a:r>
              <a:rPr lang="en-US" sz="2400" b="1" u="sng" dirty="0">
                <a:solidFill>
                  <a:schemeClr val="bg1"/>
                </a:solidFill>
              </a:rPr>
              <a:t>When would we use them? </a:t>
            </a:r>
          </a:p>
          <a:p>
            <a:r>
              <a:rPr lang="en-US" sz="2100" dirty="0">
                <a:solidFill>
                  <a:schemeClr val="bg1"/>
                </a:solidFill>
              </a:rPr>
              <a:t>Used for higher frequency discrete behaviors or behaviors of longer duration.</a:t>
            </a:r>
          </a:p>
          <a:p>
            <a:endParaRPr lang="en-US" sz="1000" dirty="0">
              <a:solidFill>
                <a:schemeClr val="bg1"/>
              </a:solidFill>
            </a:endParaRPr>
          </a:p>
          <a:p>
            <a:r>
              <a:rPr lang="en-US" sz="2100" b="1" i="1" dirty="0">
                <a:solidFill>
                  <a:schemeClr val="bg1"/>
                </a:solidFill>
              </a:rPr>
              <a:t>Interval recording </a:t>
            </a:r>
            <a:r>
              <a:rPr lang="en-US" sz="2100" dirty="0">
                <a:solidFill>
                  <a:schemeClr val="bg1"/>
                </a:solidFill>
              </a:rPr>
              <a:t>yields a slightly more accurate estimate.</a:t>
            </a:r>
          </a:p>
          <a:p>
            <a:endParaRPr lang="en-US" sz="1000" dirty="0">
              <a:solidFill>
                <a:schemeClr val="bg1"/>
              </a:solidFill>
            </a:endParaRPr>
          </a:p>
          <a:p>
            <a:r>
              <a:rPr lang="en-US" sz="2100" b="1" i="1" dirty="0">
                <a:solidFill>
                  <a:schemeClr val="bg1"/>
                </a:solidFill>
              </a:rPr>
              <a:t>Time sampling </a:t>
            </a:r>
            <a:r>
              <a:rPr lang="en-US" sz="2100" dirty="0">
                <a:solidFill>
                  <a:schemeClr val="bg1"/>
                </a:solidFill>
              </a:rPr>
              <a:t>is more practical if you are doing two things at once (i.e., teaching and recording data). </a:t>
            </a:r>
          </a:p>
        </p:txBody>
      </p:sp>
      <p:sp>
        <p:nvSpPr>
          <p:cNvPr id="7" name="Content Placeholder 2"/>
          <p:cNvSpPr txBox="1">
            <a:spLocks/>
          </p:cNvSpPr>
          <p:nvPr/>
        </p:nvSpPr>
        <p:spPr>
          <a:xfrm>
            <a:off x="75826" y="1963616"/>
            <a:ext cx="4101728" cy="4511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bg1"/>
                </a:solidFill>
              </a:rPr>
              <a:t>Anecdotal Reports</a:t>
            </a:r>
          </a:p>
          <a:p>
            <a:r>
              <a:rPr lang="en-US" sz="2400" b="1" dirty="0">
                <a:solidFill>
                  <a:schemeClr val="bg1"/>
                </a:solidFill>
              </a:rPr>
              <a:t>Permanent Product</a:t>
            </a:r>
          </a:p>
          <a:p>
            <a:r>
              <a:rPr lang="en-US" sz="2400" b="1" dirty="0">
                <a:solidFill>
                  <a:schemeClr val="bg1"/>
                </a:solidFill>
              </a:rPr>
              <a:t>Event Based Systems (Tally)</a:t>
            </a:r>
          </a:p>
          <a:p>
            <a:r>
              <a:rPr lang="en-US" sz="2400" b="1" dirty="0">
                <a:solidFill>
                  <a:schemeClr val="bg1"/>
                </a:solidFill>
              </a:rPr>
              <a:t>Time Based </a:t>
            </a:r>
            <a:r>
              <a:rPr lang="en-US" sz="2400" b="1" i="1" dirty="0">
                <a:solidFill>
                  <a:schemeClr val="bg1"/>
                </a:solidFill>
              </a:rPr>
              <a:t>Estimates</a:t>
            </a:r>
          </a:p>
          <a:p>
            <a:pPr marL="384048" lvl="2" indent="0">
              <a:buNone/>
            </a:pPr>
            <a:r>
              <a:rPr lang="en-US" sz="2400" b="1" dirty="0">
                <a:solidFill>
                  <a:schemeClr val="bg1"/>
                </a:solidFill>
              </a:rPr>
              <a:t>Interval recording</a:t>
            </a:r>
          </a:p>
          <a:p>
            <a:pPr marL="749808" lvl="4" indent="0">
              <a:buNone/>
            </a:pPr>
            <a:r>
              <a:rPr lang="en-US" sz="2400" b="1" dirty="0">
                <a:solidFill>
                  <a:schemeClr val="bg1"/>
                </a:solidFill>
              </a:rPr>
              <a:t>Partial </a:t>
            </a:r>
          </a:p>
          <a:p>
            <a:pPr marL="749808" lvl="4" indent="0">
              <a:buNone/>
            </a:pPr>
            <a:r>
              <a:rPr lang="en-US" sz="2400" b="1" dirty="0">
                <a:solidFill>
                  <a:schemeClr val="bg1"/>
                </a:solidFill>
              </a:rPr>
              <a:t>Whole</a:t>
            </a:r>
          </a:p>
          <a:p>
            <a:pPr marL="384048" lvl="2" indent="0">
              <a:buNone/>
            </a:pPr>
            <a:r>
              <a:rPr lang="en-US" sz="2400" b="1" dirty="0">
                <a:solidFill>
                  <a:schemeClr val="bg1"/>
                </a:solidFill>
              </a:rPr>
              <a:t>Momentary Time Sampling</a:t>
            </a:r>
          </a:p>
          <a:p>
            <a:r>
              <a:rPr lang="en-US" sz="2400" b="1" dirty="0">
                <a:solidFill>
                  <a:schemeClr val="bg1"/>
                </a:solidFill>
              </a:rPr>
              <a:t>Time Based: Duration/Latency</a:t>
            </a:r>
          </a:p>
          <a:p>
            <a:endParaRPr lang="en-US" sz="2400" b="1" dirty="0">
              <a:solidFill>
                <a:schemeClr val="bg1"/>
              </a:solidFill>
            </a:endParaRPr>
          </a:p>
        </p:txBody>
      </p:sp>
      <p:sp>
        <p:nvSpPr>
          <p:cNvPr id="3" name="Title 2"/>
          <p:cNvSpPr>
            <a:spLocks noGrp="1"/>
          </p:cNvSpPr>
          <p:nvPr>
            <p:ph type="title"/>
          </p:nvPr>
        </p:nvSpPr>
        <p:spPr/>
        <p:txBody>
          <a:bodyPr/>
          <a:lstStyle/>
          <a:p>
            <a:r>
              <a:rPr lang="en-US" dirty="0">
                <a:solidFill>
                  <a:schemeClr val="accent2"/>
                </a:solidFill>
              </a:rPr>
              <a:t>Systems for Measurement</a:t>
            </a:r>
          </a:p>
        </p:txBody>
      </p:sp>
    </p:spTree>
    <p:extLst>
      <p:ext uri="{BB962C8B-B14F-4D97-AF65-F5344CB8AC3E}">
        <p14:creationId xmlns:p14="http://schemas.microsoft.com/office/powerpoint/2010/main" val="12501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824" y="3173466"/>
            <a:ext cx="4101730" cy="1635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p:cNvSpPr/>
          <p:nvPr/>
        </p:nvSpPr>
        <p:spPr>
          <a:xfrm>
            <a:off x="4177555" y="1133942"/>
            <a:ext cx="4966446" cy="3477875"/>
          </a:xfrm>
          <a:prstGeom prst="rect">
            <a:avLst/>
          </a:prstGeom>
        </p:spPr>
        <p:txBody>
          <a:bodyPr wrap="square">
            <a:spAutoFit/>
          </a:bodyPr>
          <a:lstStyle/>
          <a:p>
            <a:r>
              <a:rPr lang="en-US" sz="2000" b="1" u="sng" dirty="0">
                <a:solidFill>
                  <a:schemeClr val="bg1"/>
                </a:solidFill>
              </a:rPr>
              <a:t>Whole Interval Recording: </a:t>
            </a:r>
          </a:p>
          <a:p>
            <a:r>
              <a:rPr lang="en-US" sz="2000" dirty="0">
                <a:solidFill>
                  <a:schemeClr val="bg1"/>
                </a:solidFill>
              </a:rPr>
              <a:t>Record only if the behavior occurred throughout the entire interval (e.g., off-task).</a:t>
            </a:r>
          </a:p>
          <a:p>
            <a:endParaRPr lang="en-US" sz="2000" b="1" u="sng" dirty="0">
              <a:solidFill>
                <a:schemeClr val="bg1"/>
              </a:solidFill>
            </a:endParaRPr>
          </a:p>
          <a:p>
            <a:r>
              <a:rPr lang="en-US" sz="2000" b="1" u="sng" dirty="0">
                <a:solidFill>
                  <a:schemeClr val="bg1"/>
                </a:solidFill>
              </a:rPr>
              <a:t>Partial Interval Recording: </a:t>
            </a:r>
          </a:p>
          <a:p>
            <a:r>
              <a:rPr lang="en-US" sz="2000" dirty="0">
                <a:solidFill>
                  <a:schemeClr val="bg1"/>
                </a:solidFill>
              </a:rPr>
              <a:t>Record if the behavior occurred at any point in the interval (e.g., talking to peer). </a:t>
            </a:r>
          </a:p>
          <a:p>
            <a:endParaRPr lang="en-US" sz="2000" dirty="0">
              <a:solidFill>
                <a:schemeClr val="bg1"/>
              </a:solidFill>
            </a:endParaRPr>
          </a:p>
          <a:p>
            <a:r>
              <a:rPr lang="en-US" sz="2000" b="1" u="sng" dirty="0">
                <a:solidFill>
                  <a:schemeClr val="bg1"/>
                </a:solidFill>
              </a:rPr>
              <a:t>Momentary Time Sampling</a:t>
            </a:r>
          </a:p>
          <a:p>
            <a:r>
              <a:rPr lang="en-US" sz="2000" dirty="0">
                <a:solidFill>
                  <a:schemeClr val="bg1"/>
                </a:solidFill>
              </a:rPr>
              <a:t>Record whether or not a behavior occurs at the end of an interval.</a:t>
            </a:r>
          </a:p>
        </p:txBody>
      </p:sp>
      <p:sp>
        <p:nvSpPr>
          <p:cNvPr id="5" name="Title 1"/>
          <p:cNvSpPr txBox="1">
            <a:spLocks/>
          </p:cNvSpPr>
          <p:nvPr/>
        </p:nvSpPr>
        <p:spPr>
          <a:xfrm>
            <a:off x="0" y="0"/>
            <a:ext cx="8492835" cy="936722"/>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endParaRPr lang="en-US" sz="5400" dirty="0">
              <a:latin typeface="+mn-lt"/>
            </a:endParaRPr>
          </a:p>
        </p:txBody>
      </p:sp>
      <p:sp>
        <p:nvSpPr>
          <p:cNvPr id="7" name="Content Placeholder 2"/>
          <p:cNvSpPr txBox="1">
            <a:spLocks/>
          </p:cNvSpPr>
          <p:nvPr/>
        </p:nvSpPr>
        <p:spPr>
          <a:xfrm>
            <a:off x="75826" y="1259444"/>
            <a:ext cx="4101728" cy="4511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bg1"/>
                </a:solidFill>
              </a:rPr>
              <a:t>Anecdotal Reports</a:t>
            </a:r>
          </a:p>
          <a:p>
            <a:r>
              <a:rPr lang="en-US" sz="2400" b="1" dirty="0">
                <a:solidFill>
                  <a:schemeClr val="bg1"/>
                </a:solidFill>
              </a:rPr>
              <a:t>Permanent Product</a:t>
            </a:r>
          </a:p>
          <a:p>
            <a:r>
              <a:rPr lang="en-US" sz="2400" b="1" dirty="0">
                <a:solidFill>
                  <a:schemeClr val="bg1"/>
                </a:solidFill>
              </a:rPr>
              <a:t>Event Based Systems (Tally)</a:t>
            </a:r>
          </a:p>
          <a:p>
            <a:r>
              <a:rPr lang="en-US" sz="2400" b="1" dirty="0">
                <a:solidFill>
                  <a:schemeClr val="bg1"/>
                </a:solidFill>
              </a:rPr>
              <a:t>Time Based </a:t>
            </a:r>
            <a:r>
              <a:rPr lang="en-US" sz="2400" b="1" i="1" dirty="0">
                <a:solidFill>
                  <a:schemeClr val="bg1"/>
                </a:solidFill>
              </a:rPr>
              <a:t>Estimates</a:t>
            </a:r>
          </a:p>
          <a:p>
            <a:pPr marL="384048" lvl="2" indent="0">
              <a:buNone/>
            </a:pPr>
            <a:r>
              <a:rPr lang="en-US" sz="2400" b="1" dirty="0">
                <a:solidFill>
                  <a:schemeClr val="bg1"/>
                </a:solidFill>
              </a:rPr>
              <a:t>Interval Recording</a:t>
            </a:r>
          </a:p>
          <a:p>
            <a:pPr marL="749808" lvl="4" indent="0">
              <a:buNone/>
            </a:pPr>
            <a:r>
              <a:rPr lang="en-US" sz="2400" b="1" dirty="0">
                <a:solidFill>
                  <a:schemeClr val="bg1"/>
                </a:solidFill>
              </a:rPr>
              <a:t>Partial </a:t>
            </a:r>
          </a:p>
          <a:p>
            <a:pPr marL="749808" lvl="4" indent="0">
              <a:buNone/>
            </a:pPr>
            <a:r>
              <a:rPr lang="en-US" sz="2400" b="1" dirty="0">
                <a:solidFill>
                  <a:schemeClr val="bg1"/>
                </a:solidFill>
              </a:rPr>
              <a:t>Whole</a:t>
            </a:r>
          </a:p>
          <a:p>
            <a:pPr marL="384048" lvl="2" indent="0">
              <a:buNone/>
            </a:pPr>
            <a:r>
              <a:rPr lang="en-US" sz="2400" b="1" dirty="0">
                <a:solidFill>
                  <a:schemeClr val="bg1"/>
                </a:solidFill>
              </a:rPr>
              <a:t>Momentary Time Sampling</a:t>
            </a:r>
          </a:p>
          <a:p>
            <a:r>
              <a:rPr lang="en-US" sz="2400" b="1" dirty="0">
                <a:solidFill>
                  <a:schemeClr val="bg1"/>
                </a:solidFill>
              </a:rPr>
              <a:t>Time Based: Duration/Latency</a:t>
            </a:r>
          </a:p>
          <a:p>
            <a:endParaRPr lang="en-US" sz="24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05668646"/>
              </p:ext>
            </p:extLst>
          </p:nvPr>
        </p:nvGraphicFramePr>
        <p:xfrm>
          <a:off x="457200" y="5620428"/>
          <a:ext cx="8229600" cy="457200"/>
        </p:xfrm>
        <a:graphic>
          <a:graphicData uri="http://schemas.openxmlformats.org/drawingml/2006/table">
            <a:tbl>
              <a:tblPr/>
              <a:tblGrid>
                <a:gridCol w="822325">
                  <a:extLst>
                    <a:ext uri="{9D8B030D-6E8A-4147-A177-3AD203B41FA5}">
                      <a16:colId xmlns:a16="http://schemas.microsoft.com/office/drawing/2014/main" val="20000"/>
                    </a:ext>
                  </a:extLst>
                </a:gridCol>
                <a:gridCol w="823913">
                  <a:extLst>
                    <a:ext uri="{9D8B030D-6E8A-4147-A177-3AD203B41FA5}">
                      <a16:colId xmlns:a16="http://schemas.microsoft.com/office/drawing/2014/main" val="20001"/>
                    </a:ext>
                  </a:extLst>
                </a:gridCol>
                <a:gridCol w="822325">
                  <a:extLst>
                    <a:ext uri="{9D8B030D-6E8A-4147-A177-3AD203B41FA5}">
                      <a16:colId xmlns:a16="http://schemas.microsoft.com/office/drawing/2014/main" val="20002"/>
                    </a:ext>
                  </a:extLst>
                </a:gridCol>
                <a:gridCol w="823912">
                  <a:extLst>
                    <a:ext uri="{9D8B030D-6E8A-4147-A177-3AD203B41FA5}">
                      <a16:colId xmlns:a16="http://schemas.microsoft.com/office/drawing/2014/main" val="20003"/>
                    </a:ext>
                  </a:extLst>
                </a:gridCol>
                <a:gridCol w="822325">
                  <a:extLst>
                    <a:ext uri="{9D8B030D-6E8A-4147-A177-3AD203B41FA5}">
                      <a16:colId xmlns:a16="http://schemas.microsoft.com/office/drawing/2014/main" val="20004"/>
                    </a:ext>
                  </a:extLst>
                </a:gridCol>
                <a:gridCol w="822325">
                  <a:extLst>
                    <a:ext uri="{9D8B030D-6E8A-4147-A177-3AD203B41FA5}">
                      <a16:colId xmlns:a16="http://schemas.microsoft.com/office/drawing/2014/main" val="20005"/>
                    </a:ext>
                  </a:extLst>
                </a:gridCol>
                <a:gridCol w="823913">
                  <a:extLst>
                    <a:ext uri="{9D8B030D-6E8A-4147-A177-3AD203B41FA5}">
                      <a16:colId xmlns:a16="http://schemas.microsoft.com/office/drawing/2014/main" val="20006"/>
                    </a:ext>
                  </a:extLst>
                </a:gridCol>
                <a:gridCol w="822325">
                  <a:extLst>
                    <a:ext uri="{9D8B030D-6E8A-4147-A177-3AD203B41FA5}">
                      <a16:colId xmlns:a16="http://schemas.microsoft.com/office/drawing/2014/main" val="20007"/>
                    </a:ext>
                  </a:extLst>
                </a:gridCol>
                <a:gridCol w="823912">
                  <a:extLst>
                    <a:ext uri="{9D8B030D-6E8A-4147-A177-3AD203B41FA5}">
                      <a16:colId xmlns:a16="http://schemas.microsoft.com/office/drawing/2014/main" val="20008"/>
                    </a:ext>
                  </a:extLst>
                </a:gridCol>
                <a:gridCol w="822325">
                  <a:extLst>
                    <a:ext uri="{9D8B030D-6E8A-4147-A177-3AD203B41FA5}">
                      <a16:colId xmlns:a16="http://schemas.microsoft.com/office/drawing/2014/main" val="20009"/>
                    </a:ext>
                  </a:extLst>
                </a:gridCol>
              </a:tblGrid>
              <a:tr h="457200">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defRPr sz="2800">
                          <a:solidFill>
                            <a:schemeClr val="tx1"/>
                          </a:solidFill>
                          <a:latin typeface="Arial" charset="0"/>
                          <a:ea typeface="ヒラギノ角ゴ Pro W3" charset="-128"/>
                        </a:defRPr>
                      </a:lvl1pPr>
                      <a:lvl2pPr marL="742950" indent="-285750" algn="l" defTabSz="457200" eaLnBrk="0" hangingPunct="0">
                        <a:spcBef>
                          <a:spcPct val="20000"/>
                        </a:spcBef>
                        <a:defRPr sz="2400">
                          <a:solidFill>
                            <a:schemeClr val="tx1"/>
                          </a:solidFill>
                          <a:latin typeface="Arial" charset="0"/>
                          <a:ea typeface="ヒラギノ角ゴ Pro W3" charset="-128"/>
                        </a:defRPr>
                      </a:lvl2pPr>
                      <a:lvl3pPr marL="1143000" indent="-228600" algn="l" defTabSz="457200" eaLnBrk="0" hangingPunct="0">
                        <a:spcBef>
                          <a:spcPct val="20000"/>
                        </a:spcBef>
                        <a:defRPr sz="2000">
                          <a:solidFill>
                            <a:schemeClr val="tx1"/>
                          </a:solidFill>
                          <a:latin typeface="Arial" charset="0"/>
                          <a:ea typeface="ヒラギノ角ゴ Pro W3" charset="-128"/>
                        </a:defRPr>
                      </a:lvl3pPr>
                      <a:lvl4pPr marL="1600200" indent="-228600" algn="l" defTabSz="457200" eaLnBrk="0" hangingPunct="0">
                        <a:spcBef>
                          <a:spcPct val="20000"/>
                        </a:spcBef>
                        <a:defRPr>
                          <a:solidFill>
                            <a:schemeClr val="tx1"/>
                          </a:solidFill>
                          <a:latin typeface="Arial" charset="0"/>
                          <a:ea typeface="ヒラギノ角ゴ Pro W3" charset="-128"/>
                        </a:defRPr>
                      </a:lvl4pPr>
                      <a:lvl5pPr marL="2057400" indent="-228600" algn="l" defTabSz="457200" eaLnBrk="0" hangingPunct="0">
                        <a:spcBef>
                          <a:spcPct val="20000"/>
                        </a:spcBef>
                        <a:defRPr>
                          <a:solidFill>
                            <a:schemeClr val="tx1"/>
                          </a:solidFill>
                          <a:latin typeface="Arial" charset="0"/>
                          <a:ea typeface="ヒラギノ角ゴ Pro W3" charset="-128"/>
                        </a:defRPr>
                      </a:lvl5pPr>
                      <a:lvl6pPr marL="2514600" indent="-228600" defTabSz="457200" eaLnBrk="0" fontAlgn="base" hangingPunct="0">
                        <a:spcBef>
                          <a:spcPct val="2000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2000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2000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Arial" charset="0"/>
                        <a:ea typeface="ヒラギノ角ゴ Pro W3" charset="-128"/>
                      </a:endParaRPr>
                    </a:p>
                  </a:txBody>
                  <a:tcPr horzOverflow="overflow">
                    <a:lnL w="38100" cap="flat" cmpd="sng" algn="ctr">
                      <a:solidFill>
                        <a:srgbClr val="333399"/>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8" name="Rectangle 7"/>
          <p:cNvSpPr>
            <a:spLocks noChangeArrowheads="1"/>
          </p:cNvSpPr>
          <p:nvPr/>
        </p:nvSpPr>
        <p:spPr bwMode="auto">
          <a:xfrm rot="10800000" flipV="1">
            <a:off x="457200" y="5315628"/>
            <a:ext cx="838200" cy="2286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r>
              <a:rPr lang="en-US" altLang="en-US" sz="1600" b="1">
                <a:solidFill>
                  <a:schemeClr val="bg1"/>
                </a:solidFill>
              </a:rPr>
              <a:t>30 sec</a:t>
            </a:r>
          </a:p>
        </p:txBody>
      </p:sp>
      <p:sp>
        <p:nvSpPr>
          <p:cNvPr id="9" name="Rectangle 8"/>
          <p:cNvSpPr>
            <a:spLocks noChangeArrowheads="1"/>
          </p:cNvSpPr>
          <p:nvPr/>
        </p:nvSpPr>
        <p:spPr bwMode="auto">
          <a:xfrm rot="10800000" flipV="1">
            <a:off x="1676400" y="5315628"/>
            <a:ext cx="838200" cy="2286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r>
              <a:rPr lang="en-US" altLang="en-US" sz="1600" b="1">
                <a:solidFill>
                  <a:schemeClr val="bg1"/>
                </a:solidFill>
              </a:rPr>
              <a:t>30 sec</a:t>
            </a:r>
          </a:p>
        </p:txBody>
      </p:sp>
      <p:sp>
        <p:nvSpPr>
          <p:cNvPr id="10" name="Rectangle 9"/>
          <p:cNvSpPr>
            <a:spLocks noChangeArrowheads="1"/>
          </p:cNvSpPr>
          <p:nvPr/>
        </p:nvSpPr>
        <p:spPr bwMode="auto">
          <a:xfrm rot="10800000" flipV="1">
            <a:off x="2895600" y="5315628"/>
            <a:ext cx="1676400" cy="2286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r>
              <a:rPr lang="en-US" altLang="en-US" sz="1600" b="1">
                <a:solidFill>
                  <a:schemeClr val="bg1"/>
                </a:solidFill>
              </a:rPr>
              <a:t>60 sec</a:t>
            </a:r>
          </a:p>
        </p:txBody>
      </p:sp>
      <p:sp>
        <p:nvSpPr>
          <p:cNvPr id="11" name="Rectangle 10"/>
          <p:cNvSpPr>
            <a:spLocks noChangeArrowheads="1"/>
          </p:cNvSpPr>
          <p:nvPr/>
        </p:nvSpPr>
        <p:spPr bwMode="auto">
          <a:xfrm rot="10800000" flipV="1">
            <a:off x="5715000" y="5315628"/>
            <a:ext cx="1676400" cy="2286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r>
              <a:rPr lang="en-US" altLang="en-US" sz="1600" b="1">
                <a:solidFill>
                  <a:schemeClr val="bg1"/>
                </a:solidFill>
              </a:rPr>
              <a:t>60 sec</a:t>
            </a:r>
          </a:p>
        </p:txBody>
      </p:sp>
      <p:sp>
        <p:nvSpPr>
          <p:cNvPr id="12" name="Rectangle 11"/>
          <p:cNvSpPr>
            <a:spLocks noChangeArrowheads="1"/>
          </p:cNvSpPr>
          <p:nvPr/>
        </p:nvSpPr>
        <p:spPr bwMode="auto">
          <a:xfrm rot="10800000" flipV="1">
            <a:off x="462337" y="4553628"/>
            <a:ext cx="3124200" cy="685800"/>
          </a:xfrm>
          <a:prstGeom prst="rect">
            <a:avLst/>
          </a:prstGeom>
          <a:solidFill>
            <a:schemeClr val="bg1"/>
          </a:solidFill>
          <a:ln w="28575">
            <a:solidFill>
              <a:srgbClr val="333399"/>
            </a:solidFill>
            <a:round/>
            <a:headEnd/>
            <a:tailEnd/>
          </a:ln>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r>
              <a:rPr lang="en-US" altLang="en-US" sz="2000" b="1" dirty="0">
                <a:solidFill>
                  <a:schemeClr val="accent2"/>
                </a:solidFill>
              </a:rPr>
              <a:t>Pretend you’</a:t>
            </a:r>
            <a:r>
              <a:rPr lang="en-US" altLang="ja-JP" sz="2000" b="1" dirty="0">
                <a:solidFill>
                  <a:schemeClr val="accent2"/>
                </a:solidFill>
              </a:rPr>
              <a:t>re using 30 second intervals</a:t>
            </a:r>
            <a:endParaRPr lang="en-US" altLang="en-US" sz="2000" b="1" dirty="0">
              <a:solidFill>
                <a:schemeClr val="accent2"/>
              </a:solidFill>
            </a:endParaRPr>
          </a:p>
        </p:txBody>
      </p:sp>
      <p:sp>
        <p:nvSpPr>
          <p:cNvPr id="13" name="Rectangle 12"/>
          <p:cNvSpPr>
            <a:spLocks noChangeArrowheads="1"/>
          </p:cNvSpPr>
          <p:nvPr/>
        </p:nvSpPr>
        <p:spPr bwMode="auto">
          <a:xfrm rot="10800000" flipV="1">
            <a:off x="3733800" y="4553628"/>
            <a:ext cx="3124200" cy="6858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r>
              <a:rPr lang="en-US" altLang="en-US" sz="2000" b="1">
                <a:solidFill>
                  <a:schemeClr val="bg1"/>
                </a:solidFill>
              </a:rPr>
              <a:t>And this is when the actual behavior occurs</a:t>
            </a:r>
          </a:p>
        </p:txBody>
      </p:sp>
      <p:sp>
        <p:nvSpPr>
          <p:cNvPr id="14" name="Bent Arrow 13"/>
          <p:cNvSpPr/>
          <p:nvPr/>
        </p:nvSpPr>
        <p:spPr bwMode="auto">
          <a:xfrm flipH="1">
            <a:off x="7467600" y="1062224"/>
            <a:ext cx="1371601" cy="3567604"/>
          </a:xfrm>
          <a:prstGeom prst="bentArrow">
            <a:avLst>
              <a:gd name="adj1" fmla="val 12878"/>
              <a:gd name="adj2" fmla="val 18073"/>
              <a:gd name="adj3" fmla="val 18073"/>
              <a:gd name="adj4" fmla="val 44616"/>
            </a:avLst>
          </a:prstGeom>
          <a:solidFill>
            <a:schemeClr val="bg1"/>
          </a:solidFill>
          <a:ln>
            <a:solidFill>
              <a:srgbClr val="0070C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solidFill>
                <a:schemeClr val="tx2"/>
              </a:solidFill>
            </a:endParaRPr>
          </a:p>
        </p:txBody>
      </p:sp>
      <p:sp>
        <p:nvSpPr>
          <p:cNvPr id="15" name="Bent Arrow 14"/>
          <p:cNvSpPr/>
          <p:nvPr/>
        </p:nvSpPr>
        <p:spPr bwMode="auto">
          <a:xfrm flipH="1">
            <a:off x="7467599" y="2333320"/>
            <a:ext cx="1371601" cy="2601308"/>
          </a:xfrm>
          <a:prstGeom prst="bentArrow">
            <a:avLst>
              <a:gd name="adj1" fmla="val 12878"/>
              <a:gd name="adj2" fmla="val 18073"/>
              <a:gd name="adj3" fmla="val 18073"/>
              <a:gd name="adj4" fmla="val 44616"/>
            </a:avLst>
          </a:prstGeom>
          <a:solidFill>
            <a:schemeClr val="bg1"/>
          </a:solidFill>
          <a:ln>
            <a:solidFill>
              <a:srgbClr val="0070C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solidFill>
                <a:schemeClr val="tx2"/>
              </a:solidFill>
            </a:endParaRPr>
          </a:p>
        </p:txBody>
      </p:sp>
      <p:sp>
        <p:nvSpPr>
          <p:cNvPr id="16" name="Bent Arrow 15"/>
          <p:cNvSpPr/>
          <p:nvPr/>
        </p:nvSpPr>
        <p:spPr bwMode="auto">
          <a:xfrm flipH="1">
            <a:off x="7467599" y="3500624"/>
            <a:ext cx="1371601" cy="1738804"/>
          </a:xfrm>
          <a:prstGeom prst="bentArrow">
            <a:avLst>
              <a:gd name="adj1" fmla="val 12878"/>
              <a:gd name="adj2" fmla="val 18073"/>
              <a:gd name="adj3" fmla="val 18073"/>
              <a:gd name="adj4" fmla="val 44616"/>
            </a:avLst>
          </a:prstGeom>
          <a:solidFill>
            <a:schemeClr val="bg1"/>
          </a:solidFill>
          <a:ln>
            <a:solidFill>
              <a:srgbClr val="0070C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solidFill>
                <a:schemeClr val="tx2"/>
              </a:solidFill>
            </a:endParaRPr>
          </a:p>
        </p:txBody>
      </p:sp>
      <p:sp>
        <p:nvSpPr>
          <p:cNvPr id="17" name="Rectangle 16"/>
          <p:cNvSpPr>
            <a:spLocks noChangeArrowheads="1"/>
          </p:cNvSpPr>
          <p:nvPr/>
        </p:nvSpPr>
        <p:spPr bwMode="auto">
          <a:xfrm rot="10800000" flipV="1">
            <a:off x="7086600" y="4553628"/>
            <a:ext cx="1752600" cy="685800"/>
          </a:xfrm>
          <a:prstGeom prst="rect">
            <a:avLst/>
          </a:prstGeom>
          <a:solidFill>
            <a:schemeClr val="bg1"/>
          </a:solidFill>
          <a:ln w="28575">
            <a:solidFill>
              <a:srgbClr val="333399"/>
            </a:solidFill>
            <a:round/>
            <a:headEnd/>
            <a:tailEnd/>
          </a:ln>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r>
              <a:rPr lang="en-US" altLang="en-US" sz="2000" b="1">
                <a:solidFill>
                  <a:schemeClr val="accent2"/>
                </a:solidFill>
              </a:rPr>
              <a:t>How would you record</a:t>
            </a:r>
          </a:p>
        </p:txBody>
      </p:sp>
      <p:sp>
        <p:nvSpPr>
          <p:cNvPr id="18" name="Cross 17"/>
          <p:cNvSpPr>
            <a:spLocks noChangeArrowheads="1"/>
          </p:cNvSpPr>
          <p:nvPr/>
        </p:nvSpPr>
        <p:spPr bwMode="auto">
          <a:xfrm>
            <a:off x="6858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19" name="Cross 18"/>
          <p:cNvSpPr>
            <a:spLocks noChangeArrowheads="1"/>
          </p:cNvSpPr>
          <p:nvPr/>
        </p:nvSpPr>
        <p:spPr bwMode="auto">
          <a:xfrm>
            <a:off x="32004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0" name="Cross 19"/>
          <p:cNvSpPr>
            <a:spLocks noChangeArrowheads="1"/>
          </p:cNvSpPr>
          <p:nvPr/>
        </p:nvSpPr>
        <p:spPr bwMode="auto">
          <a:xfrm>
            <a:off x="40386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1" name="Cross 20"/>
          <p:cNvSpPr>
            <a:spLocks noChangeArrowheads="1"/>
          </p:cNvSpPr>
          <p:nvPr/>
        </p:nvSpPr>
        <p:spPr bwMode="auto">
          <a:xfrm>
            <a:off x="64770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2" name="Cross 21"/>
          <p:cNvSpPr>
            <a:spLocks noChangeArrowheads="1"/>
          </p:cNvSpPr>
          <p:nvPr/>
        </p:nvSpPr>
        <p:spPr bwMode="auto">
          <a:xfrm>
            <a:off x="6858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3" name="Cross 22"/>
          <p:cNvSpPr>
            <a:spLocks noChangeArrowheads="1"/>
          </p:cNvSpPr>
          <p:nvPr/>
        </p:nvSpPr>
        <p:spPr bwMode="auto">
          <a:xfrm>
            <a:off x="32004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4" name="Cross 23"/>
          <p:cNvSpPr>
            <a:spLocks noChangeArrowheads="1"/>
          </p:cNvSpPr>
          <p:nvPr/>
        </p:nvSpPr>
        <p:spPr bwMode="auto">
          <a:xfrm>
            <a:off x="40386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5" name="Cross 24"/>
          <p:cNvSpPr>
            <a:spLocks noChangeArrowheads="1"/>
          </p:cNvSpPr>
          <p:nvPr/>
        </p:nvSpPr>
        <p:spPr bwMode="auto">
          <a:xfrm>
            <a:off x="64770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6" name="Cross 25"/>
          <p:cNvSpPr>
            <a:spLocks noChangeArrowheads="1"/>
          </p:cNvSpPr>
          <p:nvPr/>
        </p:nvSpPr>
        <p:spPr bwMode="auto">
          <a:xfrm>
            <a:off x="16002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7" name="Cross 26"/>
          <p:cNvSpPr>
            <a:spLocks noChangeArrowheads="1"/>
          </p:cNvSpPr>
          <p:nvPr/>
        </p:nvSpPr>
        <p:spPr bwMode="auto">
          <a:xfrm>
            <a:off x="23622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8" name="Cross 27"/>
          <p:cNvSpPr>
            <a:spLocks noChangeArrowheads="1"/>
          </p:cNvSpPr>
          <p:nvPr/>
        </p:nvSpPr>
        <p:spPr bwMode="auto">
          <a:xfrm>
            <a:off x="57150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29" name="Cross 28"/>
          <p:cNvSpPr>
            <a:spLocks noChangeArrowheads="1"/>
          </p:cNvSpPr>
          <p:nvPr/>
        </p:nvSpPr>
        <p:spPr bwMode="auto">
          <a:xfrm>
            <a:off x="73152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30" name="Cross 29"/>
          <p:cNvSpPr>
            <a:spLocks noChangeArrowheads="1"/>
          </p:cNvSpPr>
          <p:nvPr/>
        </p:nvSpPr>
        <p:spPr bwMode="auto">
          <a:xfrm>
            <a:off x="6858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31" name="Cross 30"/>
          <p:cNvSpPr>
            <a:spLocks noChangeArrowheads="1"/>
          </p:cNvSpPr>
          <p:nvPr/>
        </p:nvSpPr>
        <p:spPr bwMode="auto">
          <a:xfrm>
            <a:off x="32004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32" name="Cross 31"/>
          <p:cNvSpPr>
            <a:spLocks noChangeArrowheads="1"/>
          </p:cNvSpPr>
          <p:nvPr/>
        </p:nvSpPr>
        <p:spPr bwMode="auto">
          <a:xfrm>
            <a:off x="40386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33" name="Cross 32"/>
          <p:cNvSpPr>
            <a:spLocks noChangeArrowheads="1"/>
          </p:cNvSpPr>
          <p:nvPr/>
        </p:nvSpPr>
        <p:spPr bwMode="auto">
          <a:xfrm>
            <a:off x="64770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34" name="Cross 33"/>
          <p:cNvSpPr>
            <a:spLocks noChangeArrowheads="1"/>
          </p:cNvSpPr>
          <p:nvPr/>
        </p:nvSpPr>
        <p:spPr bwMode="auto">
          <a:xfrm>
            <a:off x="16002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35" name="Cross 34"/>
          <p:cNvSpPr>
            <a:spLocks noChangeArrowheads="1"/>
          </p:cNvSpPr>
          <p:nvPr/>
        </p:nvSpPr>
        <p:spPr bwMode="auto">
          <a:xfrm>
            <a:off x="57150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36" name="Rectangle 35"/>
          <p:cNvSpPr>
            <a:spLocks noChangeArrowheads="1"/>
          </p:cNvSpPr>
          <p:nvPr/>
        </p:nvSpPr>
        <p:spPr bwMode="auto">
          <a:xfrm rot="10800000" flipV="1">
            <a:off x="7467600" y="5315628"/>
            <a:ext cx="304800" cy="2286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r>
              <a:rPr lang="en-US" altLang="en-US" sz="1600" b="1">
                <a:solidFill>
                  <a:schemeClr val="bg1"/>
                </a:solidFill>
              </a:rPr>
              <a:t>5</a:t>
            </a:r>
          </a:p>
        </p:txBody>
      </p:sp>
      <p:sp>
        <p:nvSpPr>
          <p:cNvPr id="37" name="Rectangle 36"/>
          <p:cNvSpPr>
            <a:spLocks noChangeArrowheads="1"/>
          </p:cNvSpPr>
          <p:nvPr/>
        </p:nvSpPr>
        <p:spPr bwMode="auto">
          <a:xfrm rot="10800000" flipV="1">
            <a:off x="8077200" y="5315628"/>
            <a:ext cx="304800" cy="2286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r>
              <a:rPr lang="en-US" altLang="en-US" sz="1600" b="1">
                <a:solidFill>
                  <a:schemeClr val="bg1"/>
                </a:solidFill>
              </a:rPr>
              <a:t>5</a:t>
            </a:r>
          </a:p>
        </p:txBody>
      </p:sp>
      <p:sp>
        <p:nvSpPr>
          <p:cNvPr id="38" name="Cross 37"/>
          <p:cNvSpPr>
            <a:spLocks noChangeArrowheads="1"/>
          </p:cNvSpPr>
          <p:nvPr/>
        </p:nvSpPr>
        <p:spPr bwMode="auto">
          <a:xfrm>
            <a:off x="8153400" y="5696628"/>
            <a:ext cx="304800" cy="304800"/>
          </a:xfrm>
          <a:prstGeom prst="plus">
            <a:avLst>
              <a:gd name="adj" fmla="val 3495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FontTx/>
              <a:buNone/>
            </a:pPr>
            <a:endParaRPr lang="en-US" altLang="en-US" sz="4400">
              <a:solidFill>
                <a:schemeClr val="tx2"/>
              </a:solidFill>
            </a:endParaRPr>
          </a:p>
        </p:txBody>
      </p:sp>
      <p:sp>
        <p:nvSpPr>
          <p:cNvPr id="39" name="Rounded Rectangle 38"/>
          <p:cNvSpPr>
            <a:spLocks noChangeArrowheads="1"/>
          </p:cNvSpPr>
          <p:nvPr/>
        </p:nvSpPr>
        <p:spPr bwMode="auto">
          <a:xfrm>
            <a:off x="7696200" y="1100324"/>
            <a:ext cx="914400" cy="381000"/>
          </a:xfrm>
          <a:prstGeom prst="roundRect">
            <a:avLst>
              <a:gd name="adj" fmla="val 16667"/>
            </a:avLst>
          </a:prstGeom>
          <a:solidFill>
            <a:srgbClr val="0070C0"/>
          </a:solidFill>
          <a:ln w="9525">
            <a:solidFill>
              <a:srgbClr val="B6DCDF"/>
            </a:solidFill>
            <a:round/>
            <a:headEnd/>
            <a:tailEnd/>
          </a:ln>
          <a:effectLst>
            <a:outerShdw blurRad="40000" dist="20000" dir="5400000" rotWithShape="0">
              <a:srgbClr val="000000">
                <a:alpha val="37999"/>
              </a:srgbClr>
            </a:outerShdw>
          </a:effectLst>
        </p:spPr>
        <p:txBody>
          <a:bodyPr anchor="ctr"/>
          <a:lstStyle>
            <a:lvl1pPr eaLnBrk="0" hangingPunct="0">
              <a:defRPr sz="4400">
                <a:solidFill>
                  <a:schemeClr val="tx2"/>
                </a:solidFill>
                <a:latin typeface="Arial" charset="0"/>
                <a:ea typeface="ヒラギノ角ゴ Pro W3" pitchFamily="-1" charset="-128"/>
              </a:defRPr>
            </a:lvl1pPr>
            <a:lvl2pPr marL="37931725" indent="-37474525" eaLnBrk="0" hangingPunct="0">
              <a:defRPr sz="4400">
                <a:solidFill>
                  <a:schemeClr val="tx2"/>
                </a:solidFill>
                <a:latin typeface="Arial" charset="0"/>
                <a:ea typeface="ヒラギノ角ゴ Pro W3" pitchFamily="-1" charset="-128"/>
              </a:defRPr>
            </a:lvl2pPr>
            <a:lvl3pPr eaLnBrk="0" hangingPunct="0">
              <a:defRPr sz="4400">
                <a:solidFill>
                  <a:schemeClr val="tx2"/>
                </a:solidFill>
                <a:latin typeface="Arial" charset="0"/>
                <a:ea typeface="ヒラギノ角ゴ Pro W3" pitchFamily="-1" charset="-128"/>
              </a:defRPr>
            </a:lvl3pPr>
            <a:lvl4pPr eaLnBrk="0" hangingPunct="0">
              <a:defRPr sz="4400">
                <a:solidFill>
                  <a:schemeClr val="tx2"/>
                </a:solidFill>
                <a:latin typeface="Arial" charset="0"/>
                <a:ea typeface="ヒラギノ角ゴ Pro W3" pitchFamily="-1" charset="-128"/>
              </a:defRPr>
            </a:lvl4pPr>
            <a:lvl5pPr eaLnBrk="0" hangingPunct="0">
              <a:defRPr sz="4400">
                <a:solidFill>
                  <a:schemeClr val="tx2"/>
                </a:solidFill>
                <a:latin typeface="Arial" charset="0"/>
                <a:ea typeface="ヒラギノ角ゴ Pro W3" pitchFamily="-1" charset="-128"/>
              </a:defRPr>
            </a:lvl5pPr>
            <a:lvl6pPr marL="457200" eaLnBrk="0" fontAlgn="base" hangingPunct="0">
              <a:spcBef>
                <a:spcPct val="0"/>
              </a:spcBef>
              <a:spcAft>
                <a:spcPct val="0"/>
              </a:spcAft>
              <a:defRPr sz="4400">
                <a:solidFill>
                  <a:schemeClr val="tx2"/>
                </a:solidFill>
                <a:latin typeface="Arial" charset="0"/>
                <a:ea typeface="ヒラギノ角ゴ Pro W3" pitchFamily="-1" charset="-128"/>
              </a:defRPr>
            </a:lvl6pPr>
            <a:lvl7pPr marL="914400" eaLnBrk="0" fontAlgn="base" hangingPunct="0">
              <a:spcBef>
                <a:spcPct val="0"/>
              </a:spcBef>
              <a:spcAft>
                <a:spcPct val="0"/>
              </a:spcAft>
              <a:defRPr sz="4400">
                <a:solidFill>
                  <a:schemeClr val="tx2"/>
                </a:solidFill>
                <a:latin typeface="Arial" charset="0"/>
                <a:ea typeface="ヒラギノ角ゴ Pro W3" pitchFamily="-1" charset="-128"/>
              </a:defRPr>
            </a:lvl7pPr>
            <a:lvl8pPr marL="1371600" eaLnBrk="0" fontAlgn="base" hangingPunct="0">
              <a:spcBef>
                <a:spcPct val="0"/>
              </a:spcBef>
              <a:spcAft>
                <a:spcPct val="0"/>
              </a:spcAft>
              <a:defRPr sz="4400">
                <a:solidFill>
                  <a:schemeClr val="tx2"/>
                </a:solidFill>
                <a:latin typeface="Arial" charset="0"/>
                <a:ea typeface="ヒラギノ角ゴ Pro W3" pitchFamily="-1" charset="-128"/>
              </a:defRPr>
            </a:lvl8pPr>
            <a:lvl9pPr marL="1828800" eaLnBrk="0" fontAlgn="base" hangingPunct="0">
              <a:spcBef>
                <a:spcPct val="0"/>
              </a:spcBef>
              <a:spcAft>
                <a:spcPct val="0"/>
              </a:spcAft>
              <a:defRPr sz="4400">
                <a:solidFill>
                  <a:schemeClr val="tx2"/>
                </a:solidFill>
                <a:latin typeface="Arial" charset="0"/>
                <a:ea typeface="ヒラギノ角ゴ Pro W3" pitchFamily="-1" charset="-128"/>
              </a:defRPr>
            </a:lvl9pPr>
          </a:lstStyle>
          <a:p>
            <a:pPr algn="ctr" eaLnBrk="1" hangingPunct="1">
              <a:defRPr/>
            </a:pPr>
            <a:r>
              <a:rPr lang="en-US" altLang="en-US" sz="2000">
                <a:solidFill>
                  <a:schemeClr val="bg1"/>
                </a:solidFill>
              </a:rPr>
              <a:t>40%</a:t>
            </a:r>
          </a:p>
        </p:txBody>
      </p:sp>
      <p:sp>
        <p:nvSpPr>
          <p:cNvPr id="40" name="Rounded Rectangle 39"/>
          <p:cNvSpPr>
            <a:spLocks noChangeArrowheads="1"/>
          </p:cNvSpPr>
          <p:nvPr/>
        </p:nvSpPr>
        <p:spPr bwMode="auto">
          <a:xfrm>
            <a:off x="7696200" y="2321415"/>
            <a:ext cx="914400" cy="381000"/>
          </a:xfrm>
          <a:prstGeom prst="roundRect">
            <a:avLst>
              <a:gd name="adj" fmla="val 16667"/>
            </a:avLst>
          </a:prstGeom>
          <a:solidFill>
            <a:srgbClr val="0070C0"/>
          </a:solidFill>
          <a:ln w="9525">
            <a:solidFill>
              <a:srgbClr val="B6DCDF"/>
            </a:solidFill>
            <a:round/>
            <a:headEnd/>
            <a:tailEnd/>
          </a:ln>
          <a:effectLst>
            <a:outerShdw blurRad="40000" dist="20000" dir="5400000" rotWithShape="0">
              <a:srgbClr val="000000">
                <a:alpha val="37999"/>
              </a:srgbClr>
            </a:outerShdw>
          </a:effectLst>
        </p:spPr>
        <p:txBody>
          <a:bodyPr anchor="ctr"/>
          <a:lstStyle>
            <a:lvl1pPr eaLnBrk="0" hangingPunct="0">
              <a:defRPr sz="4400">
                <a:solidFill>
                  <a:schemeClr val="tx2"/>
                </a:solidFill>
                <a:latin typeface="Arial" charset="0"/>
                <a:ea typeface="ヒラギノ角ゴ Pro W3" pitchFamily="-1" charset="-128"/>
              </a:defRPr>
            </a:lvl1pPr>
            <a:lvl2pPr marL="37931725" indent="-37474525" eaLnBrk="0" hangingPunct="0">
              <a:defRPr sz="4400">
                <a:solidFill>
                  <a:schemeClr val="tx2"/>
                </a:solidFill>
                <a:latin typeface="Arial" charset="0"/>
                <a:ea typeface="ヒラギノ角ゴ Pro W3" pitchFamily="-1" charset="-128"/>
              </a:defRPr>
            </a:lvl2pPr>
            <a:lvl3pPr eaLnBrk="0" hangingPunct="0">
              <a:defRPr sz="4400">
                <a:solidFill>
                  <a:schemeClr val="tx2"/>
                </a:solidFill>
                <a:latin typeface="Arial" charset="0"/>
                <a:ea typeface="ヒラギノ角ゴ Pro W3" pitchFamily="-1" charset="-128"/>
              </a:defRPr>
            </a:lvl3pPr>
            <a:lvl4pPr eaLnBrk="0" hangingPunct="0">
              <a:defRPr sz="4400">
                <a:solidFill>
                  <a:schemeClr val="tx2"/>
                </a:solidFill>
                <a:latin typeface="Arial" charset="0"/>
                <a:ea typeface="ヒラギノ角ゴ Pro W3" pitchFamily="-1" charset="-128"/>
              </a:defRPr>
            </a:lvl4pPr>
            <a:lvl5pPr eaLnBrk="0" hangingPunct="0">
              <a:defRPr sz="4400">
                <a:solidFill>
                  <a:schemeClr val="tx2"/>
                </a:solidFill>
                <a:latin typeface="Arial" charset="0"/>
                <a:ea typeface="ヒラギノ角ゴ Pro W3" pitchFamily="-1" charset="-128"/>
              </a:defRPr>
            </a:lvl5pPr>
            <a:lvl6pPr marL="457200" eaLnBrk="0" fontAlgn="base" hangingPunct="0">
              <a:spcBef>
                <a:spcPct val="0"/>
              </a:spcBef>
              <a:spcAft>
                <a:spcPct val="0"/>
              </a:spcAft>
              <a:defRPr sz="4400">
                <a:solidFill>
                  <a:schemeClr val="tx2"/>
                </a:solidFill>
                <a:latin typeface="Arial" charset="0"/>
                <a:ea typeface="ヒラギノ角ゴ Pro W3" pitchFamily="-1" charset="-128"/>
              </a:defRPr>
            </a:lvl6pPr>
            <a:lvl7pPr marL="914400" eaLnBrk="0" fontAlgn="base" hangingPunct="0">
              <a:spcBef>
                <a:spcPct val="0"/>
              </a:spcBef>
              <a:spcAft>
                <a:spcPct val="0"/>
              </a:spcAft>
              <a:defRPr sz="4400">
                <a:solidFill>
                  <a:schemeClr val="tx2"/>
                </a:solidFill>
                <a:latin typeface="Arial" charset="0"/>
                <a:ea typeface="ヒラギノ角ゴ Pro W3" pitchFamily="-1" charset="-128"/>
              </a:defRPr>
            </a:lvl7pPr>
            <a:lvl8pPr marL="1371600" eaLnBrk="0" fontAlgn="base" hangingPunct="0">
              <a:spcBef>
                <a:spcPct val="0"/>
              </a:spcBef>
              <a:spcAft>
                <a:spcPct val="0"/>
              </a:spcAft>
              <a:defRPr sz="4400">
                <a:solidFill>
                  <a:schemeClr val="tx2"/>
                </a:solidFill>
                <a:latin typeface="Arial" charset="0"/>
                <a:ea typeface="ヒラギノ角ゴ Pro W3" pitchFamily="-1" charset="-128"/>
              </a:defRPr>
            </a:lvl8pPr>
            <a:lvl9pPr marL="1828800" eaLnBrk="0" fontAlgn="base" hangingPunct="0">
              <a:spcBef>
                <a:spcPct val="0"/>
              </a:spcBef>
              <a:spcAft>
                <a:spcPct val="0"/>
              </a:spcAft>
              <a:defRPr sz="4400">
                <a:solidFill>
                  <a:schemeClr val="tx2"/>
                </a:solidFill>
                <a:latin typeface="Arial" charset="0"/>
                <a:ea typeface="ヒラギノ角ゴ Pro W3" pitchFamily="-1" charset="-128"/>
              </a:defRPr>
            </a:lvl9pPr>
          </a:lstStyle>
          <a:p>
            <a:pPr algn="ctr" eaLnBrk="1" hangingPunct="1">
              <a:defRPr/>
            </a:pPr>
            <a:r>
              <a:rPr lang="en-US" altLang="en-US" sz="2000">
                <a:solidFill>
                  <a:schemeClr val="bg1"/>
                </a:solidFill>
              </a:rPr>
              <a:t>90%</a:t>
            </a:r>
          </a:p>
        </p:txBody>
      </p:sp>
      <p:sp>
        <p:nvSpPr>
          <p:cNvPr id="41" name="Rounded Rectangle 40"/>
          <p:cNvSpPr>
            <a:spLocks noChangeArrowheads="1"/>
          </p:cNvSpPr>
          <p:nvPr/>
        </p:nvSpPr>
        <p:spPr bwMode="auto">
          <a:xfrm>
            <a:off x="7696200" y="3629916"/>
            <a:ext cx="914400" cy="381000"/>
          </a:xfrm>
          <a:prstGeom prst="roundRect">
            <a:avLst>
              <a:gd name="adj" fmla="val 16667"/>
            </a:avLst>
          </a:prstGeom>
          <a:solidFill>
            <a:srgbClr val="0070C0"/>
          </a:solidFill>
          <a:ln w="9525">
            <a:solidFill>
              <a:srgbClr val="B6DCDF"/>
            </a:solidFill>
            <a:round/>
            <a:headEnd/>
            <a:tailEnd/>
          </a:ln>
          <a:effectLst>
            <a:outerShdw blurRad="40000" dist="20000" dir="5400000" rotWithShape="0">
              <a:srgbClr val="000000">
                <a:alpha val="37999"/>
              </a:srgbClr>
            </a:outerShdw>
          </a:effectLst>
        </p:spPr>
        <p:txBody>
          <a:bodyPr anchor="ctr"/>
          <a:lstStyle>
            <a:lvl1pPr eaLnBrk="0" hangingPunct="0">
              <a:defRPr sz="4400">
                <a:solidFill>
                  <a:schemeClr val="tx2"/>
                </a:solidFill>
                <a:latin typeface="Arial" charset="0"/>
                <a:ea typeface="ヒラギノ角ゴ Pro W3" pitchFamily="-1" charset="-128"/>
              </a:defRPr>
            </a:lvl1pPr>
            <a:lvl2pPr marL="37931725" indent="-37474525" eaLnBrk="0" hangingPunct="0">
              <a:defRPr sz="4400">
                <a:solidFill>
                  <a:schemeClr val="tx2"/>
                </a:solidFill>
                <a:latin typeface="Arial" charset="0"/>
                <a:ea typeface="ヒラギノ角ゴ Pro W3" pitchFamily="-1" charset="-128"/>
              </a:defRPr>
            </a:lvl2pPr>
            <a:lvl3pPr eaLnBrk="0" hangingPunct="0">
              <a:defRPr sz="4400">
                <a:solidFill>
                  <a:schemeClr val="tx2"/>
                </a:solidFill>
                <a:latin typeface="Arial" charset="0"/>
                <a:ea typeface="ヒラギノ角ゴ Pro W3" pitchFamily="-1" charset="-128"/>
              </a:defRPr>
            </a:lvl3pPr>
            <a:lvl4pPr eaLnBrk="0" hangingPunct="0">
              <a:defRPr sz="4400">
                <a:solidFill>
                  <a:schemeClr val="tx2"/>
                </a:solidFill>
                <a:latin typeface="Arial" charset="0"/>
                <a:ea typeface="ヒラギノ角ゴ Pro W3" pitchFamily="-1" charset="-128"/>
              </a:defRPr>
            </a:lvl4pPr>
            <a:lvl5pPr eaLnBrk="0" hangingPunct="0">
              <a:defRPr sz="4400">
                <a:solidFill>
                  <a:schemeClr val="tx2"/>
                </a:solidFill>
                <a:latin typeface="Arial" charset="0"/>
                <a:ea typeface="ヒラギノ角ゴ Pro W3" pitchFamily="-1" charset="-128"/>
              </a:defRPr>
            </a:lvl5pPr>
            <a:lvl6pPr marL="457200" eaLnBrk="0" fontAlgn="base" hangingPunct="0">
              <a:spcBef>
                <a:spcPct val="0"/>
              </a:spcBef>
              <a:spcAft>
                <a:spcPct val="0"/>
              </a:spcAft>
              <a:defRPr sz="4400">
                <a:solidFill>
                  <a:schemeClr val="tx2"/>
                </a:solidFill>
                <a:latin typeface="Arial" charset="0"/>
                <a:ea typeface="ヒラギノ角ゴ Pro W3" pitchFamily="-1" charset="-128"/>
              </a:defRPr>
            </a:lvl6pPr>
            <a:lvl7pPr marL="914400" eaLnBrk="0" fontAlgn="base" hangingPunct="0">
              <a:spcBef>
                <a:spcPct val="0"/>
              </a:spcBef>
              <a:spcAft>
                <a:spcPct val="0"/>
              </a:spcAft>
              <a:defRPr sz="4400">
                <a:solidFill>
                  <a:schemeClr val="tx2"/>
                </a:solidFill>
                <a:latin typeface="Arial" charset="0"/>
                <a:ea typeface="ヒラギノ角ゴ Pro W3" pitchFamily="-1" charset="-128"/>
              </a:defRPr>
            </a:lvl7pPr>
            <a:lvl8pPr marL="1371600" eaLnBrk="0" fontAlgn="base" hangingPunct="0">
              <a:spcBef>
                <a:spcPct val="0"/>
              </a:spcBef>
              <a:spcAft>
                <a:spcPct val="0"/>
              </a:spcAft>
              <a:defRPr sz="4400">
                <a:solidFill>
                  <a:schemeClr val="tx2"/>
                </a:solidFill>
                <a:latin typeface="Arial" charset="0"/>
                <a:ea typeface="ヒラギノ角ゴ Pro W3" pitchFamily="-1" charset="-128"/>
              </a:defRPr>
            </a:lvl8pPr>
            <a:lvl9pPr marL="1828800" eaLnBrk="0" fontAlgn="base" hangingPunct="0">
              <a:spcBef>
                <a:spcPct val="0"/>
              </a:spcBef>
              <a:spcAft>
                <a:spcPct val="0"/>
              </a:spcAft>
              <a:defRPr sz="4400">
                <a:solidFill>
                  <a:schemeClr val="tx2"/>
                </a:solidFill>
                <a:latin typeface="Arial" charset="0"/>
                <a:ea typeface="ヒラギノ角ゴ Pro W3" pitchFamily="-1" charset="-128"/>
              </a:defRPr>
            </a:lvl9pPr>
          </a:lstStyle>
          <a:p>
            <a:pPr algn="ctr" eaLnBrk="1" hangingPunct="1">
              <a:defRPr/>
            </a:pPr>
            <a:r>
              <a:rPr lang="en-US" altLang="en-US" sz="2000" dirty="0">
                <a:solidFill>
                  <a:schemeClr val="bg1"/>
                </a:solidFill>
              </a:rPr>
              <a:t>60%</a:t>
            </a:r>
          </a:p>
        </p:txBody>
      </p:sp>
      <p:sp>
        <p:nvSpPr>
          <p:cNvPr id="3" name="Title 2"/>
          <p:cNvSpPr>
            <a:spLocks noGrp="1"/>
          </p:cNvSpPr>
          <p:nvPr>
            <p:ph type="title"/>
          </p:nvPr>
        </p:nvSpPr>
        <p:spPr>
          <a:xfrm>
            <a:off x="606135" y="179575"/>
            <a:ext cx="7886700" cy="952596"/>
          </a:xfrm>
        </p:spPr>
        <p:txBody>
          <a:bodyPr/>
          <a:lstStyle/>
          <a:p>
            <a:r>
              <a:rPr lang="en-US" dirty="0">
                <a:solidFill>
                  <a:schemeClr val="accent2"/>
                </a:solidFill>
              </a:rPr>
              <a:t>Systems for Measurement</a:t>
            </a:r>
          </a:p>
        </p:txBody>
      </p:sp>
    </p:spTree>
    <p:extLst>
      <p:ext uri="{BB962C8B-B14F-4D97-AF65-F5344CB8AC3E}">
        <p14:creationId xmlns:p14="http://schemas.microsoft.com/office/powerpoint/2010/main" val="20473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lide(fromLeft)">
                                      <p:cBhvr>
                                        <p:cTn id="39" dur="500"/>
                                        <p:tgtEl>
                                          <p:spTgt spid="13"/>
                                        </p:tgtEl>
                                      </p:cBhvr>
                                    </p:animEffect>
                                  </p:childTnLst>
                                </p:cTn>
                              </p:par>
                            </p:childTnLst>
                          </p:cTn>
                        </p:par>
                        <p:par>
                          <p:cTn id="40" fill="hold">
                            <p:stCondLst>
                              <p:cond delay="500"/>
                            </p:stCondLst>
                            <p:childTnLst>
                              <p:par>
                                <p:cTn id="41" presetID="1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lide(fromLeft)">
                                      <p:cBhvr>
                                        <p:cTn id="43" dur="500"/>
                                        <p:tgtEl>
                                          <p:spTgt spid="8"/>
                                        </p:tgtEl>
                                      </p:cBhvr>
                                    </p:animEffect>
                                  </p:childTnLst>
                                </p:cTn>
                              </p:par>
                            </p:childTnLst>
                          </p:cTn>
                        </p:par>
                        <p:par>
                          <p:cTn id="44" fill="hold">
                            <p:stCondLst>
                              <p:cond delay="1000"/>
                            </p:stCondLst>
                            <p:childTnLst>
                              <p:par>
                                <p:cTn id="45" presetID="1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lide(fromLeft)">
                                      <p:cBhvr>
                                        <p:cTn id="47" dur="500"/>
                                        <p:tgtEl>
                                          <p:spTgt spid="9"/>
                                        </p:tgtEl>
                                      </p:cBhvr>
                                    </p:animEffect>
                                  </p:childTnLst>
                                </p:cTn>
                              </p:par>
                            </p:childTnLst>
                          </p:cTn>
                        </p:par>
                        <p:par>
                          <p:cTn id="48" fill="hold">
                            <p:stCondLst>
                              <p:cond delay="1500"/>
                            </p:stCondLst>
                            <p:childTnLst>
                              <p:par>
                                <p:cTn id="49" presetID="1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slide(fromLeft)">
                                      <p:cBhvr>
                                        <p:cTn id="51" dur="500"/>
                                        <p:tgtEl>
                                          <p:spTgt spid="10"/>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slide(fromLeft)">
                                      <p:cBhvr>
                                        <p:cTn id="55" dur="500"/>
                                        <p:tgtEl>
                                          <p:spTgt spid="11"/>
                                        </p:tgtEl>
                                      </p:cBhvr>
                                    </p:animEffect>
                                  </p:childTnLst>
                                </p:cTn>
                              </p:par>
                            </p:childTnLst>
                          </p:cTn>
                        </p:par>
                        <p:par>
                          <p:cTn id="56" fill="hold">
                            <p:stCondLst>
                              <p:cond delay="2500"/>
                            </p:stCondLst>
                            <p:childTnLst>
                              <p:par>
                                <p:cTn id="57" presetID="12" presetClass="entr" presetSubtype="8"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slide(fromLeft)">
                                      <p:cBhvr>
                                        <p:cTn id="59" dur="500"/>
                                        <p:tgtEl>
                                          <p:spTgt spid="36"/>
                                        </p:tgtEl>
                                      </p:cBhvr>
                                    </p:animEffect>
                                  </p:childTnLst>
                                </p:cTn>
                              </p:par>
                            </p:childTnLst>
                          </p:cTn>
                        </p:par>
                        <p:par>
                          <p:cTn id="60" fill="hold">
                            <p:stCondLst>
                              <p:cond delay="3000"/>
                            </p:stCondLst>
                            <p:childTnLst>
                              <p:par>
                                <p:cTn id="61" presetID="12" presetClass="entr" presetSubtype="8"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slide(fromLeft)">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slide(fromLeft)">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slide(fromBottom)">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3" presetClass="entr" presetSubtype="32"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plus(out)">
                                      <p:cBhvr>
                                        <p:cTn id="78" dur="10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3" presetClass="entr" presetSubtype="32"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plus(out)">
                                      <p:cBhvr>
                                        <p:cTn id="83" dur="1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3" presetClass="entr" presetSubtype="32"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plus(out)">
                                      <p:cBhvr>
                                        <p:cTn id="88" dur="10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13" presetClass="entr" presetSubtype="32"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plus(out)">
                                      <p:cBhvr>
                                        <p:cTn id="93" dur="10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20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1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9"/>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0"/>
                                        </p:tgtEl>
                                        <p:attrNameLst>
                                          <p:attrName>style.visibility</p:attrName>
                                        </p:attrNameLst>
                                      </p:cBhvr>
                                      <p:to>
                                        <p:strVal val="hidden"/>
                                      </p:to>
                                    </p:set>
                                  </p:childTnLst>
                                </p:cTn>
                              </p:par>
                              <p:par>
                                <p:cTn id="109" presetID="42" presetClass="exit" presetSubtype="0" fill="hold" nodeType="withEffect">
                                  <p:stCondLst>
                                    <p:cond delay="0"/>
                                  </p:stCondLst>
                                  <p:childTnLst>
                                    <p:animEffect transition="out" filter="fade">
                                      <p:cBhvr>
                                        <p:cTn id="110" dur="1000"/>
                                        <p:tgtEl>
                                          <p:spTgt spid="14"/>
                                        </p:tgtEl>
                                      </p:cBhvr>
                                    </p:animEffect>
                                    <p:anim calcmode="lin" valueType="num">
                                      <p:cBhvr>
                                        <p:cTn id="111" dur="1000"/>
                                        <p:tgtEl>
                                          <p:spTgt spid="14"/>
                                        </p:tgtEl>
                                        <p:attrNameLst>
                                          <p:attrName>ppt_x</p:attrName>
                                        </p:attrNameLst>
                                      </p:cBhvr>
                                      <p:tavLst>
                                        <p:tav tm="0">
                                          <p:val>
                                            <p:strVal val="ppt_x"/>
                                          </p:val>
                                        </p:tav>
                                        <p:tav tm="100000">
                                          <p:val>
                                            <p:strVal val="ppt_x"/>
                                          </p:val>
                                        </p:tav>
                                      </p:tavLst>
                                    </p:anim>
                                    <p:anim calcmode="lin" valueType="num">
                                      <p:cBhvr>
                                        <p:cTn id="112" dur="1000"/>
                                        <p:tgtEl>
                                          <p:spTgt spid="14"/>
                                        </p:tgtEl>
                                        <p:attrNameLst>
                                          <p:attrName>ppt_y</p:attrName>
                                        </p:attrNameLst>
                                      </p:cBhvr>
                                      <p:tavLst>
                                        <p:tav tm="0">
                                          <p:val>
                                            <p:strVal val="ppt_y"/>
                                          </p:val>
                                        </p:tav>
                                        <p:tav tm="100000">
                                          <p:val>
                                            <p:strVal val="ppt_y+.1"/>
                                          </p:val>
                                        </p:tav>
                                      </p:tavLst>
                                    </p:anim>
                                    <p:set>
                                      <p:cBhvr>
                                        <p:cTn id="113" dur="1" fill="hold">
                                          <p:stCondLst>
                                            <p:cond delay="999"/>
                                          </p:stCondLst>
                                        </p:cTn>
                                        <p:tgtEl>
                                          <p:spTgt spid="14"/>
                                        </p:tgtEl>
                                        <p:attrNameLst>
                                          <p:attrName>style.visibility</p:attrName>
                                        </p:attrNameLst>
                                      </p:cBhvr>
                                      <p:to>
                                        <p:strVal val="hidden"/>
                                      </p:to>
                                    </p:set>
                                  </p:childTnLst>
                                </p:cTn>
                              </p:par>
                            </p:childTnLst>
                          </p:cTn>
                        </p:par>
                        <p:par>
                          <p:cTn id="114" fill="hold">
                            <p:stCondLst>
                              <p:cond delay="1000"/>
                            </p:stCondLst>
                            <p:childTnLst>
                              <p:par>
                                <p:cTn id="115" presetID="12" presetClass="entr" presetSubtype="4" fill="hold"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lide(fromBottom)">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13" presetClass="entr" presetSubtype="32"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plus(out)">
                                      <p:cBhvr>
                                        <p:cTn id="122" dur="10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13" presetClass="entr" presetSubtype="32"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plus(out)">
                                      <p:cBhvr>
                                        <p:cTn id="127" dur="10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13" presetClass="entr" presetSubtype="32"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plus(out)">
                                      <p:cBhvr>
                                        <p:cTn id="132" dur="10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13" presetClass="entr" presetSubtype="32"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plus(out)">
                                      <p:cBhvr>
                                        <p:cTn id="137" dur="10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13" presetClass="entr" presetSubtype="32"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plus(out)">
                                      <p:cBhvr>
                                        <p:cTn id="142" dur="1000"/>
                                        <p:tgtEl>
                                          <p:spTgt spid="24"/>
                                        </p:tgtEl>
                                      </p:cBhvr>
                                    </p:animEffect>
                                  </p:childTnLst>
                                </p:cTn>
                              </p:par>
                            </p:childTnLst>
                          </p:cTn>
                        </p:par>
                      </p:childTnLst>
                    </p:cTn>
                  </p:par>
                  <p:par>
                    <p:cTn id="143" fill="hold">
                      <p:stCondLst>
                        <p:cond delay="indefinite"/>
                      </p:stCondLst>
                      <p:childTnLst>
                        <p:par>
                          <p:cTn id="144" fill="hold">
                            <p:stCondLst>
                              <p:cond delay="0"/>
                            </p:stCondLst>
                            <p:childTnLst>
                              <p:par>
                                <p:cTn id="145" presetID="13" presetClass="entr" presetSubtype="32"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plus(out)">
                                      <p:cBhvr>
                                        <p:cTn id="147" dur="1000"/>
                                        <p:tgtEl>
                                          <p:spTgt spid="28"/>
                                        </p:tgtEl>
                                      </p:cBhvr>
                                    </p:animEffect>
                                  </p:childTnLst>
                                </p:cTn>
                              </p:par>
                            </p:childTnLst>
                          </p:cTn>
                        </p:par>
                      </p:childTnLst>
                    </p:cTn>
                  </p:par>
                  <p:par>
                    <p:cTn id="148" fill="hold">
                      <p:stCondLst>
                        <p:cond delay="indefinite"/>
                      </p:stCondLst>
                      <p:childTnLst>
                        <p:par>
                          <p:cTn id="149" fill="hold">
                            <p:stCondLst>
                              <p:cond delay="0"/>
                            </p:stCondLst>
                            <p:childTnLst>
                              <p:par>
                                <p:cTn id="150" presetID="13" presetClass="entr" presetSubtype="32" fill="hold" grpId="0" nodeType="click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plus(out)">
                                      <p:cBhvr>
                                        <p:cTn id="152" dur="1000"/>
                                        <p:tgtEl>
                                          <p:spTgt spid="25"/>
                                        </p:tgtEl>
                                      </p:cBhvr>
                                    </p:animEffect>
                                  </p:childTnLst>
                                </p:cTn>
                              </p:par>
                            </p:childTnLst>
                          </p:cTn>
                        </p:par>
                      </p:childTnLst>
                    </p:cTn>
                  </p:par>
                  <p:par>
                    <p:cTn id="153" fill="hold">
                      <p:stCondLst>
                        <p:cond delay="indefinite"/>
                      </p:stCondLst>
                      <p:childTnLst>
                        <p:par>
                          <p:cTn id="154" fill="hold">
                            <p:stCondLst>
                              <p:cond delay="0"/>
                            </p:stCondLst>
                            <p:childTnLst>
                              <p:par>
                                <p:cTn id="155" presetID="13" presetClass="entr" presetSubtype="32"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Effect transition="in" filter="plus(out)">
                                      <p:cBhvr>
                                        <p:cTn id="157" dur="100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13" presetClass="entr" presetSubtype="32" fill="hold" grpId="0" nodeType="click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plus(out)">
                                      <p:cBhvr>
                                        <p:cTn id="162" dur="10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20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1" nodeType="clickEffect">
                                  <p:stCondLst>
                                    <p:cond delay="0"/>
                                  </p:stCondLst>
                                  <p:childTnLst>
                                    <p:set>
                                      <p:cBhvr>
                                        <p:cTn id="171" dur="1" fill="hold">
                                          <p:stCondLst>
                                            <p:cond delay="0"/>
                                          </p:stCondLst>
                                        </p:cTn>
                                        <p:tgtEl>
                                          <p:spTgt spid="22"/>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23"/>
                                        </p:tgtEl>
                                        <p:attrNameLst>
                                          <p:attrName>style.visibility</p:attrName>
                                        </p:attrNameLst>
                                      </p:cBhvr>
                                      <p:to>
                                        <p:strVal val="hidden"/>
                                      </p:to>
                                    </p:set>
                                  </p:childTnLst>
                                </p:cTn>
                              </p:par>
                              <p:par>
                                <p:cTn id="174" presetID="1" presetClass="exit" presetSubtype="0" fill="hold" grpId="1" nodeType="withEffect">
                                  <p:stCondLst>
                                    <p:cond delay="0"/>
                                  </p:stCondLst>
                                  <p:childTnLst>
                                    <p:set>
                                      <p:cBhvr>
                                        <p:cTn id="175" dur="1" fill="hold">
                                          <p:stCondLst>
                                            <p:cond delay="0"/>
                                          </p:stCondLst>
                                        </p:cTn>
                                        <p:tgtEl>
                                          <p:spTgt spid="25"/>
                                        </p:tgtEl>
                                        <p:attrNameLst>
                                          <p:attrName>style.visibility</p:attrName>
                                        </p:attrNameLst>
                                      </p:cBhvr>
                                      <p:to>
                                        <p:strVal val="hidden"/>
                                      </p:to>
                                    </p:set>
                                  </p:childTnLst>
                                </p:cTn>
                              </p:par>
                              <p:par>
                                <p:cTn id="176" presetID="1" presetClass="exit" presetSubtype="0" fill="hold" grpId="1" nodeType="withEffect">
                                  <p:stCondLst>
                                    <p:cond delay="0"/>
                                  </p:stCondLst>
                                  <p:childTnLst>
                                    <p:set>
                                      <p:cBhvr>
                                        <p:cTn id="177" dur="1" fill="hold">
                                          <p:stCondLst>
                                            <p:cond delay="0"/>
                                          </p:stCondLst>
                                        </p:cTn>
                                        <p:tgtEl>
                                          <p:spTgt spid="24"/>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26"/>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27"/>
                                        </p:tgtEl>
                                        <p:attrNameLst>
                                          <p:attrName>style.visibility</p:attrName>
                                        </p:attrNameLst>
                                      </p:cBhvr>
                                      <p:to>
                                        <p:strVal val="hidden"/>
                                      </p:to>
                                    </p:set>
                                  </p:childTnLst>
                                </p:cTn>
                              </p:par>
                              <p:par>
                                <p:cTn id="182" presetID="1" presetClass="exit" presetSubtype="0" fill="hold" grpId="1" nodeType="withEffect">
                                  <p:stCondLst>
                                    <p:cond delay="0"/>
                                  </p:stCondLst>
                                  <p:childTnLst>
                                    <p:set>
                                      <p:cBhvr>
                                        <p:cTn id="183" dur="1" fill="hold">
                                          <p:stCondLst>
                                            <p:cond delay="0"/>
                                          </p:stCondLst>
                                        </p:cTn>
                                        <p:tgtEl>
                                          <p:spTgt spid="29"/>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28"/>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38"/>
                                        </p:tgtEl>
                                        <p:attrNameLst>
                                          <p:attrName>style.visibility</p:attrName>
                                        </p:attrNameLst>
                                      </p:cBhvr>
                                      <p:to>
                                        <p:strVal val="hidden"/>
                                      </p:to>
                                    </p:set>
                                  </p:childTnLst>
                                </p:cTn>
                              </p:par>
                              <p:par>
                                <p:cTn id="188" presetID="42" presetClass="exit" presetSubtype="0" fill="hold" nodeType="withEffect">
                                  <p:stCondLst>
                                    <p:cond delay="0"/>
                                  </p:stCondLst>
                                  <p:childTnLst>
                                    <p:animEffect transition="out" filter="fade">
                                      <p:cBhvr>
                                        <p:cTn id="189" dur="1000"/>
                                        <p:tgtEl>
                                          <p:spTgt spid="15"/>
                                        </p:tgtEl>
                                      </p:cBhvr>
                                    </p:animEffect>
                                    <p:anim calcmode="lin" valueType="num">
                                      <p:cBhvr>
                                        <p:cTn id="190" dur="1000"/>
                                        <p:tgtEl>
                                          <p:spTgt spid="15"/>
                                        </p:tgtEl>
                                        <p:attrNameLst>
                                          <p:attrName>ppt_x</p:attrName>
                                        </p:attrNameLst>
                                      </p:cBhvr>
                                      <p:tavLst>
                                        <p:tav tm="0">
                                          <p:val>
                                            <p:strVal val="ppt_x"/>
                                          </p:val>
                                        </p:tav>
                                        <p:tav tm="100000">
                                          <p:val>
                                            <p:strVal val="ppt_x"/>
                                          </p:val>
                                        </p:tav>
                                      </p:tavLst>
                                    </p:anim>
                                    <p:anim calcmode="lin" valueType="num">
                                      <p:cBhvr>
                                        <p:cTn id="191" dur="1000"/>
                                        <p:tgtEl>
                                          <p:spTgt spid="15"/>
                                        </p:tgtEl>
                                        <p:attrNameLst>
                                          <p:attrName>ppt_y</p:attrName>
                                        </p:attrNameLst>
                                      </p:cBhvr>
                                      <p:tavLst>
                                        <p:tav tm="0">
                                          <p:val>
                                            <p:strVal val="ppt_y"/>
                                          </p:val>
                                        </p:tav>
                                        <p:tav tm="100000">
                                          <p:val>
                                            <p:strVal val="ppt_y+.1"/>
                                          </p:val>
                                        </p:tav>
                                      </p:tavLst>
                                    </p:anim>
                                    <p:set>
                                      <p:cBhvr>
                                        <p:cTn id="192" dur="1" fill="hold">
                                          <p:stCondLst>
                                            <p:cond delay="999"/>
                                          </p:stCondLst>
                                        </p:cTn>
                                        <p:tgtEl>
                                          <p:spTgt spid="15"/>
                                        </p:tgtEl>
                                        <p:attrNameLst>
                                          <p:attrName>style.visibility</p:attrName>
                                        </p:attrNameLst>
                                      </p:cBhvr>
                                      <p:to>
                                        <p:strVal val="hidden"/>
                                      </p:to>
                                    </p:set>
                                  </p:childTnLst>
                                </p:cTn>
                              </p:par>
                            </p:childTnLst>
                          </p:cTn>
                        </p:par>
                        <p:par>
                          <p:cTn id="193" fill="hold">
                            <p:stCondLst>
                              <p:cond delay="1000"/>
                            </p:stCondLst>
                            <p:childTnLst>
                              <p:par>
                                <p:cTn id="194" presetID="12" presetClass="entr" presetSubtype="4" fill="hold" nodeType="afterEffect">
                                  <p:stCondLst>
                                    <p:cond delay="0"/>
                                  </p:stCondLst>
                                  <p:childTnLst>
                                    <p:set>
                                      <p:cBhvr>
                                        <p:cTn id="195" dur="1" fill="hold">
                                          <p:stCondLst>
                                            <p:cond delay="0"/>
                                          </p:stCondLst>
                                        </p:cTn>
                                        <p:tgtEl>
                                          <p:spTgt spid="16"/>
                                        </p:tgtEl>
                                        <p:attrNameLst>
                                          <p:attrName>style.visibility</p:attrName>
                                        </p:attrNameLst>
                                      </p:cBhvr>
                                      <p:to>
                                        <p:strVal val="visible"/>
                                      </p:to>
                                    </p:set>
                                    <p:animEffect transition="in" filter="slide(fromBottom)">
                                      <p:cBhvr>
                                        <p:cTn id="196" dur="500"/>
                                        <p:tgtEl>
                                          <p:spTgt spid="16"/>
                                        </p:tgtEl>
                                      </p:cBhvr>
                                    </p:animEffect>
                                  </p:childTnLst>
                                </p:cTn>
                              </p:par>
                            </p:childTnLst>
                          </p:cTn>
                        </p:par>
                      </p:childTnLst>
                    </p:cTn>
                  </p:par>
                  <p:par>
                    <p:cTn id="197" fill="hold">
                      <p:stCondLst>
                        <p:cond delay="indefinite"/>
                      </p:stCondLst>
                      <p:childTnLst>
                        <p:par>
                          <p:cTn id="198" fill="hold">
                            <p:stCondLst>
                              <p:cond delay="0"/>
                            </p:stCondLst>
                            <p:childTnLst>
                              <p:par>
                                <p:cTn id="199" presetID="13" presetClass="entr" presetSubtype="32" fill="hold" grpId="0" nodeType="clickEffect">
                                  <p:stCondLst>
                                    <p:cond delay="0"/>
                                  </p:stCondLst>
                                  <p:childTnLst>
                                    <p:set>
                                      <p:cBhvr>
                                        <p:cTn id="200" dur="1" fill="hold">
                                          <p:stCondLst>
                                            <p:cond delay="0"/>
                                          </p:stCondLst>
                                        </p:cTn>
                                        <p:tgtEl>
                                          <p:spTgt spid="30"/>
                                        </p:tgtEl>
                                        <p:attrNameLst>
                                          <p:attrName>style.visibility</p:attrName>
                                        </p:attrNameLst>
                                      </p:cBhvr>
                                      <p:to>
                                        <p:strVal val="visible"/>
                                      </p:to>
                                    </p:set>
                                    <p:animEffect transition="in" filter="plus(out)">
                                      <p:cBhvr>
                                        <p:cTn id="201" dur="1000"/>
                                        <p:tgtEl>
                                          <p:spTgt spid="30"/>
                                        </p:tgtEl>
                                      </p:cBhvr>
                                    </p:animEffect>
                                  </p:childTnLst>
                                </p:cTn>
                              </p:par>
                            </p:childTnLst>
                          </p:cTn>
                        </p:par>
                      </p:childTnLst>
                    </p:cTn>
                  </p:par>
                  <p:par>
                    <p:cTn id="202" fill="hold">
                      <p:stCondLst>
                        <p:cond delay="indefinite"/>
                      </p:stCondLst>
                      <p:childTnLst>
                        <p:par>
                          <p:cTn id="203" fill="hold">
                            <p:stCondLst>
                              <p:cond delay="0"/>
                            </p:stCondLst>
                            <p:childTnLst>
                              <p:par>
                                <p:cTn id="204" presetID="13" presetClass="entr" presetSubtype="32" fill="hold" grpId="0" nodeType="clickEffect">
                                  <p:stCondLst>
                                    <p:cond delay="0"/>
                                  </p:stCondLst>
                                  <p:childTnLst>
                                    <p:set>
                                      <p:cBhvr>
                                        <p:cTn id="205" dur="1" fill="hold">
                                          <p:stCondLst>
                                            <p:cond delay="0"/>
                                          </p:stCondLst>
                                        </p:cTn>
                                        <p:tgtEl>
                                          <p:spTgt spid="34"/>
                                        </p:tgtEl>
                                        <p:attrNameLst>
                                          <p:attrName>style.visibility</p:attrName>
                                        </p:attrNameLst>
                                      </p:cBhvr>
                                      <p:to>
                                        <p:strVal val="visible"/>
                                      </p:to>
                                    </p:set>
                                    <p:animEffect transition="in" filter="plus(out)">
                                      <p:cBhvr>
                                        <p:cTn id="206" dur="1000"/>
                                        <p:tgtEl>
                                          <p:spTgt spid="34"/>
                                        </p:tgtEl>
                                      </p:cBhvr>
                                    </p:animEffect>
                                  </p:childTnLst>
                                </p:cTn>
                              </p:par>
                            </p:childTnLst>
                          </p:cTn>
                        </p:par>
                      </p:childTnLst>
                    </p:cTn>
                  </p:par>
                  <p:par>
                    <p:cTn id="207" fill="hold">
                      <p:stCondLst>
                        <p:cond delay="indefinite"/>
                      </p:stCondLst>
                      <p:childTnLst>
                        <p:par>
                          <p:cTn id="208" fill="hold">
                            <p:stCondLst>
                              <p:cond delay="0"/>
                            </p:stCondLst>
                            <p:childTnLst>
                              <p:par>
                                <p:cTn id="209" presetID="13" presetClass="entr" presetSubtype="32" fill="hold" grpId="0" nodeType="clickEffect">
                                  <p:stCondLst>
                                    <p:cond delay="0"/>
                                  </p:stCondLst>
                                  <p:childTnLst>
                                    <p:set>
                                      <p:cBhvr>
                                        <p:cTn id="210" dur="1" fill="hold">
                                          <p:stCondLst>
                                            <p:cond delay="0"/>
                                          </p:stCondLst>
                                        </p:cTn>
                                        <p:tgtEl>
                                          <p:spTgt spid="31"/>
                                        </p:tgtEl>
                                        <p:attrNameLst>
                                          <p:attrName>style.visibility</p:attrName>
                                        </p:attrNameLst>
                                      </p:cBhvr>
                                      <p:to>
                                        <p:strVal val="visible"/>
                                      </p:to>
                                    </p:set>
                                    <p:animEffect transition="in" filter="plus(out)">
                                      <p:cBhvr>
                                        <p:cTn id="211" dur="1000"/>
                                        <p:tgtEl>
                                          <p:spTgt spid="31"/>
                                        </p:tgtEl>
                                      </p:cBhvr>
                                    </p:animEffect>
                                  </p:childTnLst>
                                </p:cTn>
                              </p:par>
                            </p:childTnLst>
                          </p:cTn>
                        </p:par>
                      </p:childTnLst>
                    </p:cTn>
                  </p:par>
                  <p:par>
                    <p:cTn id="212" fill="hold">
                      <p:stCondLst>
                        <p:cond delay="indefinite"/>
                      </p:stCondLst>
                      <p:childTnLst>
                        <p:par>
                          <p:cTn id="213" fill="hold">
                            <p:stCondLst>
                              <p:cond delay="0"/>
                            </p:stCondLst>
                            <p:childTnLst>
                              <p:par>
                                <p:cTn id="214" presetID="13" presetClass="entr" presetSubtype="32" fill="hold" grpId="0" nodeType="clickEffect">
                                  <p:stCondLst>
                                    <p:cond delay="0"/>
                                  </p:stCondLst>
                                  <p:childTnLst>
                                    <p:set>
                                      <p:cBhvr>
                                        <p:cTn id="215" dur="1" fill="hold">
                                          <p:stCondLst>
                                            <p:cond delay="0"/>
                                          </p:stCondLst>
                                        </p:cTn>
                                        <p:tgtEl>
                                          <p:spTgt spid="32"/>
                                        </p:tgtEl>
                                        <p:attrNameLst>
                                          <p:attrName>style.visibility</p:attrName>
                                        </p:attrNameLst>
                                      </p:cBhvr>
                                      <p:to>
                                        <p:strVal val="visible"/>
                                      </p:to>
                                    </p:set>
                                    <p:animEffect transition="in" filter="plus(out)">
                                      <p:cBhvr>
                                        <p:cTn id="216" dur="1000"/>
                                        <p:tgtEl>
                                          <p:spTgt spid="32"/>
                                        </p:tgtEl>
                                      </p:cBhvr>
                                    </p:animEffect>
                                  </p:childTnLst>
                                </p:cTn>
                              </p:par>
                            </p:childTnLst>
                          </p:cTn>
                        </p:par>
                      </p:childTnLst>
                    </p:cTn>
                  </p:par>
                  <p:par>
                    <p:cTn id="217" fill="hold">
                      <p:stCondLst>
                        <p:cond delay="indefinite"/>
                      </p:stCondLst>
                      <p:childTnLst>
                        <p:par>
                          <p:cTn id="218" fill="hold">
                            <p:stCondLst>
                              <p:cond delay="0"/>
                            </p:stCondLst>
                            <p:childTnLst>
                              <p:par>
                                <p:cTn id="219" presetID="13" presetClass="entr" presetSubtype="32" fill="hold" grpId="0" nodeType="clickEffect">
                                  <p:stCondLst>
                                    <p:cond delay="0"/>
                                  </p:stCondLst>
                                  <p:childTnLst>
                                    <p:set>
                                      <p:cBhvr>
                                        <p:cTn id="220" dur="1" fill="hold">
                                          <p:stCondLst>
                                            <p:cond delay="0"/>
                                          </p:stCondLst>
                                        </p:cTn>
                                        <p:tgtEl>
                                          <p:spTgt spid="35"/>
                                        </p:tgtEl>
                                        <p:attrNameLst>
                                          <p:attrName>style.visibility</p:attrName>
                                        </p:attrNameLst>
                                      </p:cBhvr>
                                      <p:to>
                                        <p:strVal val="visible"/>
                                      </p:to>
                                    </p:set>
                                    <p:animEffect transition="in" filter="plus(out)">
                                      <p:cBhvr>
                                        <p:cTn id="221" dur="1000"/>
                                        <p:tgtEl>
                                          <p:spTgt spid="35"/>
                                        </p:tgtEl>
                                      </p:cBhvr>
                                    </p:animEffect>
                                  </p:childTnLst>
                                </p:cTn>
                              </p:par>
                            </p:childTnLst>
                          </p:cTn>
                        </p:par>
                      </p:childTnLst>
                    </p:cTn>
                  </p:par>
                  <p:par>
                    <p:cTn id="222" fill="hold">
                      <p:stCondLst>
                        <p:cond delay="indefinite"/>
                      </p:stCondLst>
                      <p:childTnLst>
                        <p:par>
                          <p:cTn id="223" fill="hold">
                            <p:stCondLst>
                              <p:cond delay="0"/>
                            </p:stCondLst>
                            <p:childTnLst>
                              <p:par>
                                <p:cTn id="224" presetID="13" presetClass="entr" presetSubtype="32" fill="hold" grpId="0" nodeType="clickEffect">
                                  <p:stCondLst>
                                    <p:cond delay="0"/>
                                  </p:stCondLst>
                                  <p:childTnLst>
                                    <p:set>
                                      <p:cBhvr>
                                        <p:cTn id="225" dur="1" fill="hold">
                                          <p:stCondLst>
                                            <p:cond delay="0"/>
                                          </p:stCondLst>
                                        </p:cTn>
                                        <p:tgtEl>
                                          <p:spTgt spid="33"/>
                                        </p:tgtEl>
                                        <p:attrNameLst>
                                          <p:attrName>style.visibility</p:attrName>
                                        </p:attrNameLst>
                                      </p:cBhvr>
                                      <p:to>
                                        <p:strVal val="visible"/>
                                      </p:to>
                                    </p:set>
                                    <p:animEffect transition="in" filter="plus(out)">
                                      <p:cBhvr>
                                        <p:cTn id="226" dur="1000"/>
                                        <p:tgtEl>
                                          <p:spTgt spid="33"/>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41"/>
                                        </p:tgtEl>
                                        <p:attrNameLst>
                                          <p:attrName>style.visibility</p:attrName>
                                        </p:attrNameLst>
                                      </p:cBhvr>
                                      <p:to>
                                        <p:strVal val="visible"/>
                                      </p:to>
                                    </p:set>
                                    <p:animEffect transition="in" filter="fade">
                                      <p:cBhvr>
                                        <p:cTn id="231" dur="2000"/>
                                        <p:tgtEl>
                                          <p:spTgt spid="41"/>
                                        </p:tgtEl>
                                      </p:cBhvr>
                                    </p:animEffect>
                                  </p:childTnLst>
                                </p:cTn>
                              </p:par>
                            </p:childTnLst>
                          </p:cTn>
                        </p:par>
                      </p:childTnLst>
                    </p:cTn>
                  </p:par>
                  <p:par>
                    <p:cTn id="232" fill="hold">
                      <p:stCondLst>
                        <p:cond delay="indefinite"/>
                      </p:stCondLst>
                      <p:childTnLst>
                        <p:par>
                          <p:cTn id="233" fill="hold">
                            <p:stCondLst>
                              <p:cond delay="0"/>
                            </p:stCondLst>
                            <p:childTnLst>
                              <p:par>
                                <p:cTn id="234" presetID="42" presetClass="exit" presetSubtype="0" fill="hold" grpId="2" nodeType="clickEffect">
                                  <p:stCondLst>
                                    <p:cond delay="0"/>
                                  </p:stCondLst>
                                  <p:childTnLst>
                                    <p:animEffect transition="out" filter="fade">
                                      <p:cBhvr>
                                        <p:cTn id="235" dur="1000"/>
                                        <p:tgtEl>
                                          <p:spTgt spid="22"/>
                                        </p:tgtEl>
                                      </p:cBhvr>
                                    </p:animEffect>
                                    <p:anim calcmode="lin" valueType="num">
                                      <p:cBhvr>
                                        <p:cTn id="236" dur="1000"/>
                                        <p:tgtEl>
                                          <p:spTgt spid="22"/>
                                        </p:tgtEl>
                                        <p:attrNameLst>
                                          <p:attrName>ppt_x</p:attrName>
                                        </p:attrNameLst>
                                      </p:cBhvr>
                                      <p:tavLst>
                                        <p:tav tm="0">
                                          <p:val>
                                            <p:strVal val="ppt_x"/>
                                          </p:val>
                                        </p:tav>
                                        <p:tav tm="100000">
                                          <p:val>
                                            <p:strVal val="ppt_x"/>
                                          </p:val>
                                        </p:tav>
                                      </p:tavLst>
                                    </p:anim>
                                    <p:anim calcmode="lin" valueType="num">
                                      <p:cBhvr>
                                        <p:cTn id="237" dur="1000"/>
                                        <p:tgtEl>
                                          <p:spTgt spid="22"/>
                                        </p:tgtEl>
                                        <p:attrNameLst>
                                          <p:attrName>ppt_y</p:attrName>
                                        </p:attrNameLst>
                                      </p:cBhvr>
                                      <p:tavLst>
                                        <p:tav tm="0">
                                          <p:val>
                                            <p:strVal val="ppt_y"/>
                                          </p:val>
                                        </p:tav>
                                        <p:tav tm="100000">
                                          <p:val>
                                            <p:strVal val="ppt_y+.1"/>
                                          </p:val>
                                        </p:tav>
                                      </p:tavLst>
                                    </p:anim>
                                    <p:set>
                                      <p:cBhvr>
                                        <p:cTn id="238" dur="1" fill="hold">
                                          <p:stCondLst>
                                            <p:cond delay="999"/>
                                          </p:stCondLst>
                                        </p:cTn>
                                        <p:tgtEl>
                                          <p:spTgt spid="22"/>
                                        </p:tgtEl>
                                        <p:attrNameLst>
                                          <p:attrName>style.visibility</p:attrName>
                                        </p:attrNameLst>
                                      </p:cBhvr>
                                      <p:to>
                                        <p:strVal val="hidden"/>
                                      </p:to>
                                    </p:set>
                                  </p:childTnLst>
                                </p:cTn>
                              </p:par>
                              <p:par>
                                <p:cTn id="239" presetID="1" presetClass="exit" presetSubtype="0" fill="hold" grpId="1" nodeType="withEffect">
                                  <p:stCondLst>
                                    <p:cond delay="0"/>
                                  </p:stCondLst>
                                  <p:childTnLst>
                                    <p:set>
                                      <p:cBhvr>
                                        <p:cTn id="240" dur="1" fill="hold">
                                          <p:stCondLst>
                                            <p:cond delay="0"/>
                                          </p:stCondLst>
                                        </p:cTn>
                                        <p:tgtEl>
                                          <p:spTgt spid="41"/>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40"/>
                                        </p:tgtEl>
                                        <p:attrNameLst>
                                          <p:attrName>style.visibility</p:attrName>
                                        </p:attrNameLst>
                                      </p:cBhvr>
                                      <p:to>
                                        <p:strVal val="hidden"/>
                                      </p:to>
                                    </p:set>
                                  </p:childTnLst>
                                </p:cTn>
                              </p:par>
                              <p:par>
                                <p:cTn id="243" presetID="1" presetClass="exit" presetSubtype="0" fill="hold" grpId="1" nodeType="withEffect">
                                  <p:stCondLst>
                                    <p:cond delay="0"/>
                                  </p:stCondLst>
                                  <p:childTnLst>
                                    <p:set>
                                      <p:cBhvr>
                                        <p:cTn id="244" dur="1" fill="hold">
                                          <p:stCondLst>
                                            <p:cond delay="0"/>
                                          </p:stCondLst>
                                        </p:cTn>
                                        <p:tgtEl>
                                          <p:spTgt spid="39"/>
                                        </p:tgtEl>
                                        <p:attrNameLst>
                                          <p:attrName>style.visibility</p:attrName>
                                        </p:attrNameLst>
                                      </p:cBhvr>
                                      <p:to>
                                        <p:strVal val="hidden"/>
                                      </p:to>
                                    </p:set>
                                  </p:childTnLst>
                                </p:cTn>
                              </p:par>
                              <p:par>
                                <p:cTn id="245" presetID="42" presetClass="exit" presetSubtype="0" fill="hold" grpId="1" nodeType="withEffect">
                                  <p:stCondLst>
                                    <p:cond delay="0"/>
                                  </p:stCondLst>
                                  <p:childTnLst>
                                    <p:animEffect transition="out" filter="fade">
                                      <p:cBhvr>
                                        <p:cTn id="246" dur="1000"/>
                                        <p:tgtEl>
                                          <p:spTgt spid="12"/>
                                        </p:tgtEl>
                                      </p:cBhvr>
                                    </p:animEffect>
                                    <p:anim calcmode="lin" valueType="num">
                                      <p:cBhvr>
                                        <p:cTn id="247" dur="1000"/>
                                        <p:tgtEl>
                                          <p:spTgt spid="12"/>
                                        </p:tgtEl>
                                        <p:attrNameLst>
                                          <p:attrName>ppt_x</p:attrName>
                                        </p:attrNameLst>
                                      </p:cBhvr>
                                      <p:tavLst>
                                        <p:tav tm="0">
                                          <p:val>
                                            <p:strVal val="ppt_x"/>
                                          </p:val>
                                        </p:tav>
                                        <p:tav tm="100000">
                                          <p:val>
                                            <p:strVal val="ppt_x"/>
                                          </p:val>
                                        </p:tav>
                                      </p:tavLst>
                                    </p:anim>
                                    <p:anim calcmode="lin" valueType="num">
                                      <p:cBhvr>
                                        <p:cTn id="248" dur="1000"/>
                                        <p:tgtEl>
                                          <p:spTgt spid="12"/>
                                        </p:tgtEl>
                                        <p:attrNameLst>
                                          <p:attrName>ppt_y</p:attrName>
                                        </p:attrNameLst>
                                      </p:cBhvr>
                                      <p:tavLst>
                                        <p:tav tm="0">
                                          <p:val>
                                            <p:strVal val="ppt_y"/>
                                          </p:val>
                                        </p:tav>
                                        <p:tav tm="100000">
                                          <p:val>
                                            <p:strVal val="ppt_y+.1"/>
                                          </p:val>
                                        </p:tav>
                                      </p:tavLst>
                                    </p:anim>
                                    <p:set>
                                      <p:cBhvr>
                                        <p:cTn id="249" dur="1" fill="hold">
                                          <p:stCondLst>
                                            <p:cond delay="999"/>
                                          </p:stCondLst>
                                        </p:cTn>
                                        <p:tgtEl>
                                          <p:spTgt spid="12"/>
                                        </p:tgtEl>
                                        <p:attrNameLst>
                                          <p:attrName>style.visibility</p:attrName>
                                        </p:attrNameLst>
                                      </p:cBhvr>
                                      <p:to>
                                        <p:strVal val="hidden"/>
                                      </p:to>
                                    </p:set>
                                  </p:childTnLst>
                                </p:cTn>
                              </p:par>
                              <p:par>
                                <p:cTn id="250" presetID="42" presetClass="exit" presetSubtype="0" fill="hold" grpId="2" nodeType="withEffect">
                                  <p:stCondLst>
                                    <p:cond delay="0"/>
                                  </p:stCondLst>
                                  <p:childTnLst>
                                    <p:animEffect transition="out" filter="fade">
                                      <p:cBhvr>
                                        <p:cTn id="251" dur="1000"/>
                                        <p:tgtEl>
                                          <p:spTgt spid="26"/>
                                        </p:tgtEl>
                                      </p:cBhvr>
                                    </p:animEffect>
                                    <p:anim calcmode="lin" valueType="num">
                                      <p:cBhvr>
                                        <p:cTn id="252" dur="1000"/>
                                        <p:tgtEl>
                                          <p:spTgt spid="26"/>
                                        </p:tgtEl>
                                        <p:attrNameLst>
                                          <p:attrName>ppt_x</p:attrName>
                                        </p:attrNameLst>
                                      </p:cBhvr>
                                      <p:tavLst>
                                        <p:tav tm="0">
                                          <p:val>
                                            <p:strVal val="ppt_x"/>
                                          </p:val>
                                        </p:tav>
                                        <p:tav tm="100000">
                                          <p:val>
                                            <p:strVal val="ppt_x"/>
                                          </p:val>
                                        </p:tav>
                                      </p:tavLst>
                                    </p:anim>
                                    <p:anim calcmode="lin" valueType="num">
                                      <p:cBhvr>
                                        <p:cTn id="253" dur="1000"/>
                                        <p:tgtEl>
                                          <p:spTgt spid="26"/>
                                        </p:tgtEl>
                                        <p:attrNameLst>
                                          <p:attrName>ppt_y</p:attrName>
                                        </p:attrNameLst>
                                      </p:cBhvr>
                                      <p:tavLst>
                                        <p:tav tm="0">
                                          <p:val>
                                            <p:strVal val="ppt_y"/>
                                          </p:val>
                                        </p:tav>
                                        <p:tav tm="100000">
                                          <p:val>
                                            <p:strVal val="ppt_y+.1"/>
                                          </p:val>
                                        </p:tav>
                                      </p:tavLst>
                                    </p:anim>
                                    <p:set>
                                      <p:cBhvr>
                                        <p:cTn id="254" dur="1" fill="hold">
                                          <p:stCondLst>
                                            <p:cond delay="999"/>
                                          </p:stCondLst>
                                        </p:cTn>
                                        <p:tgtEl>
                                          <p:spTgt spid="26"/>
                                        </p:tgtEl>
                                        <p:attrNameLst>
                                          <p:attrName>style.visibility</p:attrName>
                                        </p:attrNameLst>
                                      </p:cBhvr>
                                      <p:to>
                                        <p:strVal val="hidden"/>
                                      </p:to>
                                    </p:set>
                                  </p:childTnLst>
                                </p:cTn>
                              </p:par>
                              <p:par>
                                <p:cTn id="255" presetID="42" presetClass="exit" presetSubtype="0" fill="hold" grpId="2" nodeType="withEffect">
                                  <p:stCondLst>
                                    <p:cond delay="0"/>
                                  </p:stCondLst>
                                  <p:childTnLst>
                                    <p:animEffect transition="out" filter="fade">
                                      <p:cBhvr>
                                        <p:cTn id="256" dur="1000"/>
                                        <p:tgtEl>
                                          <p:spTgt spid="25"/>
                                        </p:tgtEl>
                                      </p:cBhvr>
                                    </p:animEffect>
                                    <p:anim calcmode="lin" valueType="num">
                                      <p:cBhvr>
                                        <p:cTn id="257" dur="1000"/>
                                        <p:tgtEl>
                                          <p:spTgt spid="25"/>
                                        </p:tgtEl>
                                        <p:attrNameLst>
                                          <p:attrName>ppt_x</p:attrName>
                                        </p:attrNameLst>
                                      </p:cBhvr>
                                      <p:tavLst>
                                        <p:tav tm="0">
                                          <p:val>
                                            <p:strVal val="ppt_x"/>
                                          </p:val>
                                        </p:tav>
                                        <p:tav tm="100000">
                                          <p:val>
                                            <p:strVal val="ppt_x"/>
                                          </p:val>
                                        </p:tav>
                                      </p:tavLst>
                                    </p:anim>
                                    <p:anim calcmode="lin" valueType="num">
                                      <p:cBhvr>
                                        <p:cTn id="258" dur="1000"/>
                                        <p:tgtEl>
                                          <p:spTgt spid="25"/>
                                        </p:tgtEl>
                                        <p:attrNameLst>
                                          <p:attrName>ppt_y</p:attrName>
                                        </p:attrNameLst>
                                      </p:cBhvr>
                                      <p:tavLst>
                                        <p:tav tm="0">
                                          <p:val>
                                            <p:strVal val="ppt_y"/>
                                          </p:val>
                                        </p:tav>
                                        <p:tav tm="100000">
                                          <p:val>
                                            <p:strVal val="ppt_y+.1"/>
                                          </p:val>
                                        </p:tav>
                                      </p:tavLst>
                                    </p:anim>
                                    <p:set>
                                      <p:cBhvr>
                                        <p:cTn id="259" dur="1" fill="hold">
                                          <p:stCondLst>
                                            <p:cond delay="999"/>
                                          </p:stCondLst>
                                        </p:cTn>
                                        <p:tgtEl>
                                          <p:spTgt spid="25"/>
                                        </p:tgtEl>
                                        <p:attrNameLst>
                                          <p:attrName>style.visibility</p:attrName>
                                        </p:attrNameLst>
                                      </p:cBhvr>
                                      <p:to>
                                        <p:strVal val="hidden"/>
                                      </p:to>
                                    </p:set>
                                  </p:childTnLst>
                                </p:cTn>
                              </p:par>
                              <p:par>
                                <p:cTn id="260" presetID="42" presetClass="exit" presetSubtype="0" fill="hold" grpId="1" nodeType="withEffect">
                                  <p:stCondLst>
                                    <p:cond delay="0"/>
                                  </p:stCondLst>
                                  <p:childTnLst>
                                    <p:animEffect transition="out" filter="fade">
                                      <p:cBhvr>
                                        <p:cTn id="261" dur="1000"/>
                                        <p:tgtEl>
                                          <p:spTgt spid="30"/>
                                        </p:tgtEl>
                                      </p:cBhvr>
                                    </p:animEffect>
                                    <p:anim calcmode="lin" valueType="num">
                                      <p:cBhvr>
                                        <p:cTn id="262" dur="1000"/>
                                        <p:tgtEl>
                                          <p:spTgt spid="30"/>
                                        </p:tgtEl>
                                        <p:attrNameLst>
                                          <p:attrName>ppt_x</p:attrName>
                                        </p:attrNameLst>
                                      </p:cBhvr>
                                      <p:tavLst>
                                        <p:tav tm="0">
                                          <p:val>
                                            <p:strVal val="ppt_x"/>
                                          </p:val>
                                        </p:tav>
                                        <p:tav tm="100000">
                                          <p:val>
                                            <p:strVal val="ppt_x"/>
                                          </p:val>
                                        </p:tav>
                                      </p:tavLst>
                                    </p:anim>
                                    <p:anim calcmode="lin" valueType="num">
                                      <p:cBhvr>
                                        <p:cTn id="263" dur="1000"/>
                                        <p:tgtEl>
                                          <p:spTgt spid="30"/>
                                        </p:tgtEl>
                                        <p:attrNameLst>
                                          <p:attrName>ppt_y</p:attrName>
                                        </p:attrNameLst>
                                      </p:cBhvr>
                                      <p:tavLst>
                                        <p:tav tm="0">
                                          <p:val>
                                            <p:strVal val="ppt_y"/>
                                          </p:val>
                                        </p:tav>
                                        <p:tav tm="100000">
                                          <p:val>
                                            <p:strVal val="ppt_y+.1"/>
                                          </p:val>
                                        </p:tav>
                                      </p:tavLst>
                                    </p:anim>
                                    <p:set>
                                      <p:cBhvr>
                                        <p:cTn id="264" dur="1" fill="hold">
                                          <p:stCondLst>
                                            <p:cond delay="999"/>
                                          </p:stCondLst>
                                        </p:cTn>
                                        <p:tgtEl>
                                          <p:spTgt spid="30"/>
                                        </p:tgtEl>
                                        <p:attrNameLst>
                                          <p:attrName>style.visibility</p:attrName>
                                        </p:attrNameLst>
                                      </p:cBhvr>
                                      <p:to>
                                        <p:strVal val="hidden"/>
                                      </p:to>
                                    </p:set>
                                  </p:childTnLst>
                                </p:cTn>
                              </p:par>
                              <p:par>
                                <p:cTn id="265" presetID="42" presetClass="exit" presetSubtype="0" fill="hold" grpId="1" nodeType="withEffect">
                                  <p:stCondLst>
                                    <p:cond delay="0"/>
                                  </p:stCondLst>
                                  <p:childTnLst>
                                    <p:animEffect transition="out" filter="fade">
                                      <p:cBhvr>
                                        <p:cTn id="266" dur="1000"/>
                                        <p:tgtEl>
                                          <p:spTgt spid="33"/>
                                        </p:tgtEl>
                                      </p:cBhvr>
                                    </p:animEffect>
                                    <p:anim calcmode="lin" valueType="num">
                                      <p:cBhvr>
                                        <p:cTn id="267" dur="1000"/>
                                        <p:tgtEl>
                                          <p:spTgt spid="33"/>
                                        </p:tgtEl>
                                        <p:attrNameLst>
                                          <p:attrName>ppt_x</p:attrName>
                                        </p:attrNameLst>
                                      </p:cBhvr>
                                      <p:tavLst>
                                        <p:tav tm="0">
                                          <p:val>
                                            <p:strVal val="ppt_x"/>
                                          </p:val>
                                        </p:tav>
                                        <p:tav tm="100000">
                                          <p:val>
                                            <p:strVal val="ppt_x"/>
                                          </p:val>
                                        </p:tav>
                                      </p:tavLst>
                                    </p:anim>
                                    <p:anim calcmode="lin" valueType="num">
                                      <p:cBhvr>
                                        <p:cTn id="268" dur="1000"/>
                                        <p:tgtEl>
                                          <p:spTgt spid="33"/>
                                        </p:tgtEl>
                                        <p:attrNameLst>
                                          <p:attrName>ppt_y</p:attrName>
                                        </p:attrNameLst>
                                      </p:cBhvr>
                                      <p:tavLst>
                                        <p:tav tm="0">
                                          <p:val>
                                            <p:strVal val="ppt_y"/>
                                          </p:val>
                                        </p:tav>
                                        <p:tav tm="100000">
                                          <p:val>
                                            <p:strVal val="ppt_y+.1"/>
                                          </p:val>
                                        </p:tav>
                                      </p:tavLst>
                                    </p:anim>
                                    <p:set>
                                      <p:cBhvr>
                                        <p:cTn id="269" dur="1" fill="hold">
                                          <p:stCondLst>
                                            <p:cond delay="999"/>
                                          </p:stCondLst>
                                        </p:cTn>
                                        <p:tgtEl>
                                          <p:spTgt spid="33"/>
                                        </p:tgtEl>
                                        <p:attrNameLst>
                                          <p:attrName>style.visibility</p:attrName>
                                        </p:attrNameLst>
                                      </p:cBhvr>
                                      <p:to>
                                        <p:strVal val="hidden"/>
                                      </p:to>
                                    </p:set>
                                  </p:childTnLst>
                                </p:cTn>
                              </p:par>
                              <p:par>
                                <p:cTn id="270" presetID="42" presetClass="exit" presetSubtype="0" fill="hold" grpId="1" nodeType="withEffect">
                                  <p:stCondLst>
                                    <p:cond delay="0"/>
                                  </p:stCondLst>
                                  <p:childTnLst>
                                    <p:animEffect transition="out" filter="fade">
                                      <p:cBhvr>
                                        <p:cTn id="271" dur="1000"/>
                                        <p:tgtEl>
                                          <p:spTgt spid="32"/>
                                        </p:tgtEl>
                                      </p:cBhvr>
                                    </p:animEffect>
                                    <p:anim calcmode="lin" valueType="num">
                                      <p:cBhvr>
                                        <p:cTn id="272" dur="1000"/>
                                        <p:tgtEl>
                                          <p:spTgt spid="32"/>
                                        </p:tgtEl>
                                        <p:attrNameLst>
                                          <p:attrName>ppt_x</p:attrName>
                                        </p:attrNameLst>
                                      </p:cBhvr>
                                      <p:tavLst>
                                        <p:tav tm="0">
                                          <p:val>
                                            <p:strVal val="ppt_x"/>
                                          </p:val>
                                        </p:tav>
                                        <p:tav tm="100000">
                                          <p:val>
                                            <p:strVal val="ppt_x"/>
                                          </p:val>
                                        </p:tav>
                                      </p:tavLst>
                                    </p:anim>
                                    <p:anim calcmode="lin" valueType="num">
                                      <p:cBhvr>
                                        <p:cTn id="273" dur="1000"/>
                                        <p:tgtEl>
                                          <p:spTgt spid="32"/>
                                        </p:tgtEl>
                                        <p:attrNameLst>
                                          <p:attrName>ppt_y</p:attrName>
                                        </p:attrNameLst>
                                      </p:cBhvr>
                                      <p:tavLst>
                                        <p:tav tm="0">
                                          <p:val>
                                            <p:strVal val="ppt_y"/>
                                          </p:val>
                                        </p:tav>
                                        <p:tav tm="100000">
                                          <p:val>
                                            <p:strVal val="ppt_y+.1"/>
                                          </p:val>
                                        </p:tav>
                                      </p:tavLst>
                                    </p:anim>
                                    <p:set>
                                      <p:cBhvr>
                                        <p:cTn id="274" dur="1" fill="hold">
                                          <p:stCondLst>
                                            <p:cond delay="999"/>
                                          </p:stCondLst>
                                        </p:cTn>
                                        <p:tgtEl>
                                          <p:spTgt spid="32"/>
                                        </p:tgtEl>
                                        <p:attrNameLst>
                                          <p:attrName>style.visibility</p:attrName>
                                        </p:attrNameLst>
                                      </p:cBhvr>
                                      <p:to>
                                        <p:strVal val="hidden"/>
                                      </p:to>
                                    </p:set>
                                  </p:childTnLst>
                                </p:cTn>
                              </p:par>
                              <p:par>
                                <p:cTn id="275" presetID="42" presetClass="exit" presetSubtype="0" fill="hold" grpId="2" nodeType="withEffect">
                                  <p:stCondLst>
                                    <p:cond delay="0"/>
                                  </p:stCondLst>
                                  <p:childTnLst>
                                    <p:animEffect transition="out" filter="fade">
                                      <p:cBhvr>
                                        <p:cTn id="276" dur="1000"/>
                                        <p:tgtEl>
                                          <p:spTgt spid="18"/>
                                        </p:tgtEl>
                                      </p:cBhvr>
                                    </p:animEffect>
                                    <p:anim calcmode="lin" valueType="num">
                                      <p:cBhvr>
                                        <p:cTn id="277" dur="1000"/>
                                        <p:tgtEl>
                                          <p:spTgt spid="18"/>
                                        </p:tgtEl>
                                        <p:attrNameLst>
                                          <p:attrName>ppt_x</p:attrName>
                                        </p:attrNameLst>
                                      </p:cBhvr>
                                      <p:tavLst>
                                        <p:tav tm="0">
                                          <p:val>
                                            <p:strVal val="ppt_x"/>
                                          </p:val>
                                        </p:tav>
                                        <p:tav tm="100000">
                                          <p:val>
                                            <p:strVal val="ppt_x"/>
                                          </p:val>
                                        </p:tav>
                                      </p:tavLst>
                                    </p:anim>
                                    <p:anim calcmode="lin" valueType="num">
                                      <p:cBhvr>
                                        <p:cTn id="278" dur="1000"/>
                                        <p:tgtEl>
                                          <p:spTgt spid="18"/>
                                        </p:tgtEl>
                                        <p:attrNameLst>
                                          <p:attrName>ppt_y</p:attrName>
                                        </p:attrNameLst>
                                      </p:cBhvr>
                                      <p:tavLst>
                                        <p:tav tm="0">
                                          <p:val>
                                            <p:strVal val="ppt_y"/>
                                          </p:val>
                                        </p:tav>
                                        <p:tav tm="100000">
                                          <p:val>
                                            <p:strVal val="ppt_y+.1"/>
                                          </p:val>
                                        </p:tav>
                                      </p:tavLst>
                                    </p:anim>
                                    <p:set>
                                      <p:cBhvr>
                                        <p:cTn id="279" dur="1" fill="hold">
                                          <p:stCondLst>
                                            <p:cond delay="999"/>
                                          </p:stCondLst>
                                        </p:cTn>
                                        <p:tgtEl>
                                          <p:spTgt spid="18"/>
                                        </p:tgtEl>
                                        <p:attrNameLst>
                                          <p:attrName>style.visibility</p:attrName>
                                        </p:attrNameLst>
                                      </p:cBhvr>
                                      <p:to>
                                        <p:strVal val="hidden"/>
                                      </p:to>
                                    </p:set>
                                  </p:childTnLst>
                                </p:cTn>
                              </p:par>
                              <p:par>
                                <p:cTn id="280" presetID="42" presetClass="exit" presetSubtype="0" fill="hold" grpId="2" nodeType="withEffect">
                                  <p:stCondLst>
                                    <p:cond delay="0"/>
                                  </p:stCondLst>
                                  <p:childTnLst>
                                    <p:animEffect transition="out" filter="fade">
                                      <p:cBhvr>
                                        <p:cTn id="281" dur="1000"/>
                                        <p:tgtEl>
                                          <p:spTgt spid="27"/>
                                        </p:tgtEl>
                                      </p:cBhvr>
                                    </p:animEffect>
                                    <p:anim calcmode="lin" valueType="num">
                                      <p:cBhvr>
                                        <p:cTn id="282" dur="1000"/>
                                        <p:tgtEl>
                                          <p:spTgt spid="27"/>
                                        </p:tgtEl>
                                        <p:attrNameLst>
                                          <p:attrName>ppt_x</p:attrName>
                                        </p:attrNameLst>
                                      </p:cBhvr>
                                      <p:tavLst>
                                        <p:tav tm="0">
                                          <p:val>
                                            <p:strVal val="ppt_x"/>
                                          </p:val>
                                        </p:tav>
                                        <p:tav tm="100000">
                                          <p:val>
                                            <p:strVal val="ppt_x"/>
                                          </p:val>
                                        </p:tav>
                                      </p:tavLst>
                                    </p:anim>
                                    <p:anim calcmode="lin" valueType="num">
                                      <p:cBhvr>
                                        <p:cTn id="283" dur="1000"/>
                                        <p:tgtEl>
                                          <p:spTgt spid="27"/>
                                        </p:tgtEl>
                                        <p:attrNameLst>
                                          <p:attrName>ppt_y</p:attrName>
                                        </p:attrNameLst>
                                      </p:cBhvr>
                                      <p:tavLst>
                                        <p:tav tm="0">
                                          <p:val>
                                            <p:strVal val="ppt_y"/>
                                          </p:val>
                                        </p:tav>
                                        <p:tav tm="100000">
                                          <p:val>
                                            <p:strVal val="ppt_y+.1"/>
                                          </p:val>
                                        </p:tav>
                                      </p:tavLst>
                                    </p:anim>
                                    <p:set>
                                      <p:cBhvr>
                                        <p:cTn id="284" dur="1" fill="hold">
                                          <p:stCondLst>
                                            <p:cond delay="999"/>
                                          </p:stCondLst>
                                        </p:cTn>
                                        <p:tgtEl>
                                          <p:spTgt spid="27"/>
                                        </p:tgtEl>
                                        <p:attrNameLst>
                                          <p:attrName>style.visibility</p:attrName>
                                        </p:attrNameLst>
                                      </p:cBhvr>
                                      <p:to>
                                        <p:strVal val="hidden"/>
                                      </p:to>
                                    </p:set>
                                  </p:childTnLst>
                                </p:cTn>
                              </p:par>
                              <p:par>
                                <p:cTn id="285" presetID="42" presetClass="exit" presetSubtype="0" fill="hold" grpId="1" nodeType="withEffect">
                                  <p:stCondLst>
                                    <p:cond delay="0"/>
                                  </p:stCondLst>
                                  <p:childTnLst>
                                    <p:animEffect transition="out" filter="fade">
                                      <p:cBhvr>
                                        <p:cTn id="286" dur="1000"/>
                                        <p:tgtEl>
                                          <p:spTgt spid="31"/>
                                        </p:tgtEl>
                                      </p:cBhvr>
                                    </p:animEffect>
                                    <p:anim calcmode="lin" valueType="num">
                                      <p:cBhvr>
                                        <p:cTn id="287" dur="1000"/>
                                        <p:tgtEl>
                                          <p:spTgt spid="31"/>
                                        </p:tgtEl>
                                        <p:attrNameLst>
                                          <p:attrName>ppt_x</p:attrName>
                                        </p:attrNameLst>
                                      </p:cBhvr>
                                      <p:tavLst>
                                        <p:tav tm="0">
                                          <p:val>
                                            <p:strVal val="ppt_x"/>
                                          </p:val>
                                        </p:tav>
                                        <p:tav tm="100000">
                                          <p:val>
                                            <p:strVal val="ppt_x"/>
                                          </p:val>
                                        </p:tav>
                                      </p:tavLst>
                                    </p:anim>
                                    <p:anim calcmode="lin" valueType="num">
                                      <p:cBhvr>
                                        <p:cTn id="288" dur="1000"/>
                                        <p:tgtEl>
                                          <p:spTgt spid="31"/>
                                        </p:tgtEl>
                                        <p:attrNameLst>
                                          <p:attrName>ppt_y</p:attrName>
                                        </p:attrNameLst>
                                      </p:cBhvr>
                                      <p:tavLst>
                                        <p:tav tm="0">
                                          <p:val>
                                            <p:strVal val="ppt_y"/>
                                          </p:val>
                                        </p:tav>
                                        <p:tav tm="100000">
                                          <p:val>
                                            <p:strVal val="ppt_y+.1"/>
                                          </p:val>
                                        </p:tav>
                                      </p:tavLst>
                                    </p:anim>
                                    <p:set>
                                      <p:cBhvr>
                                        <p:cTn id="289" dur="1" fill="hold">
                                          <p:stCondLst>
                                            <p:cond delay="999"/>
                                          </p:stCondLst>
                                        </p:cTn>
                                        <p:tgtEl>
                                          <p:spTgt spid="31"/>
                                        </p:tgtEl>
                                        <p:attrNameLst>
                                          <p:attrName>style.visibility</p:attrName>
                                        </p:attrNameLst>
                                      </p:cBhvr>
                                      <p:to>
                                        <p:strVal val="hidden"/>
                                      </p:to>
                                    </p:set>
                                  </p:childTnLst>
                                </p:cTn>
                              </p:par>
                              <p:par>
                                <p:cTn id="290" presetID="42" presetClass="exit" presetSubtype="0" fill="hold" grpId="1" nodeType="withEffect">
                                  <p:stCondLst>
                                    <p:cond delay="0"/>
                                  </p:stCondLst>
                                  <p:childTnLst>
                                    <p:animEffect transition="out" filter="fade">
                                      <p:cBhvr>
                                        <p:cTn id="291" dur="1000"/>
                                        <p:tgtEl>
                                          <p:spTgt spid="10"/>
                                        </p:tgtEl>
                                      </p:cBhvr>
                                    </p:animEffect>
                                    <p:anim calcmode="lin" valueType="num">
                                      <p:cBhvr>
                                        <p:cTn id="292" dur="1000"/>
                                        <p:tgtEl>
                                          <p:spTgt spid="10"/>
                                        </p:tgtEl>
                                        <p:attrNameLst>
                                          <p:attrName>ppt_x</p:attrName>
                                        </p:attrNameLst>
                                      </p:cBhvr>
                                      <p:tavLst>
                                        <p:tav tm="0">
                                          <p:val>
                                            <p:strVal val="ppt_x"/>
                                          </p:val>
                                        </p:tav>
                                        <p:tav tm="100000">
                                          <p:val>
                                            <p:strVal val="ppt_x"/>
                                          </p:val>
                                        </p:tav>
                                      </p:tavLst>
                                    </p:anim>
                                    <p:anim calcmode="lin" valueType="num">
                                      <p:cBhvr>
                                        <p:cTn id="293" dur="1000"/>
                                        <p:tgtEl>
                                          <p:spTgt spid="10"/>
                                        </p:tgtEl>
                                        <p:attrNameLst>
                                          <p:attrName>ppt_y</p:attrName>
                                        </p:attrNameLst>
                                      </p:cBhvr>
                                      <p:tavLst>
                                        <p:tav tm="0">
                                          <p:val>
                                            <p:strVal val="ppt_y"/>
                                          </p:val>
                                        </p:tav>
                                        <p:tav tm="100000">
                                          <p:val>
                                            <p:strVal val="ppt_y+.1"/>
                                          </p:val>
                                        </p:tav>
                                      </p:tavLst>
                                    </p:anim>
                                    <p:set>
                                      <p:cBhvr>
                                        <p:cTn id="294" dur="1" fill="hold">
                                          <p:stCondLst>
                                            <p:cond delay="999"/>
                                          </p:stCondLst>
                                        </p:cTn>
                                        <p:tgtEl>
                                          <p:spTgt spid="10"/>
                                        </p:tgtEl>
                                        <p:attrNameLst>
                                          <p:attrName>style.visibility</p:attrName>
                                        </p:attrNameLst>
                                      </p:cBhvr>
                                      <p:to>
                                        <p:strVal val="hidden"/>
                                      </p:to>
                                    </p:set>
                                  </p:childTnLst>
                                </p:cTn>
                              </p:par>
                              <p:par>
                                <p:cTn id="295" presetID="42" presetClass="exit" presetSubtype="0" fill="hold" grpId="1" nodeType="withEffect">
                                  <p:stCondLst>
                                    <p:cond delay="0"/>
                                  </p:stCondLst>
                                  <p:childTnLst>
                                    <p:animEffect transition="out" filter="fade">
                                      <p:cBhvr>
                                        <p:cTn id="296" dur="1000"/>
                                        <p:tgtEl>
                                          <p:spTgt spid="8"/>
                                        </p:tgtEl>
                                      </p:cBhvr>
                                    </p:animEffect>
                                    <p:anim calcmode="lin" valueType="num">
                                      <p:cBhvr>
                                        <p:cTn id="297" dur="1000"/>
                                        <p:tgtEl>
                                          <p:spTgt spid="8"/>
                                        </p:tgtEl>
                                        <p:attrNameLst>
                                          <p:attrName>ppt_x</p:attrName>
                                        </p:attrNameLst>
                                      </p:cBhvr>
                                      <p:tavLst>
                                        <p:tav tm="0">
                                          <p:val>
                                            <p:strVal val="ppt_x"/>
                                          </p:val>
                                        </p:tav>
                                        <p:tav tm="100000">
                                          <p:val>
                                            <p:strVal val="ppt_x"/>
                                          </p:val>
                                        </p:tav>
                                      </p:tavLst>
                                    </p:anim>
                                    <p:anim calcmode="lin" valueType="num">
                                      <p:cBhvr>
                                        <p:cTn id="298" dur="1000"/>
                                        <p:tgtEl>
                                          <p:spTgt spid="8"/>
                                        </p:tgtEl>
                                        <p:attrNameLst>
                                          <p:attrName>ppt_y</p:attrName>
                                        </p:attrNameLst>
                                      </p:cBhvr>
                                      <p:tavLst>
                                        <p:tav tm="0">
                                          <p:val>
                                            <p:strVal val="ppt_y"/>
                                          </p:val>
                                        </p:tav>
                                        <p:tav tm="100000">
                                          <p:val>
                                            <p:strVal val="ppt_y+.1"/>
                                          </p:val>
                                        </p:tav>
                                      </p:tavLst>
                                    </p:anim>
                                    <p:set>
                                      <p:cBhvr>
                                        <p:cTn id="299" dur="1" fill="hold">
                                          <p:stCondLst>
                                            <p:cond delay="999"/>
                                          </p:stCondLst>
                                        </p:cTn>
                                        <p:tgtEl>
                                          <p:spTgt spid="8"/>
                                        </p:tgtEl>
                                        <p:attrNameLst>
                                          <p:attrName>style.visibility</p:attrName>
                                        </p:attrNameLst>
                                      </p:cBhvr>
                                      <p:to>
                                        <p:strVal val="hidden"/>
                                      </p:to>
                                    </p:set>
                                  </p:childTnLst>
                                </p:cTn>
                              </p:par>
                              <p:par>
                                <p:cTn id="300" presetID="42" presetClass="exit" presetSubtype="0" fill="hold" grpId="2" nodeType="withEffect">
                                  <p:stCondLst>
                                    <p:cond delay="0"/>
                                  </p:stCondLst>
                                  <p:childTnLst>
                                    <p:animEffect transition="out" filter="fade">
                                      <p:cBhvr>
                                        <p:cTn id="301" dur="1000"/>
                                        <p:tgtEl>
                                          <p:spTgt spid="23"/>
                                        </p:tgtEl>
                                      </p:cBhvr>
                                    </p:animEffect>
                                    <p:anim calcmode="lin" valueType="num">
                                      <p:cBhvr>
                                        <p:cTn id="302" dur="1000"/>
                                        <p:tgtEl>
                                          <p:spTgt spid="23"/>
                                        </p:tgtEl>
                                        <p:attrNameLst>
                                          <p:attrName>ppt_x</p:attrName>
                                        </p:attrNameLst>
                                      </p:cBhvr>
                                      <p:tavLst>
                                        <p:tav tm="0">
                                          <p:val>
                                            <p:strVal val="ppt_x"/>
                                          </p:val>
                                        </p:tav>
                                        <p:tav tm="100000">
                                          <p:val>
                                            <p:strVal val="ppt_x"/>
                                          </p:val>
                                        </p:tav>
                                      </p:tavLst>
                                    </p:anim>
                                    <p:anim calcmode="lin" valueType="num">
                                      <p:cBhvr>
                                        <p:cTn id="303" dur="1000"/>
                                        <p:tgtEl>
                                          <p:spTgt spid="23"/>
                                        </p:tgtEl>
                                        <p:attrNameLst>
                                          <p:attrName>ppt_y</p:attrName>
                                        </p:attrNameLst>
                                      </p:cBhvr>
                                      <p:tavLst>
                                        <p:tav tm="0">
                                          <p:val>
                                            <p:strVal val="ppt_y"/>
                                          </p:val>
                                        </p:tav>
                                        <p:tav tm="100000">
                                          <p:val>
                                            <p:strVal val="ppt_y+.1"/>
                                          </p:val>
                                        </p:tav>
                                      </p:tavLst>
                                    </p:anim>
                                    <p:set>
                                      <p:cBhvr>
                                        <p:cTn id="304" dur="1" fill="hold">
                                          <p:stCondLst>
                                            <p:cond delay="999"/>
                                          </p:stCondLst>
                                        </p:cTn>
                                        <p:tgtEl>
                                          <p:spTgt spid="23"/>
                                        </p:tgtEl>
                                        <p:attrNameLst>
                                          <p:attrName>style.visibility</p:attrName>
                                        </p:attrNameLst>
                                      </p:cBhvr>
                                      <p:to>
                                        <p:strVal val="hidden"/>
                                      </p:to>
                                    </p:set>
                                  </p:childTnLst>
                                </p:cTn>
                              </p:par>
                              <p:par>
                                <p:cTn id="305" presetID="42" presetClass="exit" presetSubtype="0" fill="hold" grpId="1" nodeType="withEffect">
                                  <p:stCondLst>
                                    <p:cond delay="0"/>
                                  </p:stCondLst>
                                  <p:childTnLst>
                                    <p:animEffect transition="out" filter="fade">
                                      <p:cBhvr>
                                        <p:cTn id="306" dur="1000"/>
                                        <p:tgtEl>
                                          <p:spTgt spid="11"/>
                                        </p:tgtEl>
                                      </p:cBhvr>
                                    </p:animEffect>
                                    <p:anim calcmode="lin" valueType="num">
                                      <p:cBhvr>
                                        <p:cTn id="307" dur="1000"/>
                                        <p:tgtEl>
                                          <p:spTgt spid="11"/>
                                        </p:tgtEl>
                                        <p:attrNameLst>
                                          <p:attrName>ppt_x</p:attrName>
                                        </p:attrNameLst>
                                      </p:cBhvr>
                                      <p:tavLst>
                                        <p:tav tm="0">
                                          <p:val>
                                            <p:strVal val="ppt_x"/>
                                          </p:val>
                                        </p:tav>
                                        <p:tav tm="100000">
                                          <p:val>
                                            <p:strVal val="ppt_x"/>
                                          </p:val>
                                        </p:tav>
                                      </p:tavLst>
                                    </p:anim>
                                    <p:anim calcmode="lin" valueType="num">
                                      <p:cBhvr>
                                        <p:cTn id="308" dur="1000"/>
                                        <p:tgtEl>
                                          <p:spTgt spid="11"/>
                                        </p:tgtEl>
                                        <p:attrNameLst>
                                          <p:attrName>ppt_y</p:attrName>
                                        </p:attrNameLst>
                                      </p:cBhvr>
                                      <p:tavLst>
                                        <p:tav tm="0">
                                          <p:val>
                                            <p:strVal val="ppt_y"/>
                                          </p:val>
                                        </p:tav>
                                        <p:tav tm="100000">
                                          <p:val>
                                            <p:strVal val="ppt_y+.1"/>
                                          </p:val>
                                        </p:tav>
                                      </p:tavLst>
                                    </p:anim>
                                    <p:set>
                                      <p:cBhvr>
                                        <p:cTn id="309" dur="1" fill="hold">
                                          <p:stCondLst>
                                            <p:cond delay="999"/>
                                          </p:stCondLst>
                                        </p:cTn>
                                        <p:tgtEl>
                                          <p:spTgt spid="11"/>
                                        </p:tgtEl>
                                        <p:attrNameLst>
                                          <p:attrName>style.visibility</p:attrName>
                                        </p:attrNameLst>
                                      </p:cBhvr>
                                      <p:to>
                                        <p:strVal val="hidden"/>
                                      </p:to>
                                    </p:set>
                                  </p:childTnLst>
                                </p:cTn>
                              </p:par>
                              <p:par>
                                <p:cTn id="310" presetID="42" presetClass="exit" presetSubtype="0" fill="hold" grpId="0" nodeType="withEffect">
                                  <p:stCondLst>
                                    <p:cond delay="0"/>
                                  </p:stCondLst>
                                  <p:childTnLst>
                                    <p:animEffect transition="out" filter="fade">
                                      <p:cBhvr>
                                        <p:cTn id="311" dur="1000"/>
                                        <p:tgtEl>
                                          <p:spTgt spid="17"/>
                                        </p:tgtEl>
                                      </p:cBhvr>
                                    </p:animEffect>
                                    <p:anim calcmode="lin" valueType="num">
                                      <p:cBhvr>
                                        <p:cTn id="312" dur="1000"/>
                                        <p:tgtEl>
                                          <p:spTgt spid="17"/>
                                        </p:tgtEl>
                                        <p:attrNameLst>
                                          <p:attrName>ppt_x</p:attrName>
                                        </p:attrNameLst>
                                      </p:cBhvr>
                                      <p:tavLst>
                                        <p:tav tm="0">
                                          <p:val>
                                            <p:strVal val="ppt_x"/>
                                          </p:val>
                                        </p:tav>
                                        <p:tav tm="100000">
                                          <p:val>
                                            <p:strVal val="ppt_x"/>
                                          </p:val>
                                        </p:tav>
                                      </p:tavLst>
                                    </p:anim>
                                    <p:anim calcmode="lin" valueType="num">
                                      <p:cBhvr>
                                        <p:cTn id="313" dur="1000"/>
                                        <p:tgtEl>
                                          <p:spTgt spid="17"/>
                                        </p:tgtEl>
                                        <p:attrNameLst>
                                          <p:attrName>ppt_y</p:attrName>
                                        </p:attrNameLst>
                                      </p:cBhvr>
                                      <p:tavLst>
                                        <p:tav tm="0">
                                          <p:val>
                                            <p:strVal val="ppt_y"/>
                                          </p:val>
                                        </p:tav>
                                        <p:tav tm="100000">
                                          <p:val>
                                            <p:strVal val="ppt_y+.1"/>
                                          </p:val>
                                        </p:tav>
                                      </p:tavLst>
                                    </p:anim>
                                    <p:set>
                                      <p:cBhvr>
                                        <p:cTn id="314" dur="1" fill="hold">
                                          <p:stCondLst>
                                            <p:cond delay="999"/>
                                          </p:stCondLst>
                                        </p:cTn>
                                        <p:tgtEl>
                                          <p:spTgt spid="17"/>
                                        </p:tgtEl>
                                        <p:attrNameLst>
                                          <p:attrName>style.visibility</p:attrName>
                                        </p:attrNameLst>
                                      </p:cBhvr>
                                      <p:to>
                                        <p:strVal val="hidden"/>
                                      </p:to>
                                    </p:set>
                                  </p:childTnLst>
                                </p:cTn>
                              </p:par>
                              <p:par>
                                <p:cTn id="315" presetID="42" presetClass="exit" presetSubtype="0" fill="hold" grpId="1" nodeType="withEffect">
                                  <p:stCondLst>
                                    <p:cond delay="0"/>
                                  </p:stCondLst>
                                  <p:childTnLst>
                                    <p:animEffect transition="out" filter="fade">
                                      <p:cBhvr>
                                        <p:cTn id="316" dur="1000"/>
                                        <p:tgtEl>
                                          <p:spTgt spid="9"/>
                                        </p:tgtEl>
                                      </p:cBhvr>
                                    </p:animEffect>
                                    <p:anim calcmode="lin" valueType="num">
                                      <p:cBhvr>
                                        <p:cTn id="317" dur="1000"/>
                                        <p:tgtEl>
                                          <p:spTgt spid="9"/>
                                        </p:tgtEl>
                                        <p:attrNameLst>
                                          <p:attrName>ppt_x</p:attrName>
                                        </p:attrNameLst>
                                      </p:cBhvr>
                                      <p:tavLst>
                                        <p:tav tm="0">
                                          <p:val>
                                            <p:strVal val="ppt_x"/>
                                          </p:val>
                                        </p:tav>
                                        <p:tav tm="100000">
                                          <p:val>
                                            <p:strVal val="ppt_x"/>
                                          </p:val>
                                        </p:tav>
                                      </p:tavLst>
                                    </p:anim>
                                    <p:anim calcmode="lin" valueType="num">
                                      <p:cBhvr>
                                        <p:cTn id="318" dur="1000"/>
                                        <p:tgtEl>
                                          <p:spTgt spid="9"/>
                                        </p:tgtEl>
                                        <p:attrNameLst>
                                          <p:attrName>ppt_y</p:attrName>
                                        </p:attrNameLst>
                                      </p:cBhvr>
                                      <p:tavLst>
                                        <p:tav tm="0">
                                          <p:val>
                                            <p:strVal val="ppt_y"/>
                                          </p:val>
                                        </p:tav>
                                        <p:tav tm="100000">
                                          <p:val>
                                            <p:strVal val="ppt_y+.1"/>
                                          </p:val>
                                        </p:tav>
                                      </p:tavLst>
                                    </p:anim>
                                    <p:set>
                                      <p:cBhvr>
                                        <p:cTn id="319" dur="1" fill="hold">
                                          <p:stCondLst>
                                            <p:cond delay="999"/>
                                          </p:stCondLst>
                                        </p:cTn>
                                        <p:tgtEl>
                                          <p:spTgt spid="9"/>
                                        </p:tgtEl>
                                        <p:attrNameLst>
                                          <p:attrName>style.visibility</p:attrName>
                                        </p:attrNameLst>
                                      </p:cBhvr>
                                      <p:to>
                                        <p:strVal val="hidden"/>
                                      </p:to>
                                    </p:set>
                                  </p:childTnLst>
                                </p:cTn>
                              </p:par>
                              <p:par>
                                <p:cTn id="320" presetID="42" presetClass="exit" presetSubtype="0" fill="hold" grpId="2" nodeType="withEffect">
                                  <p:stCondLst>
                                    <p:cond delay="0"/>
                                  </p:stCondLst>
                                  <p:childTnLst>
                                    <p:animEffect transition="out" filter="fade">
                                      <p:cBhvr>
                                        <p:cTn id="321" dur="1000"/>
                                        <p:tgtEl>
                                          <p:spTgt spid="28"/>
                                        </p:tgtEl>
                                      </p:cBhvr>
                                    </p:animEffect>
                                    <p:anim calcmode="lin" valueType="num">
                                      <p:cBhvr>
                                        <p:cTn id="322" dur="1000"/>
                                        <p:tgtEl>
                                          <p:spTgt spid="28"/>
                                        </p:tgtEl>
                                        <p:attrNameLst>
                                          <p:attrName>ppt_x</p:attrName>
                                        </p:attrNameLst>
                                      </p:cBhvr>
                                      <p:tavLst>
                                        <p:tav tm="0">
                                          <p:val>
                                            <p:strVal val="ppt_x"/>
                                          </p:val>
                                        </p:tav>
                                        <p:tav tm="100000">
                                          <p:val>
                                            <p:strVal val="ppt_x"/>
                                          </p:val>
                                        </p:tav>
                                      </p:tavLst>
                                    </p:anim>
                                    <p:anim calcmode="lin" valueType="num">
                                      <p:cBhvr>
                                        <p:cTn id="323" dur="1000"/>
                                        <p:tgtEl>
                                          <p:spTgt spid="28"/>
                                        </p:tgtEl>
                                        <p:attrNameLst>
                                          <p:attrName>ppt_y</p:attrName>
                                        </p:attrNameLst>
                                      </p:cBhvr>
                                      <p:tavLst>
                                        <p:tav tm="0">
                                          <p:val>
                                            <p:strVal val="ppt_y"/>
                                          </p:val>
                                        </p:tav>
                                        <p:tav tm="100000">
                                          <p:val>
                                            <p:strVal val="ppt_y+.1"/>
                                          </p:val>
                                        </p:tav>
                                      </p:tavLst>
                                    </p:anim>
                                    <p:set>
                                      <p:cBhvr>
                                        <p:cTn id="324" dur="1" fill="hold">
                                          <p:stCondLst>
                                            <p:cond delay="999"/>
                                          </p:stCondLst>
                                        </p:cTn>
                                        <p:tgtEl>
                                          <p:spTgt spid="28"/>
                                        </p:tgtEl>
                                        <p:attrNameLst>
                                          <p:attrName>style.visibility</p:attrName>
                                        </p:attrNameLst>
                                      </p:cBhvr>
                                      <p:to>
                                        <p:strVal val="hidden"/>
                                      </p:to>
                                    </p:set>
                                  </p:childTnLst>
                                </p:cTn>
                              </p:par>
                              <p:par>
                                <p:cTn id="325" presetID="42" presetClass="exit" presetSubtype="0" fill="hold" nodeType="withEffect">
                                  <p:stCondLst>
                                    <p:cond delay="0"/>
                                  </p:stCondLst>
                                  <p:childTnLst>
                                    <p:animEffect transition="out" filter="fade">
                                      <p:cBhvr>
                                        <p:cTn id="326" dur="1000"/>
                                        <p:tgtEl>
                                          <p:spTgt spid="6"/>
                                        </p:tgtEl>
                                      </p:cBhvr>
                                    </p:animEffect>
                                    <p:anim calcmode="lin" valueType="num">
                                      <p:cBhvr>
                                        <p:cTn id="327" dur="1000"/>
                                        <p:tgtEl>
                                          <p:spTgt spid="6"/>
                                        </p:tgtEl>
                                        <p:attrNameLst>
                                          <p:attrName>ppt_x</p:attrName>
                                        </p:attrNameLst>
                                      </p:cBhvr>
                                      <p:tavLst>
                                        <p:tav tm="0">
                                          <p:val>
                                            <p:strVal val="ppt_x"/>
                                          </p:val>
                                        </p:tav>
                                        <p:tav tm="100000">
                                          <p:val>
                                            <p:strVal val="ppt_x"/>
                                          </p:val>
                                        </p:tav>
                                      </p:tavLst>
                                    </p:anim>
                                    <p:anim calcmode="lin" valueType="num">
                                      <p:cBhvr>
                                        <p:cTn id="328" dur="1000"/>
                                        <p:tgtEl>
                                          <p:spTgt spid="6"/>
                                        </p:tgtEl>
                                        <p:attrNameLst>
                                          <p:attrName>ppt_y</p:attrName>
                                        </p:attrNameLst>
                                      </p:cBhvr>
                                      <p:tavLst>
                                        <p:tav tm="0">
                                          <p:val>
                                            <p:strVal val="ppt_y"/>
                                          </p:val>
                                        </p:tav>
                                        <p:tav tm="100000">
                                          <p:val>
                                            <p:strVal val="ppt_y+.1"/>
                                          </p:val>
                                        </p:tav>
                                      </p:tavLst>
                                    </p:anim>
                                    <p:set>
                                      <p:cBhvr>
                                        <p:cTn id="329" dur="1" fill="hold">
                                          <p:stCondLst>
                                            <p:cond delay="999"/>
                                          </p:stCondLst>
                                        </p:cTn>
                                        <p:tgtEl>
                                          <p:spTgt spid="6"/>
                                        </p:tgtEl>
                                        <p:attrNameLst>
                                          <p:attrName>style.visibility</p:attrName>
                                        </p:attrNameLst>
                                      </p:cBhvr>
                                      <p:to>
                                        <p:strVal val="hidden"/>
                                      </p:to>
                                    </p:set>
                                  </p:childTnLst>
                                </p:cTn>
                              </p:par>
                              <p:par>
                                <p:cTn id="330" presetID="42" presetClass="exit" presetSubtype="0" fill="hold" grpId="2" nodeType="withEffect">
                                  <p:stCondLst>
                                    <p:cond delay="0"/>
                                  </p:stCondLst>
                                  <p:childTnLst>
                                    <p:animEffect transition="out" filter="fade">
                                      <p:cBhvr>
                                        <p:cTn id="331" dur="1000"/>
                                        <p:tgtEl>
                                          <p:spTgt spid="24"/>
                                        </p:tgtEl>
                                      </p:cBhvr>
                                    </p:animEffect>
                                    <p:anim calcmode="lin" valueType="num">
                                      <p:cBhvr>
                                        <p:cTn id="332" dur="1000"/>
                                        <p:tgtEl>
                                          <p:spTgt spid="24"/>
                                        </p:tgtEl>
                                        <p:attrNameLst>
                                          <p:attrName>ppt_x</p:attrName>
                                        </p:attrNameLst>
                                      </p:cBhvr>
                                      <p:tavLst>
                                        <p:tav tm="0">
                                          <p:val>
                                            <p:strVal val="ppt_x"/>
                                          </p:val>
                                        </p:tav>
                                        <p:tav tm="100000">
                                          <p:val>
                                            <p:strVal val="ppt_x"/>
                                          </p:val>
                                        </p:tav>
                                      </p:tavLst>
                                    </p:anim>
                                    <p:anim calcmode="lin" valueType="num">
                                      <p:cBhvr>
                                        <p:cTn id="333" dur="1000"/>
                                        <p:tgtEl>
                                          <p:spTgt spid="24"/>
                                        </p:tgtEl>
                                        <p:attrNameLst>
                                          <p:attrName>ppt_y</p:attrName>
                                        </p:attrNameLst>
                                      </p:cBhvr>
                                      <p:tavLst>
                                        <p:tav tm="0">
                                          <p:val>
                                            <p:strVal val="ppt_y"/>
                                          </p:val>
                                        </p:tav>
                                        <p:tav tm="100000">
                                          <p:val>
                                            <p:strVal val="ppt_y+.1"/>
                                          </p:val>
                                        </p:tav>
                                      </p:tavLst>
                                    </p:anim>
                                    <p:set>
                                      <p:cBhvr>
                                        <p:cTn id="334" dur="1" fill="hold">
                                          <p:stCondLst>
                                            <p:cond delay="999"/>
                                          </p:stCondLst>
                                        </p:cTn>
                                        <p:tgtEl>
                                          <p:spTgt spid="24"/>
                                        </p:tgtEl>
                                        <p:attrNameLst>
                                          <p:attrName>style.visibility</p:attrName>
                                        </p:attrNameLst>
                                      </p:cBhvr>
                                      <p:to>
                                        <p:strVal val="hidden"/>
                                      </p:to>
                                    </p:set>
                                  </p:childTnLst>
                                </p:cTn>
                              </p:par>
                              <p:par>
                                <p:cTn id="335" presetID="42" presetClass="exit" presetSubtype="0" fill="hold" grpId="2" nodeType="withEffect">
                                  <p:stCondLst>
                                    <p:cond delay="0"/>
                                  </p:stCondLst>
                                  <p:childTnLst>
                                    <p:animEffect transition="out" filter="fade">
                                      <p:cBhvr>
                                        <p:cTn id="336" dur="1000"/>
                                        <p:tgtEl>
                                          <p:spTgt spid="19"/>
                                        </p:tgtEl>
                                      </p:cBhvr>
                                    </p:animEffect>
                                    <p:anim calcmode="lin" valueType="num">
                                      <p:cBhvr>
                                        <p:cTn id="337" dur="1000"/>
                                        <p:tgtEl>
                                          <p:spTgt spid="19"/>
                                        </p:tgtEl>
                                        <p:attrNameLst>
                                          <p:attrName>ppt_x</p:attrName>
                                        </p:attrNameLst>
                                      </p:cBhvr>
                                      <p:tavLst>
                                        <p:tav tm="0">
                                          <p:val>
                                            <p:strVal val="ppt_x"/>
                                          </p:val>
                                        </p:tav>
                                        <p:tav tm="100000">
                                          <p:val>
                                            <p:strVal val="ppt_x"/>
                                          </p:val>
                                        </p:tav>
                                      </p:tavLst>
                                    </p:anim>
                                    <p:anim calcmode="lin" valueType="num">
                                      <p:cBhvr>
                                        <p:cTn id="338" dur="1000"/>
                                        <p:tgtEl>
                                          <p:spTgt spid="19"/>
                                        </p:tgtEl>
                                        <p:attrNameLst>
                                          <p:attrName>ppt_y</p:attrName>
                                        </p:attrNameLst>
                                      </p:cBhvr>
                                      <p:tavLst>
                                        <p:tav tm="0">
                                          <p:val>
                                            <p:strVal val="ppt_y"/>
                                          </p:val>
                                        </p:tav>
                                        <p:tav tm="100000">
                                          <p:val>
                                            <p:strVal val="ppt_y+.1"/>
                                          </p:val>
                                        </p:tav>
                                      </p:tavLst>
                                    </p:anim>
                                    <p:set>
                                      <p:cBhvr>
                                        <p:cTn id="339" dur="1" fill="hold">
                                          <p:stCondLst>
                                            <p:cond delay="999"/>
                                          </p:stCondLst>
                                        </p:cTn>
                                        <p:tgtEl>
                                          <p:spTgt spid="19"/>
                                        </p:tgtEl>
                                        <p:attrNameLst>
                                          <p:attrName>style.visibility</p:attrName>
                                        </p:attrNameLst>
                                      </p:cBhvr>
                                      <p:to>
                                        <p:strVal val="hidden"/>
                                      </p:to>
                                    </p:set>
                                  </p:childTnLst>
                                </p:cTn>
                              </p:par>
                              <p:par>
                                <p:cTn id="340" presetID="42" presetClass="exit" presetSubtype="0" fill="hold" grpId="2" nodeType="withEffect">
                                  <p:stCondLst>
                                    <p:cond delay="0"/>
                                  </p:stCondLst>
                                  <p:childTnLst>
                                    <p:animEffect transition="out" filter="fade">
                                      <p:cBhvr>
                                        <p:cTn id="341" dur="1000"/>
                                        <p:tgtEl>
                                          <p:spTgt spid="29"/>
                                        </p:tgtEl>
                                      </p:cBhvr>
                                    </p:animEffect>
                                    <p:anim calcmode="lin" valueType="num">
                                      <p:cBhvr>
                                        <p:cTn id="342" dur="1000"/>
                                        <p:tgtEl>
                                          <p:spTgt spid="29"/>
                                        </p:tgtEl>
                                        <p:attrNameLst>
                                          <p:attrName>ppt_x</p:attrName>
                                        </p:attrNameLst>
                                      </p:cBhvr>
                                      <p:tavLst>
                                        <p:tav tm="0">
                                          <p:val>
                                            <p:strVal val="ppt_x"/>
                                          </p:val>
                                        </p:tav>
                                        <p:tav tm="100000">
                                          <p:val>
                                            <p:strVal val="ppt_x"/>
                                          </p:val>
                                        </p:tav>
                                      </p:tavLst>
                                    </p:anim>
                                    <p:anim calcmode="lin" valueType="num">
                                      <p:cBhvr>
                                        <p:cTn id="343" dur="1000"/>
                                        <p:tgtEl>
                                          <p:spTgt spid="29"/>
                                        </p:tgtEl>
                                        <p:attrNameLst>
                                          <p:attrName>ppt_y</p:attrName>
                                        </p:attrNameLst>
                                      </p:cBhvr>
                                      <p:tavLst>
                                        <p:tav tm="0">
                                          <p:val>
                                            <p:strVal val="ppt_y"/>
                                          </p:val>
                                        </p:tav>
                                        <p:tav tm="100000">
                                          <p:val>
                                            <p:strVal val="ppt_y+.1"/>
                                          </p:val>
                                        </p:tav>
                                      </p:tavLst>
                                    </p:anim>
                                    <p:set>
                                      <p:cBhvr>
                                        <p:cTn id="344" dur="1" fill="hold">
                                          <p:stCondLst>
                                            <p:cond delay="999"/>
                                          </p:stCondLst>
                                        </p:cTn>
                                        <p:tgtEl>
                                          <p:spTgt spid="29"/>
                                        </p:tgtEl>
                                        <p:attrNameLst>
                                          <p:attrName>style.visibility</p:attrName>
                                        </p:attrNameLst>
                                      </p:cBhvr>
                                      <p:to>
                                        <p:strVal val="hidden"/>
                                      </p:to>
                                    </p:set>
                                  </p:childTnLst>
                                </p:cTn>
                              </p:par>
                              <p:par>
                                <p:cTn id="345" presetID="42" presetClass="exit" presetSubtype="0" fill="hold" grpId="1" nodeType="withEffect">
                                  <p:stCondLst>
                                    <p:cond delay="0"/>
                                  </p:stCondLst>
                                  <p:childTnLst>
                                    <p:animEffect transition="out" filter="fade">
                                      <p:cBhvr>
                                        <p:cTn id="346" dur="1000"/>
                                        <p:tgtEl>
                                          <p:spTgt spid="34"/>
                                        </p:tgtEl>
                                      </p:cBhvr>
                                    </p:animEffect>
                                    <p:anim calcmode="lin" valueType="num">
                                      <p:cBhvr>
                                        <p:cTn id="347" dur="1000"/>
                                        <p:tgtEl>
                                          <p:spTgt spid="34"/>
                                        </p:tgtEl>
                                        <p:attrNameLst>
                                          <p:attrName>ppt_x</p:attrName>
                                        </p:attrNameLst>
                                      </p:cBhvr>
                                      <p:tavLst>
                                        <p:tav tm="0">
                                          <p:val>
                                            <p:strVal val="ppt_x"/>
                                          </p:val>
                                        </p:tav>
                                        <p:tav tm="100000">
                                          <p:val>
                                            <p:strVal val="ppt_x"/>
                                          </p:val>
                                        </p:tav>
                                      </p:tavLst>
                                    </p:anim>
                                    <p:anim calcmode="lin" valueType="num">
                                      <p:cBhvr>
                                        <p:cTn id="348" dur="1000"/>
                                        <p:tgtEl>
                                          <p:spTgt spid="34"/>
                                        </p:tgtEl>
                                        <p:attrNameLst>
                                          <p:attrName>ppt_y</p:attrName>
                                        </p:attrNameLst>
                                      </p:cBhvr>
                                      <p:tavLst>
                                        <p:tav tm="0">
                                          <p:val>
                                            <p:strVal val="ppt_y"/>
                                          </p:val>
                                        </p:tav>
                                        <p:tav tm="100000">
                                          <p:val>
                                            <p:strVal val="ppt_y+.1"/>
                                          </p:val>
                                        </p:tav>
                                      </p:tavLst>
                                    </p:anim>
                                    <p:set>
                                      <p:cBhvr>
                                        <p:cTn id="349" dur="1" fill="hold">
                                          <p:stCondLst>
                                            <p:cond delay="999"/>
                                          </p:stCondLst>
                                        </p:cTn>
                                        <p:tgtEl>
                                          <p:spTgt spid="34"/>
                                        </p:tgtEl>
                                        <p:attrNameLst>
                                          <p:attrName>style.visibility</p:attrName>
                                        </p:attrNameLst>
                                      </p:cBhvr>
                                      <p:to>
                                        <p:strVal val="hidden"/>
                                      </p:to>
                                    </p:set>
                                  </p:childTnLst>
                                </p:cTn>
                              </p:par>
                              <p:par>
                                <p:cTn id="350" presetID="42" presetClass="exit" presetSubtype="0" fill="hold" grpId="1" nodeType="withEffect">
                                  <p:stCondLst>
                                    <p:cond delay="0"/>
                                  </p:stCondLst>
                                  <p:childTnLst>
                                    <p:animEffect transition="out" filter="fade">
                                      <p:cBhvr>
                                        <p:cTn id="351" dur="1000"/>
                                        <p:tgtEl>
                                          <p:spTgt spid="35"/>
                                        </p:tgtEl>
                                      </p:cBhvr>
                                    </p:animEffect>
                                    <p:anim calcmode="lin" valueType="num">
                                      <p:cBhvr>
                                        <p:cTn id="352" dur="1000"/>
                                        <p:tgtEl>
                                          <p:spTgt spid="35"/>
                                        </p:tgtEl>
                                        <p:attrNameLst>
                                          <p:attrName>ppt_x</p:attrName>
                                        </p:attrNameLst>
                                      </p:cBhvr>
                                      <p:tavLst>
                                        <p:tav tm="0">
                                          <p:val>
                                            <p:strVal val="ppt_x"/>
                                          </p:val>
                                        </p:tav>
                                        <p:tav tm="100000">
                                          <p:val>
                                            <p:strVal val="ppt_x"/>
                                          </p:val>
                                        </p:tav>
                                      </p:tavLst>
                                    </p:anim>
                                    <p:anim calcmode="lin" valueType="num">
                                      <p:cBhvr>
                                        <p:cTn id="353" dur="1000"/>
                                        <p:tgtEl>
                                          <p:spTgt spid="35"/>
                                        </p:tgtEl>
                                        <p:attrNameLst>
                                          <p:attrName>ppt_y</p:attrName>
                                        </p:attrNameLst>
                                      </p:cBhvr>
                                      <p:tavLst>
                                        <p:tav tm="0">
                                          <p:val>
                                            <p:strVal val="ppt_y"/>
                                          </p:val>
                                        </p:tav>
                                        <p:tav tm="100000">
                                          <p:val>
                                            <p:strVal val="ppt_y+.1"/>
                                          </p:val>
                                        </p:tav>
                                      </p:tavLst>
                                    </p:anim>
                                    <p:set>
                                      <p:cBhvr>
                                        <p:cTn id="354" dur="1" fill="hold">
                                          <p:stCondLst>
                                            <p:cond delay="999"/>
                                          </p:stCondLst>
                                        </p:cTn>
                                        <p:tgtEl>
                                          <p:spTgt spid="35"/>
                                        </p:tgtEl>
                                        <p:attrNameLst>
                                          <p:attrName>style.visibility</p:attrName>
                                        </p:attrNameLst>
                                      </p:cBhvr>
                                      <p:to>
                                        <p:strVal val="hidden"/>
                                      </p:to>
                                    </p:set>
                                  </p:childTnLst>
                                </p:cTn>
                              </p:par>
                              <p:par>
                                <p:cTn id="355" presetID="42" presetClass="exit" presetSubtype="0" fill="hold" grpId="2" nodeType="withEffect">
                                  <p:stCondLst>
                                    <p:cond delay="0"/>
                                  </p:stCondLst>
                                  <p:childTnLst>
                                    <p:animEffect transition="out" filter="fade">
                                      <p:cBhvr>
                                        <p:cTn id="356" dur="1000"/>
                                        <p:tgtEl>
                                          <p:spTgt spid="21"/>
                                        </p:tgtEl>
                                      </p:cBhvr>
                                    </p:animEffect>
                                    <p:anim calcmode="lin" valueType="num">
                                      <p:cBhvr>
                                        <p:cTn id="357" dur="1000"/>
                                        <p:tgtEl>
                                          <p:spTgt spid="21"/>
                                        </p:tgtEl>
                                        <p:attrNameLst>
                                          <p:attrName>ppt_x</p:attrName>
                                        </p:attrNameLst>
                                      </p:cBhvr>
                                      <p:tavLst>
                                        <p:tav tm="0">
                                          <p:val>
                                            <p:strVal val="ppt_x"/>
                                          </p:val>
                                        </p:tav>
                                        <p:tav tm="100000">
                                          <p:val>
                                            <p:strVal val="ppt_x"/>
                                          </p:val>
                                        </p:tav>
                                      </p:tavLst>
                                    </p:anim>
                                    <p:anim calcmode="lin" valueType="num">
                                      <p:cBhvr>
                                        <p:cTn id="358" dur="1000"/>
                                        <p:tgtEl>
                                          <p:spTgt spid="21"/>
                                        </p:tgtEl>
                                        <p:attrNameLst>
                                          <p:attrName>ppt_y</p:attrName>
                                        </p:attrNameLst>
                                      </p:cBhvr>
                                      <p:tavLst>
                                        <p:tav tm="0">
                                          <p:val>
                                            <p:strVal val="ppt_y"/>
                                          </p:val>
                                        </p:tav>
                                        <p:tav tm="100000">
                                          <p:val>
                                            <p:strVal val="ppt_y+.1"/>
                                          </p:val>
                                        </p:tav>
                                      </p:tavLst>
                                    </p:anim>
                                    <p:set>
                                      <p:cBhvr>
                                        <p:cTn id="359" dur="1" fill="hold">
                                          <p:stCondLst>
                                            <p:cond delay="999"/>
                                          </p:stCondLst>
                                        </p:cTn>
                                        <p:tgtEl>
                                          <p:spTgt spid="21"/>
                                        </p:tgtEl>
                                        <p:attrNameLst>
                                          <p:attrName>style.visibility</p:attrName>
                                        </p:attrNameLst>
                                      </p:cBhvr>
                                      <p:to>
                                        <p:strVal val="hidden"/>
                                      </p:to>
                                    </p:set>
                                  </p:childTnLst>
                                </p:cTn>
                              </p:par>
                              <p:par>
                                <p:cTn id="360" presetID="42" presetClass="exit" presetSubtype="0" fill="hold" grpId="2" nodeType="withEffect">
                                  <p:stCondLst>
                                    <p:cond delay="0"/>
                                  </p:stCondLst>
                                  <p:childTnLst>
                                    <p:animEffect transition="out" filter="fade">
                                      <p:cBhvr>
                                        <p:cTn id="361" dur="1000"/>
                                        <p:tgtEl>
                                          <p:spTgt spid="20"/>
                                        </p:tgtEl>
                                      </p:cBhvr>
                                    </p:animEffect>
                                    <p:anim calcmode="lin" valueType="num">
                                      <p:cBhvr>
                                        <p:cTn id="362" dur="1000"/>
                                        <p:tgtEl>
                                          <p:spTgt spid="20"/>
                                        </p:tgtEl>
                                        <p:attrNameLst>
                                          <p:attrName>ppt_x</p:attrName>
                                        </p:attrNameLst>
                                      </p:cBhvr>
                                      <p:tavLst>
                                        <p:tav tm="0">
                                          <p:val>
                                            <p:strVal val="ppt_x"/>
                                          </p:val>
                                        </p:tav>
                                        <p:tav tm="100000">
                                          <p:val>
                                            <p:strVal val="ppt_x"/>
                                          </p:val>
                                        </p:tav>
                                      </p:tavLst>
                                    </p:anim>
                                    <p:anim calcmode="lin" valueType="num">
                                      <p:cBhvr>
                                        <p:cTn id="363" dur="1000"/>
                                        <p:tgtEl>
                                          <p:spTgt spid="20"/>
                                        </p:tgtEl>
                                        <p:attrNameLst>
                                          <p:attrName>ppt_y</p:attrName>
                                        </p:attrNameLst>
                                      </p:cBhvr>
                                      <p:tavLst>
                                        <p:tav tm="0">
                                          <p:val>
                                            <p:strVal val="ppt_y"/>
                                          </p:val>
                                        </p:tav>
                                        <p:tav tm="100000">
                                          <p:val>
                                            <p:strVal val="ppt_y+.1"/>
                                          </p:val>
                                        </p:tav>
                                      </p:tavLst>
                                    </p:anim>
                                    <p:set>
                                      <p:cBhvr>
                                        <p:cTn id="364" dur="1" fill="hold">
                                          <p:stCondLst>
                                            <p:cond delay="999"/>
                                          </p:stCondLst>
                                        </p:cTn>
                                        <p:tgtEl>
                                          <p:spTgt spid="20"/>
                                        </p:tgtEl>
                                        <p:attrNameLst>
                                          <p:attrName>style.visibility</p:attrName>
                                        </p:attrNameLst>
                                      </p:cBhvr>
                                      <p:to>
                                        <p:strVal val="hidden"/>
                                      </p:to>
                                    </p:set>
                                  </p:childTnLst>
                                </p:cTn>
                              </p:par>
                              <p:par>
                                <p:cTn id="365" presetID="42" presetClass="exit" presetSubtype="0" fill="hold" grpId="1" nodeType="withEffect">
                                  <p:stCondLst>
                                    <p:cond delay="0"/>
                                  </p:stCondLst>
                                  <p:childTnLst>
                                    <p:animEffect transition="out" filter="fade">
                                      <p:cBhvr>
                                        <p:cTn id="366" dur="1000"/>
                                        <p:tgtEl>
                                          <p:spTgt spid="13"/>
                                        </p:tgtEl>
                                      </p:cBhvr>
                                    </p:animEffect>
                                    <p:anim calcmode="lin" valueType="num">
                                      <p:cBhvr>
                                        <p:cTn id="367" dur="1000"/>
                                        <p:tgtEl>
                                          <p:spTgt spid="13"/>
                                        </p:tgtEl>
                                        <p:attrNameLst>
                                          <p:attrName>ppt_x</p:attrName>
                                        </p:attrNameLst>
                                      </p:cBhvr>
                                      <p:tavLst>
                                        <p:tav tm="0">
                                          <p:val>
                                            <p:strVal val="ppt_x"/>
                                          </p:val>
                                        </p:tav>
                                        <p:tav tm="100000">
                                          <p:val>
                                            <p:strVal val="ppt_x"/>
                                          </p:val>
                                        </p:tav>
                                      </p:tavLst>
                                    </p:anim>
                                    <p:anim calcmode="lin" valueType="num">
                                      <p:cBhvr>
                                        <p:cTn id="368" dur="1000"/>
                                        <p:tgtEl>
                                          <p:spTgt spid="13"/>
                                        </p:tgtEl>
                                        <p:attrNameLst>
                                          <p:attrName>ppt_y</p:attrName>
                                        </p:attrNameLst>
                                      </p:cBhvr>
                                      <p:tavLst>
                                        <p:tav tm="0">
                                          <p:val>
                                            <p:strVal val="ppt_y"/>
                                          </p:val>
                                        </p:tav>
                                        <p:tav tm="100000">
                                          <p:val>
                                            <p:strVal val="ppt_y+.1"/>
                                          </p:val>
                                        </p:tav>
                                      </p:tavLst>
                                    </p:anim>
                                    <p:set>
                                      <p:cBhvr>
                                        <p:cTn id="369" dur="1" fill="hold">
                                          <p:stCondLst>
                                            <p:cond delay="999"/>
                                          </p:stCondLst>
                                        </p:cTn>
                                        <p:tgtEl>
                                          <p:spTgt spid="13"/>
                                        </p:tgtEl>
                                        <p:attrNameLst>
                                          <p:attrName>style.visibility</p:attrName>
                                        </p:attrNameLst>
                                      </p:cBhvr>
                                      <p:to>
                                        <p:strVal val="hidden"/>
                                      </p:to>
                                    </p:set>
                                  </p:childTnLst>
                                </p:cTn>
                              </p:par>
                              <p:par>
                                <p:cTn id="370" presetID="42" presetClass="exit" presetSubtype="0" fill="hold" nodeType="withEffect">
                                  <p:stCondLst>
                                    <p:cond delay="0"/>
                                  </p:stCondLst>
                                  <p:childTnLst>
                                    <p:animEffect transition="out" filter="fade">
                                      <p:cBhvr>
                                        <p:cTn id="371" dur="1000"/>
                                        <p:tgtEl>
                                          <p:spTgt spid="16"/>
                                        </p:tgtEl>
                                      </p:cBhvr>
                                    </p:animEffect>
                                    <p:anim calcmode="lin" valueType="num">
                                      <p:cBhvr>
                                        <p:cTn id="372" dur="1000"/>
                                        <p:tgtEl>
                                          <p:spTgt spid="16"/>
                                        </p:tgtEl>
                                        <p:attrNameLst>
                                          <p:attrName>ppt_x</p:attrName>
                                        </p:attrNameLst>
                                      </p:cBhvr>
                                      <p:tavLst>
                                        <p:tav tm="0">
                                          <p:val>
                                            <p:strVal val="ppt_x"/>
                                          </p:val>
                                        </p:tav>
                                        <p:tav tm="100000">
                                          <p:val>
                                            <p:strVal val="ppt_x"/>
                                          </p:val>
                                        </p:tav>
                                      </p:tavLst>
                                    </p:anim>
                                    <p:anim calcmode="lin" valueType="num">
                                      <p:cBhvr>
                                        <p:cTn id="373" dur="1000"/>
                                        <p:tgtEl>
                                          <p:spTgt spid="16"/>
                                        </p:tgtEl>
                                        <p:attrNameLst>
                                          <p:attrName>ppt_y</p:attrName>
                                        </p:attrNameLst>
                                      </p:cBhvr>
                                      <p:tavLst>
                                        <p:tav tm="0">
                                          <p:val>
                                            <p:strVal val="ppt_y"/>
                                          </p:val>
                                        </p:tav>
                                        <p:tav tm="100000">
                                          <p:val>
                                            <p:strVal val="ppt_y+.1"/>
                                          </p:val>
                                        </p:tav>
                                      </p:tavLst>
                                    </p:anim>
                                    <p:set>
                                      <p:cBhvr>
                                        <p:cTn id="374" dur="1" fill="hold">
                                          <p:stCondLst>
                                            <p:cond delay="999"/>
                                          </p:stCondLst>
                                        </p:cTn>
                                        <p:tgtEl>
                                          <p:spTgt spid="16"/>
                                        </p:tgtEl>
                                        <p:attrNameLst>
                                          <p:attrName>style.visibility</p:attrName>
                                        </p:attrNameLst>
                                      </p:cBhvr>
                                      <p:to>
                                        <p:strVal val="hidden"/>
                                      </p:to>
                                    </p:set>
                                  </p:childTnLst>
                                </p:cTn>
                              </p:par>
                              <p:par>
                                <p:cTn id="375" presetID="42" presetClass="exit" presetSubtype="0" fill="hold" grpId="1" nodeType="withEffect">
                                  <p:stCondLst>
                                    <p:cond delay="0"/>
                                  </p:stCondLst>
                                  <p:childTnLst>
                                    <p:animEffect transition="out" filter="fade">
                                      <p:cBhvr>
                                        <p:cTn id="376" dur="1000"/>
                                        <p:tgtEl>
                                          <p:spTgt spid="36"/>
                                        </p:tgtEl>
                                      </p:cBhvr>
                                    </p:animEffect>
                                    <p:anim calcmode="lin" valueType="num">
                                      <p:cBhvr>
                                        <p:cTn id="377" dur="1000"/>
                                        <p:tgtEl>
                                          <p:spTgt spid="36"/>
                                        </p:tgtEl>
                                        <p:attrNameLst>
                                          <p:attrName>ppt_x</p:attrName>
                                        </p:attrNameLst>
                                      </p:cBhvr>
                                      <p:tavLst>
                                        <p:tav tm="0">
                                          <p:val>
                                            <p:strVal val="ppt_x"/>
                                          </p:val>
                                        </p:tav>
                                        <p:tav tm="100000">
                                          <p:val>
                                            <p:strVal val="ppt_x"/>
                                          </p:val>
                                        </p:tav>
                                      </p:tavLst>
                                    </p:anim>
                                    <p:anim calcmode="lin" valueType="num">
                                      <p:cBhvr>
                                        <p:cTn id="378" dur="1000"/>
                                        <p:tgtEl>
                                          <p:spTgt spid="36"/>
                                        </p:tgtEl>
                                        <p:attrNameLst>
                                          <p:attrName>ppt_y</p:attrName>
                                        </p:attrNameLst>
                                      </p:cBhvr>
                                      <p:tavLst>
                                        <p:tav tm="0">
                                          <p:val>
                                            <p:strVal val="ppt_y"/>
                                          </p:val>
                                        </p:tav>
                                        <p:tav tm="100000">
                                          <p:val>
                                            <p:strVal val="ppt_y+.1"/>
                                          </p:val>
                                        </p:tav>
                                      </p:tavLst>
                                    </p:anim>
                                    <p:set>
                                      <p:cBhvr>
                                        <p:cTn id="379" dur="1" fill="hold">
                                          <p:stCondLst>
                                            <p:cond delay="999"/>
                                          </p:stCondLst>
                                        </p:cTn>
                                        <p:tgtEl>
                                          <p:spTgt spid="36"/>
                                        </p:tgtEl>
                                        <p:attrNameLst>
                                          <p:attrName>style.visibility</p:attrName>
                                        </p:attrNameLst>
                                      </p:cBhvr>
                                      <p:to>
                                        <p:strVal val="hidden"/>
                                      </p:to>
                                    </p:set>
                                  </p:childTnLst>
                                </p:cTn>
                              </p:par>
                              <p:par>
                                <p:cTn id="380" presetID="42" presetClass="exit" presetSubtype="0" fill="hold" grpId="1" nodeType="withEffect">
                                  <p:stCondLst>
                                    <p:cond delay="0"/>
                                  </p:stCondLst>
                                  <p:childTnLst>
                                    <p:animEffect transition="out" filter="fade">
                                      <p:cBhvr>
                                        <p:cTn id="381" dur="1000"/>
                                        <p:tgtEl>
                                          <p:spTgt spid="37"/>
                                        </p:tgtEl>
                                      </p:cBhvr>
                                    </p:animEffect>
                                    <p:anim calcmode="lin" valueType="num">
                                      <p:cBhvr>
                                        <p:cTn id="382" dur="1000"/>
                                        <p:tgtEl>
                                          <p:spTgt spid="37"/>
                                        </p:tgtEl>
                                        <p:attrNameLst>
                                          <p:attrName>ppt_x</p:attrName>
                                        </p:attrNameLst>
                                      </p:cBhvr>
                                      <p:tavLst>
                                        <p:tav tm="0">
                                          <p:val>
                                            <p:strVal val="ppt_x"/>
                                          </p:val>
                                        </p:tav>
                                        <p:tav tm="100000">
                                          <p:val>
                                            <p:strVal val="ppt_x"/>
                                          </p:val>
                                        </p:tav>
                                      </p:tavLst>
                                    </p:anim>
                                    <p:anim calcmode="lin" valueType="num">
                                      <p:cBhvr>
                                        <p:cTn id="383" dur="1000"/>
                                        <p:tgtEl>
                                          <p:spTgt spid="37"/>
                                        </p:tgtEl>
                                        <p:attrNameLst>
                                          <p:attrName>ppt_y</p:attrName>
                                        </p:attrNameLst>
                                      </p:cBhvr>
                                      <p:tavLst>
                                        <p:tav tm="0">
                                          <p:val>
                                            <p:strVal val="ppt_y"/>
                                          </p:val>
                                        </p:tav>
                                        <p:tav tm="100000">
                                          <p:val>
                                            <p:strVal val="ppt_y+.1"/>
                                          </p:val>
                                        </p:tav>
                                      </p:tavLst>
                                    </p:anim>
                                    <p:set>
                                      <p:cBhvr>
                                        <p:cTn id="384" dur="1" fill="hold">
                                          <p:stCondLst>
                                            <p:cond delay="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7" grpId="0"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6.4: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Selecting an interval recording system</a:t>
            </a:r>
            <a:endParaRPr lang="en-US" sz="36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graphicFrame>
        <p:nvGraphicFramePr>
          <p:cNvPr id="15" name="Content Placeholder 4"/>
          <p:cNvGraphicFramePr>
            <a:graphicFrameLocks noGrp="1"/>
          </p:cNvGraphicFramePr>
          <p:nvPr>
            <p:ph idx="1"/>
            <p:extLst>
              <p:ext uri="{D42A27DB-BD31-4B8C-83A1-F6EECF244321}">
                <p14:modId xmlns:p14="http://schemas.microsoft.com/office/powerpoint/2010/main" val="3890551849"/>
              </p:ext>
            </p:extLst>
          </p:nvPr>
        </p:nvGraphicFramePr>
        <p:xfrm>
          <a:off x="859582" y="1825620"/>
          <a:ext cx="7397652" cy="3752618"/>
        </p:xfrm>
        <a:graphic>
          <a:graphicData uri="http://schemas.openxmlformats.org/drawingml/2006/table">
            <a:tbl>
              <a:tblPr firstRow="1" bandRow="1">
                <a:tableStyleId>{5940675A-B579-460E-94D1-54222C63F5DA}</a:tableStyleId>
              </a:tblPr>
              <a:tblGrid>
                <a:gridCol w="3213576">
                  <a:extLst>
                    <a:ext uri="{9D8B030D-6E8A-4147-A177-3AD203B41FA5}">
                      <a16:colId xmlns:a16="http://schemas.microsoft.com/office/drawing/2014/main" val="20000"/>
                    </a:ext>
                  </a:extLst>
                </a:gridCol>
                <a:gridCol w="1606788">
                  <a:extLst>
                    <a:ext uri="{9D8B030D-6E8A-4147-A177-3AD203B41FA5}">
                      <a16:colId xmlns:a16="http://schemas.microsoft.com/office/drawing/2014/main" val="20001"/>
                    </a:ext>
                  </a:extLst>
                </a:gridCol>
                <a:gridCol w="2577288">
                  <a:extLst>
                    <a:ext uri="{9D8B030D-6E8A-4147-A177-3AD203B41FA5}">
                      <a16:colId xmlns:a16="http://schemas.microsoft.com/office/drawing/2014/main" val="20002"/>
                    </a:ext>
                  </a:extLst>
                </a:gridCol>
              </a:tblGrid>
              <a:tr h="321703">
                <a:tc>
                  <a:txBody>
                    <a:bodyPr/>
                    <a:lstStyle/>
                    <a:p>
                      <a:r>
                        <a:rPr lang="en-US" b="1" dirty="0"/>
                        <a:t>If…</a:t>
                      </a:r>
                    </a:p>
                  </a:txBody>
                  <a:tcPr>
                    <a:solidFill>
                      <a:schemeClr val="tx2">
                        <a:lumMod val="20000"/>
                        <a:lumOff val="80000"/>
                      </a:schemeClr>
                    </a:solidFill>
                  </a:tcPr>
                </a:tc>
                <a:tc>
                  <a:txBody>
                    <a:bodyPr/>
                    <a:lstStyle/>
                    <a:p>
                      <a:r>
                        <a:rPr lang="en-US" b="1" dirty="0"/>
                        <a:t>Then</a:t>
                      </a:r>
                      <a:r>
                        <a:rPr lang="en-US" b="1" baseline="0" dirty="0"/>
                        <a:t> choose…</a:t>
                      </a:r>
                      <a:endParaRPr lang="en-US" b="1" dirty="0"/>
                    </a:p>
                  </a:txBody>
                  <a:tcPr>
                    <a:solidFill>
                      <a:schemeClr val="tx2">
                        <a:lumMod val="20000"/>
                        <a:lumOff val="80000"/>
                      </a:schemeClr>
                    </a:solidFill>
                  </a:tcPr>
                </a:tc>
                <a:tc>
                  <a:txBody>
                    <a:bodyPr/>
                    <a:lstStyle/>
                    <a:p>
                      <a:r>
                        <a:rPr lang="en-US" b="1" dirty="0"/>
                        <a:t>Which will yield…</a:t>
                      </a:r>
                    </a:p>
                  </a:txBody>
                  <a:tcPr>
                    <a:solidFill>
                      <a:schemeClr val="tx2">
                        <a:lumMod val="20000"/>
                        <a:lumOff val="80000"/>
                      </a:schemeClr>
                    </a:solidFill>
                  </a:tcPr>
                </a:tc>
                <a:extLst>
                  <a:ext uri="{0D108BD9-81ED-4DB2-BD59-A6C34878D82A}">
                    <a16:rowId xmlns:a16="http://schemas.microsoft.com/office/drawing/2014/main" val="10000"/>
                  </a:ext>
                </a:extLst>
              </a:tr>
              <a:tr h="1009418">
                <a:tc>
                  <a:txBody>
                    <a:bodyPr/>
                    <a:lstStyle/>
                    <a:p>
                      <a:r>
                        <a:rPr lang="en-US" dirty="0"/>
                        <a:t>Continuous desired behavior</a:t>
                      </a:r>
                      <a:r>
                        <a:rPr lang="en-US" baseline="0" dirty="0"/>
                        <a:t>, such as</a:t>
                      </a:r>
                      <a:r>
                        <a:rPr lang="en-US" dirty="0"/>
                        <a:t> on-task</a:t>
                      </a:r>
                      <a:r>
                        <a:rPr lang="en-US" baseline="0" dirty="0"/>
                        <a:t> behavior</a:t>
                      </a:r>
                      <a:endParaRPr lang="en-US" dirty="0"/>
                    </a:p>
                  </a:txBody>
                  <a:tcPr anchor="ctr">
                    <a:solidFill>
                      <a:schemeClr val="bg1"/>
                    </a:solidFill>
                  </a:tcPr>
                </a:tc>
                <a:tc>
                  <a:txBody>
                    <a:bodyPr/>
                    <a:lstStyle/>
                    <a:p>
                      <a:r>
                        <a:rPr lang="en-US" dirty="0">
                          <a:solidFill>
                            <a:srgbClr val="FF0000"/>
                          </a:solidFill>
                        </a:rPr>
                        <a:t>Whole-interval</a:t>
                      </a:r>
                      <a:r>
                        <a:rPr lang="en-US" baseline="0" dirty="0">
                          <a:solidFill>
                            <a:srgbClr val="FF0000"/>
                          </a:solidFill>
                        </a:rPr>
                        <a:t> recording</a:t>
                      </a:r>
                      <a:endParaRPr lang="en-US" dirty="0">
                        <a:solidFill>
                          <a:srgbClr val="FF0000"/>
                        </a:solidFill>
                      </a:endParaRPr>
                    </a:p>
                  </a:txBody>
                  <a:tcPr anchor="ctr">
                    <a:solidFill>
                      <a:schemeClr val="bg1"/>
                    </a:solidFill>
                  </a:tcPr>
                </a:tc>
                <a:tc>
                  <a:txBody>
                    <a:bodyPr/>
                    <a:lstStyle/>
                    <a:p>
                      <a:r>
                        <a:rPr lang="en-US" dirty="0"/>
                        <a:t>Percentage of intervals with target behavior</a:t>
                      </a:r>
                    </a:p>
                  </a:txBody>
                  <a:tcPr anchor="ctr">
                    <a:solidFill>
                      <a:schemeClr val="bg1"/>
                    </a:solidFill>
                  </a:tcPr>
                </a:tc>
                <a:extLst>
                  <a:ext uri="{0D108BD9-81ED-4DB2-BD59-A6C34878D82A}">
                    <a16:rowId xmlns:a16="http://schemas.microsoft.com/office/drawing/2014/main" val="10001"/>
                  </a:ext>
                </a:extLst>
              </a:tr>
              <a:tr h="1045535">
                <a:tc>
                  <a:txBody>
                    <a:bodyPr/>
                    <a:lstStyle/>
                    <a:p>
                      <a:r>
                        <a:rPr lang="en-US" dirty="0"/>
                        <a:t>The behavior occurs at a very high frequency and very rapidly</a:t>
                      </a:r>
                      <a:r>
                        <a:rPr lang="en-US" baseline="0" dirty="0"/>
                        <a:t> (e.g., talking, head-banging, hand-flapping)</a:t>
                      </a:r>
                      <a:endParaRPr lang="en-US" dirty="0"/>
                    </a:p>
                  </a:txBody>
                  <a:tcPr anchor="ctr">
                    <a:solidFill>
                      <a:schemeClr val="bg1"/>
                    </a:solidFill>
                  </a:tcPr>
                </a:tc>
                <a:tc>
                  <a:txBody>
                    <a:bodyPr/>
                    <a:lstStyle/>
                    <a:p>
                      <a:r>
                        <a:rPr lang="en-US" dirty="0">
                          <a:solidFill>
                            <a:srgbClr val="FF0000"/>
                          </a:solidFill>
                        </a:rPr>
                        <a:t>Partial-interval</a:t>
                      </a:r>
                      <a:r>
                        <a:rPr lang="en-US" baseline="0" dirty="0">
                          <a:solidFill>
                            <a:srgbClr val="FF0000"/>
                          </a:solidFill>
                        </a:rPr>
                        <a:t> recording</a:t>
                      </a:r>
                      <a:endParaRPr lang="en-US" dirty="0">
                        <a:solidFill>
                          <a:srgbClr val="FF0000"/>
                        </a:solidFill>
                      </a:endParaRPr>
                    </a:p>
                  </a:txBody>
                  <a:tcPr anchor="ctr">
                    <a:solidFill>
                      <a:schemeClr val="bg1"/>
                    </a:solidFill>
                  </a:tcPr>
                </a:tc>
                <a:tc>
                  <a:txBody>
                    <a:bodyPr/>
                    <a:lstStyle/>
                    <a:p>
                      <a:r>
                        <a:rPr lang="en-US" dirty="0"/>
                        <a:t>Percentage of intervals with target behavior</a:t>
                      </a:r>
                    </a:p>
                  </a:txBody>
                  <a:tcPr anchor="ctr">
                    <a:solidFill>
                      <a:schemeClr val="bg1"/>
                    </a:solidFill>
                  </a:tcPr>
                </a:tc>
                <a:extLst>
                  <a:ext uri="{0D108BD9-81ED-4DB2-BD59-A6C34878D82A}">
                    <a16:rowId xmlns:a16="http://schemas.microsoft.com/office/drawing/2014/main" val="10002"/>
                  </a:ext>
                </a:extLst>
              </a:tr>
              <a:tr h="1045535">
                <a:tc>
                  <a:txBody>
                    <a:bodyPr/>
                    <a:lstStyle/>
                    <a:p>
                      <a:r>
                        <a:rPr lang="en-US" dirty="0"/>
                        <a:t>It is difficult to continuously monitor the student </a:t>
                      </a:r>
                      <a:r>
                        <a:rPr lang="en-US" b="1" dirty="0"/>
                        <a:t>or</a:t>
                      </a:r>
                      <a:r>
                        <a:rPr lang="en-US" b="0" dirty="0"/>
                        <a:t> the observer needs a</a:t>
                      </a:r>
                      <a:r>
                        <a:rPr lang="en-US" b="0" baseline="0" dirty="0"/>
                        <a:t> low-effort data collection method</a:t>
                      </a:r>
                      <a:endParaRPr lang="en-US" dirty="0"/>
                    </a:p>
                  </a:txBody>
                  <a:tcPr anchor="ctr">
                    <a:solidFill>
                      <a:schemeClr val="bg1"/>
                    </a:solidFill>
                  </a:tcPr>
                </a:tc>
                <a:tc>
                  <a:txBody>
                    <a:bodyPr/>
                    <a:lstStyle/>
                    <a:p>
                      <a:r>
                        <a:rPr lang="en-US" dirty="0">
                          <a:solidFill>
                            <a:srgbClr val="FF0000"/>
                          </a:solidFill>
                        </a:rPr>
                        <a:t>Momentary</a:t>
                      </a:r>
                      <a:r>
                        <a:rPr lang="en-US" baseline="0" dirty="0">
                          <a:solidFill>
                            <a:srgbClr val="FF0000"/>
                          </a:solidFill>
                        </a:rPr>
                        <a:t> time sampling</a:t>
                      </a:r>
                      <a:endParaRPr lang="en-US" dirty="0">
                        <a:solidFill>
                          <a:srgbClr val="FF0000"/>
                        </a:solidFill>
                      </a:endParaRPr>
                    </a:p>
                  </a:txBody>
                  <a:tcPr anchor="ctr">
                    <a:solidFill>
                      <a:schemeClr val="bg1"/>
                    </a:solidFill>
                  </a:tcPr>
                </a:tc>
                <a:tc>
                  <a:txBody>
                    <a:bodyPr/>
                    <a:lstStyle/>
                    <a:p>
                      <a:r>
                        <a:rPr lang="en-US" dirty="0"/>
                        <a:t>Percentage</a:t>
                      </a:r>
                      <a:r>
                        <a:rPr lang="en-US" baseline="0" dirty="0"/>
                        <a:t> of observations with target behavior</a:t>
                      </a:r>
                      <a:endParaRPr lang="en-US" dirty="0"/>
                    </a:p>
                  </a:txBody>
                  <a:tcPr anchor="ctr">
                    <a:solidFill>
                      <a:schemeClr val="bg1"/>
                    </a:solidFill>
                  </a:tcPr>
                </a:tc>
                <a:extLst>
                  <a:ext uri="{0D108BD9-81ED-4DB2-BD59-A6C34878D82A}">
                    <a16:rowId xmlns:a16="http://schemas.microsoft.com/office/drawing/2014/main" val="10003"/>
                  </a:ext>
                </a:extLst>
              </a:tr>
            </a:tbl>
          </a:graphicData>
        </a:graphic>
      </p:graphicFrame>
      <p:sp>
        <p:nvSpPr>
          <p:cNvPr id="16" name="Rectangle 15"/>
          <p:cNvSpPr/>
          <p:nvPr/>
        </p:nvSpPr>
        <p:spPr>
          <a:xfrm>
            <a:off x="4123578" y="2285565"/>
            <a:ext cx="1473411" cy="74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23577" y="3440707"/>
            <a:ext cx="1473411" cy="670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94379" y="4567521"/>
            <a:ext cx="1531805" cy="807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81144" y="5646782"/>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6.4</a:t>
            </a:r>
          </a:p>
        </p:txBody>
      </p:sp>
    </p:spTree>
    <p:extLst>
      <p:ext uri="{BB962C8B-B14F-4D97-AF65-F5344CB8AC3E}">
        <p14:creationId xmlns:p14="http://schemas.microsoft.com/office/powerpoint/2010/main" val="30002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824" y="5460556"/>
            <a:ext cx="4101730" cy="628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p:cNvSpPr/>
          <p:nvPr/>
        </p:nvSpPr>
        <p:spPr>
          <a:xfrm>
            <a:off x="4177555" y="1838114"/>
            <a:ext cx="4966446" cy="3370153"/>
          </a:xfrm>
          <a:prstGeom prst="rect">
            <a:avLst/>
          </a:prstGeom>
        </p:spPr>
        <p:txBody>
          <a:bodyPr wrap="square">
            <a:spAutoFit/>
          </a:bodyPr>
          <a:lstStyle/>
          <a:p>
            <a:r>
              <a:rPr lang="en-US" sz="2400" b="1" u="sng" dirty="0">
                <a:solidFill>
                  <a:schemeClr val="bg1"/>
                </a:solidFill>
              </a:rPr>
              <a:t>How do we do it? </a:t>
            </a:r>
          </a:p>
          <a:p>
            <a:endParaRPr lang="en-US" sz="2100" dirty="0">
              <a:solidFill>
                <a:schemeClr val="bg1"/>
              </a:solidFill>
            </a:endParaRPr>
          </a:p>
          <a:p>
            <a:r>
              <a:rPr lang="en-US" sz="2100" dirty="0">
                <a:solidFill>
                  <a:schemeClr val="bg1"/>
                </a:solidFill>
              </a:rPr>
              <a:t>Either start a stop watch after the instruction and stop it when the behavior starts (</a:t>
            </a:r>
            <a:r>
              <a:rPr lang="en-US" sz="2100" b="1" u="sng" dirty="0">
                <a:solidFill>
                  <a:schemeClr val="bg1"/>
                </a:solidFill>
              </a:rPr>
              <a:t>latency</a:t>
            </a:r>
            <a:r>
              <a:rPr lang="en-US" sz="2100" dirty="0">
                <a:solidFill>
                  <a:schemeClr val="bg1"/>
                </a:solidFill>
              </a:rPr>
              <a:t>). </a:t>
            </a:r>
          </a:p>
          <a:p>
            <a:endParaRPr lang="en-US" sz="2100" dirty="0">
              <a:solidFill>
                <a:schemeClr val="bg1"/>
              </a:solidFill>
            </a:endParaRPr>
          </a:p>
          <a:p>
            <a:r>
              <a:rPr lang="en-US" sz="2100" dirty="0">
                <a:solidFill>
                  <a:schemeClr val="bg1"/>
                </a:solidFill>
              </a:rPr>
              <a:t>Or, we would start the stop watch when the behavior starts and stop it as soon as it stops (</a:t>
            </a:r>
            <a:r>
              <a:rPr lang="en-US" sz="2100" b="1" u="sng" dirty="0">
                <a:solidFill>
                  <a:schemeClr val="bg1"/>
                </a:solidFill>
              </a:rPr>
              <a:t>duration</a:t>
            </a:r>
            <a:r>
              <a:rPr lang="en-US" sz="2100" dirty="0">
                <a:solidFill>
                  <a:schemeClr val="bg1"/>
                </a:solidFill>
              </a:rPr>
              <a:t>).</a:t>
            </a:r>
          </a:p>
          <a:p>
            <a:endParaRPr lang="en-US" sz="2100" dirty="0">
              <a:solidFill>
                <a:schemeClr val="bg1"/>
              </a:solidFill>
            </a:endParaRPr>
          </a:p>
        </p:txBody>
      </p:sp>
      <p:sp>
        <p:nvSpPr>
          <p:cNvPr id="5" name="Title 1"/>
          <p:cNvSpPr txBox="1">
            <a:spLocks/>
          </p:cNvSpPr>
          <p:nvPr/>
        </p:nvSpPr>
        <p:spPr>
          <a:xfrm>
            <a:off x="0" y="0"/>
            <a:ext cx="8492835" cy="1088068"/>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endParaRPr lang="en-US" sz="5400" dirty="0">
              <a:latin typeface="+mn-lt"/>
            </a:endParaRPr>
          </a:p>
        </p:txBody>
      </p:sp>
      <p:sp>
        <p:nvSpPr>
          <p:cNvPr id="7" name="Content Placeholder 2"/>
          <p:cNvSpPr txBox="1">
            <a:spLocks/>
          </p:cNvSpPr>
          <p:nvPr/>
        </p:nvSpPr>
        <p:spPr>
          <a:xfrm>
            <a:off x="75826" y="1963616"/>
            <a:ext cx="4101728" cy="4511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bg1"/>
                </a:solidFill>
              </a:rPr>
              <a:t>Anecdotal Reports</a:t>
            </a:r>
          </a:p>
          <a:p>
            <a:r>
              <a:rPr lang="en-US" sz="2400" b="1" dirty="0">
                <a:solidFill>
                  <a:schemeClr val="bg1"/>
                </a:solidFill>
              </a:rPr>
              <a:t>Permanent Product</a:t>
            </a:r>
          </a:p>
          <a:p>
            <a:r>
              <a:rPr lang="en-US" sz="2400" b="1" dirty="0">
                <a:solidFill>
                  <a:schemeClr val="bg1"/>
                </a:solidFill>
              </a:rPr>
              <a:t>Event Based Systems (Tally)</a:t>
            </a:r>
          </a:p>
          <a:p>
            <a:r>
              <a:rPr lang="en-US" sz="2400" b="1" dirty="0">
                <a:solidFill>
                  <a:schemeClr val="bg1"/>
                </a:solidFill>
              </a:rPr>
              <a:t>Time Based </a:t>
            </a:r>
            <a:r>
              <a:rPr lang="en-US" sz="2400" b="1" i="1" dirty="0">
                <a:solidFill>
                  <a:schemeClr val="bg1"/>
                </a:solidFill>
              </a:rPr>
              <a:t>Estimates</a:t>
            </a:r>
          </a:p>
          <a:p>
            <a:pPr marL="384048" lvl="2" indent="0">
              <a:buNone/>
            </a:pPr>
            <a:r>
              <a:rPr lang="en-US" sz="2400" b="1" dirty="0">
                <a:solidFill>
                  <a:schemeClr val="bg1"/>
                </a:solidFill>
              </a:rPr>
              <a:t>Interval recording</a:t>
            </a:r>
          </a:p>
          <a:p>
            <a:pPr marL="749808" lvl="4" indent="0">
              <a:buNone/>
            </a:pPr>
            <a:r>
              <a:rPr lang="en-US" sz="2400" b="1" dirty="0">
                <a:solidFill>
                  <a:schemeClr val="bg1"/>
                </a:solidFill>
              </a:rPr>
              <a:t>Partial </a:t>
            </a:r>
          </a:p>
          <a:p>
            <a:pPr marL="749808" lvl="4" indent="0">
              <a:buNone/>
            </a:pPr>
            <a:r>
              <a:rPr lang="en-US" sz="2400" b="1" dirty="0">
                <a:solidFill>
                  <a:schemeClr val="bg1"/>
                </a:solidFill>
              </a:rPr>
              <a:t>Whole</a:t>
            </a:r>
          </a:p>
          <a:p>
            <a:pPr marL="384048" lvl="2" indent="0">
              <a:buNone/>
            </a:pPr>
            <a:r>
              <a:rPr lang="en-US" sz="2400" b="1" dirty="0">
                <a:solidFill>
                  <a:schemeClr val="bg1"/>
                </a:solidFill>
              </a:rPr>
              <a:t>Momentary Time Sampling</a:t>
            </a:r>
          </a:p>
          <a:p>
            <a:r>
              <a:rPr lang="en-US" sz="2400" b="1" dirty="0">
                <a:solidFill>
                  <a:schemeClr val="bg1"/>
                </a:solidFill>
              </a:rPr>
              <a:t>Time Based: Duration/Latency</a:t>
            </a:r>
          </a:p>
          <a:p>
            <a:endParaRPr lang="en-US" sz="2400" b="1" dirty="0">
              <a:solidFill>
                <a:schemeClr val="bg1"/>
              </a:solidFill>
            </a:endParaRPr>
          </a:p>
        </p:txBody>
      </p:sp>
      <p:sp>
        <p:nvSpPr>
          <p:cNvPr id="3" name="Title 2"/>
          <p:cNvSpPr>
            <a:spLocks noGrp="1"/>
          </p:cNvSpPr>
          <p:nvPr>
            <p:ph type="title"/>
          </p:nvPr>
        </p:nvSpPr>
        <p:spPr/>
        <p:txBody>
          <a:bodyPr/>
          <a:lstStyle/>
          <a:p>
            <a:r>
              <a:rPr lang="en-US" dirty="0">
                <a:solidFill>
                  <a:schemeClr val="accent2"/>
                </a:solidFill>
              </a:rPr>
              <a:t>Systems for Measurement</a:t>
            </a:r>
          </a:p>
        </p:txBody>
      </p:sp>
    </p:spTree>
    <p:extLst>
      <p:ext uri="{BB962C8B-B14F-4D97-AF65-F5344CB8AC3E}">
        <p14:creationId xmlns:p14="http://schemas.microsoft.com/office/powerpoint/2010/main" val="30307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383324913"/>
              </p:ext>
            </p:extLst>
          </p:nvPr>
        </p:nvGraphicFramePr>
        <p:xfrm>
          <a:off x="0" y="1350085"/>
          <a:ext cx="9144000" cy="490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84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Example of recording tool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7791570"/>
              </p:ext>
            </p:extLst>
          </p:nvPr>
        </p:nvGraphicFramePr>
        <p:xfrm>
          <a:off x="628650" y="1825625"/>
          <a:ext cx="7886700" cy="3919496"/>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1680979">
                  <a:extLst>
                    <a:ext uri="{9D8B030D-6E8A-4147-A177-3AD203B41FA5}">
                      <a16:colId xmlns:a16="http://schemas.microsoft.com/office/drawing/2014/main" val="20001"/>
                    </a:ext>
                  </a:extLst>
                </a:gridCol>
                <a:gridCol w="1680979">
                  <a:extLst>
                    <a:ext uri="{9D8B030D-6E8A-4147-A177-3AD203B41FA5}">
                      <a16:colId xmlns:a16="http://schemas.microsoft.com/office/drawing/2014/main" val="20002"/>
                    </a:ext>
                  </a:extLst>
                </a:gridCol>
                <a:gridCol w="1895842">
                  <a:extLst>
                    <a:ext uri="{9D8B030D-6E8A-4147-A177-3AD203B41FA5}">
                      <a16:colId xmlns:a16="http://schemas.microsoft.com/office/drawing/2014/main" val="20003"/>
                    </a:ext>
                  </a:extLst>
                </a:gridCol>
              </a:tblGrid>
              <a:tr h="468488">
                <a:tc gridSpan="2">
                  <a:txBody>
                    <a:bodyPr/>
                    <a:lstStyle/>
                    <a:p>
                      <a:r>
                        <a:rPr lang="en-US" b="1" dirty="0"/>
                        <a:t>Student: </a:t>
                      </a:r>
                      <a:r>
                        <a:rPr lang="en-US" sz="1800" b="0" dirty="0">
                          <a:solidFill>
                            <a:srgbClr val="FF0000"/>
                          </a:solidFill>
                          <a:latin typeface="Lucida Handwriting" pitchFamily="66" charset="0"/>
                        </a:rPr>
                        <a:t>Jack</a:t>
                      </a:r>
                      <a:endParaRPr lang="en-US" sz="1800" b="1" dirty="0"/>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Observer: </a:t>
                      </a:r>
                      <a:r>
                        <a:rPr lang="en-US" sz="1800" b="0" kern="1200" dirty="0">
                          <a:solidFill>
                            <a:srgbClr val="FF0000"/>
                          </a:solidFill>
                          <a:latin typeface="Lucida Handwriting"/>
                          <a:ea typeface="+mn-ea"/>
                          <a:cs typeface="+mn-cs"/>
                        </a:rPr>
                        <a:t>Paul;</a:t>
                      </a:r>
                      <a:endParaRPr lang="en-US" sz="1800" b="1" dirty="0"/>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4684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Behavior:</a:t>
                      </a:r>
                      <a:r>
                        <a:rPr lang="en-US" sz="1800" b="0" kern="1200" baseline="0" dirty="0">
                          <a:solidFill>
                            <a:srgbClr val="FF0000"/>
                          </a:solidFill>
                          <a:latin typeface="Lucida Handwriting"/>
                          <a:ea typeface="+mn-ea"/>
                          <a:cs typeface="+mn-cs"/>
                        </a:rPr>
                        <a:t> Rocking in seat</a:t>
                      </a:r>
                      <a:endParaRPr lang="en-US" b="1" dirty="0"/>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6569">
                <a:tc>
                  <a:txBody>
                    <a:bodyPr/>
                    <a:lstStyle/>
                    <a:p>
                      <a:r>
                        <a:rPr lang="en-US" b="1" dirty="0"/>
                        <a:t>Date</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t>Behavior begins</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t>Behavior</a:t>
                      </a:r>
                      <a:r>
                        <a:rPr lang="en-US" b="1" baseline="0" dirty="0"/>
                        <a:t> ends</a:t>
                      </a:r>
                      <a:endParaRPr lang="en-US" b="1" dirty="0"/>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t>Total duration</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68488">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Lucida Handwriting" pitchFamily="66" charset="0"/>
                          <a:ea typeface="+mn-ea"/>
                          <a:cs typeface="+mn-cs"/>
                        </a:rPr>
                        <a:t>2/16/2010</a:t>
                      </a:r>
                      <a:endParaRPr lang="en-US" dirty="0">
                        <a:solidFill>
                          <a:srgbClr val="FF0000"/>
                        </a:solidFill>
                        <a:latin typeface="Lucida Handwriting" pitchFamily="66" charset="0"/>
                      </a:endParaRP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9:15</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9:21</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6 minutes</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68488">
                <a:tc vMerge="1">
                  <a:txBody>
                    <a:bodyPr/>
                    <a:lstStyle/>
                    <a:p>
                      <a:endParaRPr lang="en-US" dirty="0">
                        <a:solidFill>
                          <a:srgbClr val="FF0000"/>
                        </a:solidFill>
                        <a:latin typeface="Lucida Handwriting"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10:37</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10:52</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15 minutes</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848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latin typeface="Lucida Handwriting"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1:18</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1:28</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10 minutes</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6848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latin typeface="Lucida Handwriting"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1:40</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1:43</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3 minutes</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6848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Lucida Handwriting" pitchFamily="66" charset="0"/>
                        </a:rPr>
                        <a:t>Total for day</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rgbClr val="FF0000"/>
                        </a:solidFill>
                        <a:latin typeface="Lucida Handwriting"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rgbClr val="FF0000"/>
                        </a:solidFill>
                        <a:latin typeface="Lucida Handwriting"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FF0000"/>
                          </a:solidFill>
                          <a:latin typeface="Lucida Handwriting" pitchFamily="66" charset="0"/>
                        </a:rPr>
                        <a:t> 34minutes</a:t>
                      </a:r>
                    </a:p>
                  </a:txBody>
                  <a:tcPr marL="105351" marR="105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47719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318" y="1156112"/>
            <a:ext cx="6865110" cy="493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bwMode="auto">
          <a:xfrm>
            <a:off x="0" y="0"/>
            <a:ext cx="7747182" cy="772530"/>
          </a:xfrm>
          <a:prstGeom prst="rect">
            <a:avLst/>
          </a:prstGeom>
          <a:noFill/>
          <a:ln w="9525">
            <a:noFill/>
            <a:miter lim="800000"/>
            <a:headEnd/>
            <a:tailEnd/>
          </a:ln>
        </p:spPr>
        <p:txBody>
          <a:bodyPr anchor="ctr"/>
          <a:lstStyle/>
          <a:p>
            <a:pPr defTabSz="342900">
              <a:defRPr/>
            </a:pPr>
            <a:r>
              <a:rPr lang="en-US" sz="3200" kern="0" dirty="0">
                <a:solidFill>
                  <a:schemeClr val="accent2"/>
                </a:solidFill>
                <a:latin typeface="Franklin Gothic Medium"/>
                <a:ea typeface="ヒラギノ角ゴ Pro W3" pitchFamily="-1" charset="-128"/>
                <a:cs typeface="ヒラギノ角ゴ Pro W3" pitchFamily="-1" charset="-128"/>
              </a:rPr>
              <a:t>Teacher Behavior Example:</a:t>
            </a:r>
          </a:p>
        </p:txBody>
      </p:sp>
      <p:sp>
        <p:nvSpPr>
          <p:cNvPr id="6" name="Title 2"/>
          <p:cNvSpPr txBox="1">
            <a:spLocks/>
          </p:cNvSpPr>
          <p:nvPr/>
        </p:nvSpPr>
        <p:spPr bwMode="auto">
          <a:xfrm>
            <a:off x="681318" y="791370"/>
            <a:ext cx="6865110" cy="683001"/>
          </a:xfrm>
          <a:prstGeom prst="rect">
            <a:avLst/>
          </a:prstGeom>
          <a:solidFill>
            <a:schemeClr val="bg1"/>
          </a:solidFill>
          <a:ln w="9525">
            <a:noFill/>
            <a:miter lim="800000"/>
            <a:headEnd/>
            <a:tailEnd/>
          </a:ln>
        </p:spPr>
        <p:txBody>
          <a:bodyPr anchor="ctr"/>
          <a:lstStyle/>
          <a:p>
            <a:pPr algn="ctr" defTabSz="342900">
              <a:defRPr/>
            </a:pPr>
            <a:r>
              <a:rPr lang="en-US" sz="3200" kern="0" dirty="0">
                <a:solidFill>
                  <a:srgbClr val="0070C0"/>
                </a:solidFill>
                <a:latin typeface="Franklin Gothic Medium"/>
                <a:ea typeface="ヒラギノ角ゴ Pro W3" pitchFamily="-1" charset="-128"/>
                <a:cs typeface="ヒラギノ角ゴ Pro W3" pitchFamily="-1" charset="-128"/>
              </a:rPr>
              <a:t>Which Dimension?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660" y="2808416"/>
            <a:ext cx="13178607" cy="328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2335" y="1432348"/>
            <a:ext cx="1635694" cy="163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2"/>
          <p:cNvSpPr txBox="1">
            <a:spLocks/>
          </p:cNvSpPr>
          <p:nvPr/>
        </p:nvSpPr>
        <p:spPr bwMode="auto">
          <a:xfrm>
            <a:off x="681318" y="1280335"/>
            <a:ext cx="6865110" cy="683001"/>
          </a:xfrm>
          <a:prstGeom prst="rect">
            <a:avLst/>
          </a:prstGeom>
          <a:solidFill>
            <a:schemeClr val="bg1"/>
          </a:solidFill>
          <a:ln w="9525">
            <a:noFill/>
            <a:miter lim="800000"/>
            <a:headEnd/>
            <a:tailEnd/>
          </a:ln>
        </p:spPr>
        <p:txBody>
          <a:bodyPr anchor="ctr"/>
          <a:lstStyle/>
          <a:p>
            <a:pPr algn="r" defTabSz="342900">
              <a:defRPr/>
            </a:pPr>
            <a:r>
              <a:rPr lang="en-US" sz="3200" kern="0" dirty="0">
                <a:solidFill>
                  <a:srgbClr val="0070C0"/>
                </a:solidFill>
                <a:latin typeface="Franklin Gothic Medium"/>
                <a:ea typeface="ヒラギノ角ゴ Pro W3" pitchFamily="-1" charset="-128"/>
                <a:cs typeface="ヒラギノ角ゴ Pro W3" pitchFamily="-1" charset="-128"/>
              </a:rPr>
              <a:t>How do we measure?</a:t>
            </a:r>
          </a:p>
        </p:txBody>
      </p:sp>
      <p:sp>
        <p:nvSpPr>
          <p:cNvPr id="7" name="Rounded Rectangle 6"/>
          <p:cNvSpPr>
            <a:spLocks noChangeArrowheads="1"/>
          </p:cNvSpPr>
          <p:nvPr/>
        </p:nvSpPr>
        <p:spPr bwMode="auto">
          <a:xfrm>
            <a:off x="5907640" y="392698"/>
            <a:ext cx="2426635" cy="1054593"/>
          </a:xfrm>
          <a:prstGeom prst="roundRect">
            <a:avLst>
              <a:gd name="adj" fmla="val 16667"/>
            </a:avLst>
          </a:prstGeom>
          <a:solidFill>
            <a:schemeClr val="accent2">
              <a:lumMod val="50000"/>
            </a:schemeClr>
          </a:solidFill>
          <a:ln>
            <a:noFill/>
          </a:ln>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defTabSz="457200">
              <a:spcBef>
                <a:spcPct val="0"/>
              </a:spcBef>
              <a:buNone/>
            </a:pPr>
            <a:r>
              <a:rPr lang="en-US" altLang="en-US" sz="4400">
                <a:solidFill>
                  <a:prstClr val="white"/>
                </a:solidFill>
              </a:rPr>
              <a:t>Rate</a:t>
            </a:r>
          </a:p>
        </p:txBody>
      </p:sp>
      <p:sp>
        <p:nvSpPr>
          <p:cNvPr id="12" name="Content Placeholder 2"/>
          <p:cNvSpPr txBox="1">
            <a:spLocks/>
          </p:cNvSpPr>
          <p:nvPr/>
        </p:nvSpPr>
        <p:spPr>
          <a:xfrm>
            <a:off x="3738455" y="1849433"/>
            <a:ext cx="4101728" cy="4127377"/>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sz="2400" b="1" dirty="0">
                <a:solidFill>
                  <a:prstClr val="white"/>
                </a:solidFill>
              </a:rPr>
              <a:t>Anecdotal Reports</a:t>
            </a:r>
          </a:p>
          <a:p>
            <a:pPr>
              <a:buClr>
                <a:srgbClr val="1CADE4"/>
              </a:buClr>
            </a:pPr>
            <a:r>
              <a:rPr lang="en-US" sz="2400" b="1" dirty="0">
                <a:solidFill>
                  <a:prstClr val="white"/>
                </a:solidFill>
              </a:rPr>
              <a:t>Permanent Product</a:t>
            </a:r>
          </a:p>
          <a:p>
            <a:pPr>
              <a:buClr>
                <a:srgbClr val="1CADE4"/>
              </a:buClr>
            </a:pPr>
            <a:r>
              <a:rPr lang="en-US" sz="2400" b="1" dirty="0">
                <a:solidFill>
                  <a:prstClr val="white"/>
                </a:solidFill>
              </a:rPr>
              <a:t>Event Based Systems (Tally)</a:t>
            </a:r>
          </a:p>
          <a:p>
            <a:pPr>
              <a:buClr>
                <a:srgbClr val="1CADE4"/>
              </a:buClr>
            </a:pPr>
            <a:r>
              <a:rPr lang="en-US" sz="2400" b="1" dirty="0">
                <a:solidFill>
                  <a:prstClr val="white"/>
                </a:solidFill>
              </a:rPr>
              <a:t>Time Based </a:t>
            </a:r>
            <a:r>
              <a:rPr lang="en-US" sz="2400" b="1" i="1" dirty="0">
                <a:solidFill>
                  <a:prstClr val="white"/>
                </a:solidFill>
              </a:rPr>
              <a:t>Estimates</a:t>
            </a:r>
          </a:p>
          <a:p>
            <a:pPr marL="384048" lvl="2" indent="0">
              <a:buClr>
                <a:srgbClr val="1CADE4"/>
              </a:buClr>
              <a:buNone/>
            </a:pPr>
            <a:r>
              <a:rPr lang="en-US" sz="2400" b="1" dirty="0">
                <a:solidFill>
                  <a:prstClr val="white"/>
                </a:solidFill>
              </a:rPr>
              <a:t>Interval Recording</a:t>
            </a:r>
          </a:p>
          <a:p>
            <a:pPr marL="749808" lvl="4" indent="0">
              <a:buClr>
                <a:srgbClr val="1CADE4"/>
              </a:buClr>
              <a:buNone/>
            </a:pPr>
            <a:r>
              <a:rPr lang="en-US" sz="2400" b="1" dirty="0">
                <a:solidFill>
                  <a:prstClr val="white"/>
                </a:solidFill>
              </a:rPr>
              <a:t>Partial </a:t>
            </a:r>
          </a:p>
          <a:p>
            <a:pPr marL="749808" lvl="4" indent="0">
              <a:buClr>
                <a:srgbClr val="1CADE4"/>
              </a:buClr>
              <a:buNone/>
            </a:pPr>
            <a:r>
              <a:rPr lang="en-US" sz="2400" b="1" dirty="0">
                <a:solidFill>
                  <a:prstClr val="white"/>
                </a:solidFill>
              </a:rPr>
              <a:t>Whole</a:t>
            </a:r>
          </a:p>
          <a:p>
            <a:pPr marL="384048" lvl="2" indent="0">
              <a:buClr>
                <a:srgbClr val="1CADE4"/>
              </a:buClr>
              <a:buNone/>
            </a:pPr>
            <a:r>
              <a:rPr lang="en-US" sz="2400" b="1" dirty="0">
                <a:solidFill>
                  <a:prstClr val="white"/>
                </a:solidFill>
              </a:rPr>
              <a:t>Momentary Time Sampling</a:t>
            </a:r>
          </a:p>
          <a:p>
            <a:pPr>
              <a:buClr>
                <a:srgbClr val="1CADE4"/>
              </a:buClr>
            </a:pPr>
            <a:r>
              <a:rPr lang="en-US" sz="2400" b="1" dirty="0">
                <a:solidFill>
                  <a:prstClr val="white"/>
                </a:solidFill>
              </a:rPr>
              <a:t>Time Based: Duration/Latency</a:t>
            </a:r>
          </a:p>
          <a:p>
            <a:pPr>
              <a:buClr>
                <a:srgbClr val="1CADE4"/>
              </a:buClr>
            </a:pPr>
            <a:endParaRPr lang="en-US" sz="2400" b="1" dirty="0">
              <a:solidFill>
                <a:prstClr val="white"/>
              </a:solidFill>
            </a:endParaRPr>
          </a:p>
        </p:txBody>
      </p:sp>
      <p:sp>
        <p:nvSpPr>
          <p:cNvPr id="14" name="Content Placeholder 2">
            <a:extLst>
              <a:ext uri="{FF2B5EF4-FFF2-40B4-BE49-F238E27FC236}">
                <a16:creationId xmlns:a16="http://schemas.microsoft.com/office/drawing/2014/main" id="{E424FB38-6000-AA4F-BB8D-91F0502953BB}"/>
              </a:ext>
            </a:extLst>
          </p:cNvPr>
          <p:cNvSpPr>
            <a:spLocks noGrp="1"/>
          </p:cNvSpPr>
          <p:nvPr>
            <p:ph idx="1"/>
          </p:nvPr>
        </p:nvSpPr>
        <p:spPr>
          <a:xfrm>
            <a:off x="274343" y="1132870"/>
            <a:ext cx="2410691" cy="4411631"/>
          </a:xfrm>
          <a:solidFill>
            <a:srgbClr val="63717F"/>
          </a:solidFill>
        </p:spPr>
        <p:txBody>
          <a:bodyPr>
            <a:noAutofit/>
          </a:bodyPr>
          <a:lstStyle/>
          <a:p>
            <a:pPr marL="457200" indent="-457200">
              <a:spcAft>
                <a:spcPts val="1000"/>
              </a:spcAft>
              <a:buFont typeface="+mj-lt"/>
              <a:buAutoNum type="arabicPeriod"/>
            </a:pPr>
            <a:r>
              <a:rPr lang="en-US" sz="2800" b="1" dirty="0">
                <a:solidFill>
                  <a:schemeClr val="bg1"/>
                </a:solidFill>
              </a:rPr>
              <a:t>Frequency</a:t>
            </a:r>
          </a:p>
          <a:p>
            <a:pPr marL="457200" indent="-457200">
              <a:spcAft>
                <a:spcPts val="1000"/>
              </a:spcAft>
              <a:buFont typeface="+mj-lt"/>
              <a:buAutoNum type="arabicPeriod"/>
            </a:pPr>
            <a:r>
              <a:rPr lang="en-US" sz="2800" b="1" dirty="0">
                <a:solidFill>
                  <a:schemeClr val="bg1"/>
                </a:solidFill>
              </a:rPr>
              <a:t>Rate</a:t>
            </a:r>
          </a:p>
          <a:p>
            <a:pPr marL="457200" indent="-457200">
              <a:spcAft>
                <a:spcPts val="1000"/>
              </a:spcAft>
              <a:buFont typeface="+mj-lt"/>
              <a:buAutoNum type="arabicPeriod"/>
            </a:pPr>
            <a:r>
              <a:rPr lang="en-US" sz="2800" b="1" dirty="0">
                <a:solidFill>
                  <a:schemeClr val="bg1"/>
                </a:solidFill>
              </a:rPr>
              <a:t>Duration</a:t>
            </a:r>
          </a:p>
          <a:p>
            <a:pPr marL="457200" indent="-457200">
              <a:spcAft>
                <a:spcPts val="1000"/>
              </a:spcAft>
              <a:buFont typeface="+mj-lt"/>
              <a:buAutoNum type="arabicPeriod"/>
            </a:pPr>
            <a:r>
              <a:rPr lang="en-US" sz="2800" b="1" dirty="0">
                <a:solidFill>
                  <a:schemeClr val="bg1"/>
                </a:solidFill>
              </a:rPr>
              <a:t>Latency</a:t>
            </a:r>
          </a:p>
          <a:p>
            <a:pPr marL="457200" indent="-457200">
              <a:spcAft>
                <a:spcPts val="1000"/>
              </a:spcAft>
              <a:buFont typeface="+mj-lt"/>
              <a:buAutoNum type="arabicPeriod"/>
            </a:pPr>
            <a:r>
              <a:rPr lang="en-US" sz="2800" b="1" dirty="0">
                <a:solidFill>
                  <a:schemeClr val="bg1"/>
                </a:solidFill>
              </a:rPr>
              <a:t>Topography</a:t>
            </a:r>
          </a:p>
          <a:p>
            <a:pPr marL="457200" indent="-457200">
              <a:spcAft>
                <a:spcPts val="1000"/>
              </a:spcAft>
              <a:buFont typeface="+mj-lt"/>
              <a:buAutoNum type="arabicPeriod"/>
            </a:pPr>
            <a:r>
              <a:rPr lang="en-US" sz="2800" b="1" dirty="0">
                <a:solidFill>
                  <a:schemeClr val="bg1"/>
                </a:solidFill>
              </a:rPr>
              <a:t>Force</a:t>
            </a:r>
          </a:p>
          <a:p>
            <a:pPr marL="457200" indent="-457200">
              <a:spcAft>
                <a:spcPts val="1000"/>
              </a:spcAft>
              <a:buFont typeface="+mj-lt"/>
              <a:buAutoNum type="arabicPeriod"/>
            </a:pPr>
            <a:r>
              <a:rPr lang="en-US" sz="2800" b="1" dirty="0">
                <a:solidFill>
                  <a:schemeClr val="bg1"/>
                </a:solidFill>
              </a:rPr>
              <a:t>Locus</a:t>
            </a:r>
          </a:p>
        </p:txBody>
      </p:sp>
    </p:spTree>
    <p:extLst>
      <p:ext uri="{BB962C8B-B14F-4D97-AF65-F5344CB8AC3E}">
        <p14:creationId xmlns:p14="http://schemas.microsoft.com/office/powerpoint/2010/main" val="22279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lide(fromBottom)">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lide(fromBottom)">
                                      <p:cBhvr>
                                        <p:cTn id="39" dur="500"/>
                                        <p:tgtEl>
                                          <p:spTgt spid="9"/>
                                        </p:tgtEl>
                                      </p:cBhvr>
                                    </p:animEffect>
                                  </p:childTnLst>
                                </p:cTn>
                              </p:par>
                              <p:par>
                                <p:cTn id="40" presetID="10" presetClass="exit" presetSubtype="0" fill="hold" nodeType="withEffect">
                                  <p:stCondLst>
                                    <p:cond delay="0"/>
                                  </p:stCondLst>
                                  <p:childTnLst>
                                    <p:animEffect transition="out" filter="fade">
                                      <p:cBhvr>
                                        <p:cTn id="41" dur="500"/>
                                        <p:tgtEl>
                                          <p:spTgt spid="48132"/>
                                        </p:tgtEl>
                                      </p:cBhvr>
                                    </p:animEffect>
                                    <p:set>
                                      <p:cBhvr>
                                        <p:cTn id="42" dur="1" fill="hold">
                                          <p:stCondLst>
                                            <p:cond delay="499"/>
                                          </p:stCondLst>
                                        </p:cTn>
                                        <p:tgtEl>
                                          <p:spTgt spid="48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7" grpId="0" animBg="1"/>
      <p:bldP spid="12" grpId="0" animBg="1"/>
      <p:bldP spid="12" grpId="1" animBg="1"/>
      <p:bldP spid="14" grpId="0" animBg="1"/>
      <p:bldP spid="1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531" y="1489824"/>
            <a:ext cx="7786251" cy="446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bwMode="auto">
          <a:xfrm>
            <a:off x="0" y="0"/>
            <a:ext cx="7747182" cy="772530"/>
          </a:xfrm>
          <a:prstGeom prst="rect">
            <a:avLst/>
          </a:prstGeom>
          <a:noFill/>
          <a:ln w="9525">
            <a:noFill/>
            <a:miter lim="800000"/>
            <a:headEnd/>
            <a:tailEnd/>
          </a:ln>
        </p:spPr>
        <p:txBody>
          <a:bodyPr anchor="ctr"/>
          <a:lstStyle/>
          <a:p>
            <a:pPr defTabSz="342900">
              <a:defRPr/>
            </a:pPr>
            <a:r>
              <a:rPr lang="en-US" sz="3200" kern="0" dirty="0">
                <a:solidFill>
                  <a:schemeClr val="accent2"/>
                </a:solidFill>
                <a:latin typeface="Franklin Gothic Medium"/>
                <a:ea typeface="ヒラギノ角ゴ Pro W3" pitchFamily="-1" charset="-128"/>
                <a:cs typeface="ヒラギノ角ゴ Pro W3" pitchFamily="-1" charset="-128"/>
              </a:rPr>
              <a:t>Student Behavior Example:</a:t>
            </a:r>
          </a:p>
        </p:txBody>
      </p:sp>
      <p:sp>
        <p:nvSpPr>
          <p:cNvPr id="4" name="Title 2"/>
          <p:cNvSpPr txBox="1">
            <a:spLocks/>
          </p:cNvSpPr>
          <p:nvPr/>
        </p:nvSpPr>
        <p:spPr bwMode="auto">
          <a:xfrm>
            <a:off x="627531" y="806825"/>
            <a:ext cx="7786251" cy="683001"/>
          </a:xfrm>
          <a:prstGeom prst="rect">
            <a:avLst/>
          </a:prstGeom>
          <a:solidFill>
            <a:schemeClr val="bg1"/>
          </a:solidFill>
          <a:ln w="9525">
            <a:noFill/>
            <a:miter lim="800000"/>
            <a:headEnd/>
            <a:tailEnd/>
          </a:ln>
        </p:spPr>
        <p:txBody>
          <a:bodyPr anchor="ctr"/>
          <a:lstStyle/>
          <a:p>
            <a:pPr algn="ctr" defTabSz="342900">
              <a:defRPr/>
            </a:pPr>
            <a:r>
              <a:rPr lang="en-US" sz="3200" kern="0" dirty="0">
                <a:solidFill>
                  <a:srgbClr val="0070C0"/>
                </a:solidFill>
                <a:latin typeface="Franklin Gothic Medium"/>
                <a:ea typeface="ヒラギノ角ゴ Pro W3" pitchFamily="-1" charset="-128"/>
                <a:cs typeface="ヒラギノ角ゴ Pro W3" pitchFamily="-1" charset="-128"/>
              </a:rPr>
              <a:t>Which Dimension?</a:t>
            </a:r>
          </a:p>
        </p:txBody>
      </p:sp>
      <p:sp>
        <p:nvSpPr>
          <p:cNvPr id="7" name="Title 2"/>
          <p:cNvSpPr txBox="1">
            <a:spLocks/>
          </p:cNvSpPr>
          <p:nvPr/>
        </p:nvSpPr>
        <p:spPr bwMode="auto">
          <a:xfrm>
            <a:off x="627531" y="1326401"/>
            <a:ext cx="7786251" cy="683001"/>
          </a:xfrm>
          <a:prstGeom prst="rect">
            <a:avLst/>
          </a:prstGeom>
          <a:solidFill>
            <a:schemeClr val="bg1"/>
          </a:solidFill>
          <a:ln w="9525">
            <a:noFill/>
            <a:miter lim="800000"/>
            <a:headEnd/>
            <a:tailEnd/>
          </a:ln>
        </p:spPr>
        <p:txBody>
          <a:bodyPr anchor="ctr"/>
          <a:lstStyle/>
          <a:p>
            <a:pPr algn="r" defTabSz="342900">
              <a:defRPr/>
            </a:pPr>
            <a:r>
              <a:rPr lang="en-US" sz="3200" kern="0">
                <a:solidFill>
                  <a:srgbClr val="0070C0"/>
                </a:solidFill>
                <a:latin typeface="Franklin Gothic Medium"/>
                <a:ea typeface="ヒラギノ角ゴ Pro W3" pitchFamily="-1" charset="-128"/>
                <a:cs typeface="ヒラギノ角ゴ Pro W3" pitchFamily="-1" charset="-128"/>
              </a:rPr>
              <a:t>How do we measure?</a:t>
            </a:r>
            <a:endParaRPr lang="en-US" sz="3200" kern="0" dirty="0">
              <a:solidFill>
                <a:srgbClr val="0070C0"/>
              </a:solidFill>
              <a:latin typeface="Franklin Gothic Medium"/>
              <a:ea typeface="ヒラギノ角ゴ Pro W3" pitchFamily="-1" charset="-128"/>
              <a:cs typeface="ヒラギノ角ゴ Pro W3" pitchFamily="-1" charset="-12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9418" y="2252610"/>
            <a:ext cx="16513200" cy="379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6443329" y="224845"/>
            <a:ext cx="2478731" cy="1184898"/>
          </a:xfrm>
          <a:prstGeom prst="roundRect">
            <a:avLst>
              <a:gd name="adj" fmla="val 16667"/>
            </a:avLst>
          </a:prstGeom>
          <a:solidFill>
            <a:srgbClr val="0070C0"/>
          </a:solidFill>
          <a:ln>
            <a:noFill/>
          </a:ln>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defTabSz="457200">
              <a:spcBef>
                <a:spcPct val="0"/>
              </a:spcBef>
              <a:buNone/>
            </a:pPr>
            <a:r>
              <a:rPr lang="en-US" altLang="en-US" dirty="0">
                <a:solidFill>
                  <a:prstClr val="white"/>
                </a:solidFill>
                <a:latin typeface="+mn-lt"/>
              </a:rPr>
              <a:t>Duration &amp; Rate</a:t>
            </a:r>
          </a:p>
        </p:txBody>
      </p:sp>
      <p:sp>
        <p:nvSpPr>
          <p:cNvPr id="10" name="Rounded Rectangle 9"/>
          <p:cNvSpPr>
            <a:spLocks noChangeArrowheads="1"/>
          </p:cNvSpPr>
          <p:nvPr/>
        </p:nvSpPr>
        <p:spPr bwMode="auto">
          <a:xfrm>
            <a:off x="6443329" y="175348"/>
            <a:ext cx="2440173" cy="1359966"/>
          </a:xfrm>
          <a:prstGeom prst="roundRect">
            <a:avLst>
              <a:gd name="adj" fmla="val 16667"/>
            </a:avLst>
          </a:prstGeom>
          <a:solidFill>
            <a:srgbClr val="0070C0"/>
          </a:solidFill>
          <a:ln>
            <a:noFill/>
          </a:ln>
          <a:extLst/>
        </p:spPr>
        <p:txBody>
          <a:bodyPr anchor="ctr"/>
          <a:lstStyle>
            <a:lvl1pPr>
              <a:spcBef>
                <a:spcPct val="20000"/>
              </a:spcBef>
              <a:buChar char="•"/>
              <a:defRPr sz="3200">
                <a:solidFill>
                  <a:schemeClr val="tx1"/>
                </a:solidFill>
                <a:latin typeface="Arial" charset="0"/>
                <a:ea typeface="ヒラギノ角ゴ Pro W3" charset="-128"/>
              </a:defRPr>
            </a:lvl1pPr>
            <a:lvl2pPr marL="742950" indent="-285750">
              <a:spcBef>
                <a:spcPct val="20000"/>
              </a:spcBef>
              <a:buChar char="–"/>
              <a:defRPr sz="2800">
                <a:solidFill>
                  <a:schemeClr val="tx1"/>
                </a:solidFill>
                <a:latin typeface="Arial" charset="0"/>
                <a:ea typeface="ヒラギノ角ゴ Pro W3" charset="-128"/>
              </a:defRPr>
            </a:lvl2pPr>
            <a:lvl3pPr marL="1143000" indent="-228600">
              <a:spcBef>
                <a:spcPct val="20000"/>
              </a:spcBef>
              <a:buChar char="•"/>
              <a:defRPr sz="24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algn="ctr" defTabSz="457200">
              <a:spcBef>
                <a:spcPct val="0"/>
              </a:spcBef>
              <a:buNone/>
            </a:pPr>
            <a:r>
              <a:rPr lang="en-US" altLang="en-US" sz="2800" dirty="0">
                <a:solidFill>
                  <a:prstClr val="white"/>
                </a:solidFill>
                <a:latin typeface="+mn-lt"/>
              </a:rPr>
              <a:t>Estimate Duration &amp; Rate</a:t>
            </a:r>
          </a:p>
        </p:txBody>
      </p:sp>
      <p:sp>
        <p:nvSpPr>
          <p:cNvPr id="11" name="Content Placeholder 2"/>
          <p:cNvSpPr txBox="1">
            <a:spLocks/>
          </p:cNvSpPr>
          <p:nvPr/>
        </p:nvSpPr>
        <p:spPr>
          <a:xfrm>
            <a:off x="4326772" y="1936749"/>
            <a:ext cx="4101728" cy="4153963"/>
          </a:xfrm>
          <a:prstGeom prst="rect">
            <a:avLst/>
          </a:prstGeom>
          <a:solidFill>
            <a:srgbClr val="0070C0"/>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sz="2400" b="1" dirty="0">
                <a:solidFill>
                  <a:prstClr val="white"/>
                </a:solidFill>
              </a:rPr>
              <a:t>Anecdotal Reports</a:t>
            </a:r>
          </a:p>
          <a:p>
            <a:pPr>
              <a:buClr>
                <a:srgbClr val="1CADE4"/>
              </a:buClr>
            </a:pPr>
            <a:r>
              <a:rPr lang="en-US" sz="2400" b="1" dirty="0">
                <a:solidFill>
                  <a:prstClr val="white"/>
                </a:solidFill>
              </a:rPr>
              <a:t>Permanent Product</a:t>
            </a:r>
          </a:p>
          <a:p>
            <a:pPr>
              <a:buClr>
                <a:srgbClr val="1CADE4"/>
              </a:buClr>
            </a:pPr>
            <a:r>
              <a:rPr lang="en-US" sz="2400" b="1" dirty="0">
                <a:solidFill>
                  <a:prstClr val="white"/>
                </a:solidFill>
              </a:rPr>
              <a:t>Event Based Systems (Tally)</a:t>
            </a:r>
          </a:p>
          <a:p>
            <a:pPr>
              <a:buClr>
                <a:srgbClr val="1CADE4"/>
              </a:buClr>
            </a:pPr>
            <a:r>
              <a:rPr lang="en-US" sz="2400" b="1" dirty="0">
                <a:solidFill>
                  <a:prstClr val="white"/>
                </a:solidFill>
              </a:rPr>
              <a:t>Time Based </a:t>
            </a:r>
            <a:r>
              <a:rPr lang="en-US" sz="2400" b="1" i="1" dirty="0">
                <a:solidFill>
                  <a:prstClr val="white"/>
                </a:solidFill>
              </a:rPr>
              <a:t>Estimates</a:t>
            </a:r>
          </a:p>
          <a:p>
            <a:pPr marL="384048" lvl="2" indent="0">
              <a:buClr>
                <a:srgbClr val="1CADE4"/>
              </a:buClr>
              <a:buNone/>
            </a:pPr>
            <a:r>
              <a:rPr lang="en-US" sz="2400" b="1" dirty="0">
                <a:solidFill>
                  <a:prstClr val="white"/>
                </a:solidFill>
              </a:rPr>
              <a:t>Interval Recording</a:t>
            </a:r>
          </a:p>
          <a:p>
            <a:pPr marL="749808" lvl="4" indent="0">
              <a:buClr>
                <a:srgbClr val="1CADE4"/>
              </a:buClr>
              <a:buNone/>
            </a:pPr>
            <a:r>
              <a:rPr lang="en-US" sz="2400" b="1" dirty="0">
                <a:solidFill>
                  <a:prstClr val="white"/>
                </a:solidFill>
              </a:rPr>
              <a:t>Partial </a:t>
            </a:r>
          </a:p>
          <a:p>
            <a:pPr marL="749808" lvl="4" indent="0">
              <a:buClr>
                <a:srgbClr val="1CADE4"/>
              </a:buClr>
              <a:buNone/>
            </a:pPr>
            <a:r>
              <a:rPr lang="en-US" sz="2400" b="1" dirty="0">
                <a:solidFill>
                  <a:prstClr val="white"/>
                </a:solidFill>
              </a:rPr>
              <a:t>Whole</a:t>
            </a:r>
          </a:p>
          <a:p>
            <a:pPr marL="384048" lvl="2" indent="0">
              <a:buClr>
                <a:srgbClr val="1CADE4"/>
              </a:buClr>
              <a:buNone/>
            </a:pPr>
            <a:r>
              <a:rPr lang="en-US" sz="2400" b="1" dirty="0">
                <a:solidFill>
                  <a:prstClr val="white"/>
                </a:solidFill>
              </a:rPr>
              <a:t>Momentary Time Sampling</a:t>
            </a:r>
          </a:p>
          <a:p>
            <a:pPr>
              <a:buClr>
                <a:srgbClr val="1CADE4"/>
              </a:buClr>
            </a:pPr>
            <a:r>
              <a:rPr lang="en-US" sz="2400" b="1" dirty="0">
                <a:solidFill>
                  <a:prstClr val="white"/>
                </a:solidFill>
              </a:rPr>
              <a:t>Time Based: Duration/Latency</a:t>
            </a:r>
          </a:p>
          <a:p>
            <a:pPr>
              <a:buClr>
                <a:srgbClr val="1CADE4"/>
              </a:buClr>
            </a:pPr>
            <a:endParaRPr lang="en-US" sz="2400" b="1" dirty="0">
              <a:solidFill>
                <a:prstClr val="white"/>
              </a:solidFill>
            </a:endParaRPr>
          </a:p>
        </p:txBody>
      </p:sp>
      <p:sp>
        <p:nvSpPr>
          <p:cNvPr id="13" name="Content Placeholder 2">
            <a:extLst>
              <a:ext uri="{FF2B5EF4-FFF2-40B4-BE49-F238E27FC236}">
                <a16:creationId xmlns:a16="http://schemas.microsoft.com/office/drawing/2014/main" id="{2C376987-71FF-914B-8391-2AEBEE43687B}"/>
              </a:ext>
            </a:extLst>
          </p:cNvPr>
          <p:cNvSpPr txBox="1">
            <a:spLocks/>
          </p:cNvSpPr>
          <p:nvPr/>
        </p:nvSpPr>
        <p:spPr>
          <a:xfrm>
            <a:off x="274343" y="1132870"/>
            <a:ext cx="2410691" cy="4411631"/>
          </a:xfrm>
          <a:prstGeom prst="rect">
            <a:avLst/>
          </a:prstGeom>
          <a:solidFill>
            <a:srgbClr val="63717F"/>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1000"/>
              </a:spcAft>
              <a:buFont typeface="+mj-lt"/>
              <a:buAutoNum type="arabicPeriod"/>
            </a:pPr>
            <a:r>
              <a:rPr lang="en-US" b="1">
                <a:solidFill>
                  <a:schemeClr val="bg1"/>
                </a:solidFill>
              </a:rPr>
              <a:t>Frequency</a:t>
            </a:r>
          </a:p>
          <a:p>
            <a:pPr marL="457200" indent="-457200">
              <a:spcAft>
                <a:spcPts val="1000"/>
              </a:spcAft>
              <a:buFont typeface="+mj-lt"/>
              <a:buAutoNum type="arabicPeriod"/>
            </a:pPr>
            <a:r>
              <a:rPr lang="en-US" b="1">
                <a:solidFill>
                  <a:schemeClr val="bg1"/>
                </a:solidFill>
              </a:rPr>
              <a:t>Rate</a:t>
            </a:r>
          </a:p>
          <a:p>
            <a:pPr marL="457200" indent="-457200">
              <a:spcAft>
                <a:spcPts val="1000"/>
              </a:spcAft>
              <a:buFont typeface="+mj-lt"/>
              <a:buAutoNum type="arabicPeriod"/>
            </a:pPr>
            <a:r>
              <a:rPr lang="en-US" b="1">
                <a:solidFill>
                  <a:schemeClr val="bg1"/>
                </a:solidFill>
              </a:rPr>
              <a:t>Duration</a:t>
            </a:r>
          </a:p>
          <a:p>
            <a:pPr marL="457200" indent="-457200">
              <a:spcAft>
                <a:spcPts val="1000"/>
              </a:spcAft>
              <a:buFont typeface="+mj-lt"/>
              <a:buAutoNum type="arabicPeriod"/>
            </a:pPr>
            <a:r>
              <a:rPr lang="en-US" b="1">
                <a:solidFill>
                  <a:schemeClr val="bg1"/>
                </a:solidFill>
              </a:rPr>
              <a:t>Latency</a:t>
            </a:r>
          </a:p>
          <a:p>
            <a:pPr marL="457200" indent="-457200">
              <a:spcAft>
                <a:spcPts val="1000"/>
              </a:spcAft>
              <a:buFont typeface="+mj-lt"/>
              <a:buAutoNum type="arabicPeriod"/>
            </a:pPr>
            <a:r>
              <a:rPr lang="en-US" b="1">
                <a:solidFill>
                  <a:schemeClr val="bg1"/>
                </a:solidFill>
              </a:rPr>
              <a:t>Topography</a:t>
            </a:r>
          </a:p>
          <a:p>
            <a:pPr marL="457200" indent="-457200">
              <a:spcAft>
                <a:spcPts val="1000"/>
              </a:spcAft>
              <a:buFont typeface="+mj-lt"/>
              <a:buAutoNum type="arabicPeriod"/>
            </a:pPr>
            <a:r>
              <a:rPr lang="en-US" b="1">
                <a:solidFill>
                  <a:schemeClr val="bg1"/>
                </a:solidFill>
              </a:rPr>
              <a:t>Force</a:t>
            </a:r>
          </a:p>
          <a:p>
            <a:pPr marL="457200" indent="-457200">
              <a:spcAft>
                <a:spcPts val="1000"/>
              </a:spcAft>
              <a:buFont typeface="+mj-lt"/>
              <a:buAutoNum type="arabicPeriod"/>
            </a:pPr>
            <a:r>
              <a:rPr lang="en-US" b="1">
                <a:solidFill>
                  <a:schemeClr val="bg1"/>
                </a:solidFill>
              </a:rPr>
              <a:t>Locus</a:t>
            </a:r>
            <a:endParaRPr lang="en-US" b="1" dirty="0">
              <a:solidFill>
                <a:schemeClr val="bg1"/>
              </a:solidFill>
            </a:endParaRPr>
          </a:p>
        </p:txBody>
      </p:sp>
    </p:spTree>
    <p:extLst>
      <p:ext uri="{BB962C8B-B14F-4D97-AF65-F5344CB8AC3E}">
        <p14:creationId xmlns:p14="http://schemas.microsoft.com/office/powerpoint/2010/main" val="26542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par>
                                <p:cTn id="35" presetID="1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lide(fromBottom)">
                                      <p:cBhvr>
                                        <p:cTn id="37" dur="500"/>
                                        <p:tgtEl>
                                          <p:spTgt spid="8"/>
                                        </p:tgtEl>
                                      </p:cBhvr>
                                    </p:animEffect>
                                  </p:childTnLst>
                                </p:cTn>
                              </p:par>
                              <p:par>
                                <p:cTn id="38" presetID="10" presetClass="exit" presetSubtype="0" fill="hold" nodeType="withEffect">
                                  <p:stCondLst>
                                    <p:cond delay="0"/>
                                  </p:stCondLst>
                                  <p:childTnLst>
                                    <p:animEffect transition="out" filter="fade">
                                      <p:cBhvr>
                                        <p:cTn id="39" dur="500"/>
                                        <p:tgtEl>
                                          <p:spTgt spid="41986"/>
                                        </p:tgtEl>
                                      </p:cBhvr>
                                    </p:animEffect>
                                    <p:set>
                                      <p:cBhvr>
                                        <p:cTn id="40" dur="1" fill="hold">
                                          <p:stCondLst>
                                            <p:cond delay="4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10" grpId="0" animBg="1"/>
      <p:bldP spid="11" grpId="0" animBg="1"/>
      <p:bldP spid="11" grpId="1" animBg="1"/>
      <p:bldP spid="13" grpId="0" animBg="1"/>
      <p:bldP spid="13"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6.5: Stop &amp; Jot:</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Select an appropriate measurement system</a:t>
            </a:r>
            <a:endParaRPr lang="en-US"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7" name="Content Placeholder 1"/>
          <p:cNvSpPr txBox="1">
            <a:spLocks/>
          </p:cNvSpPr>
          <p:nvPr/>
        </p:nvSpPr>
        <p:spPr>
          <a:xfrm>
            <a:off x="455674" y="1900925"/>
            <a:ext cx="4539561" cy="37557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0"/>
              </a:spcBef>
            </a:pPr>
            <a:r>
              <a:rPr lang="en-US" altLang="en-US" dirty="0">
                <a:solidFill>
                  <a:schemeClr val="bg1"/>
                </a:solidFill>
              </a:rPr>
              <a:t>Return to the operational definition you refined in Activity 6.3</a:t>
            </a:r>
          </a:p>
          <a:p>
            <a:pPr defTabSz="457200">
              <a:spcBef>
                <a:spcPct val="0"/>
              </a:spcBef>
            </a:pPr>
            <a:endParaRPr lang="en-US" altLang="en-US" dirty="0">
              <a:solidFill>
                <a:schemeClr val="bg1"/>
              </a:solidFill>
            </a:endParaRPr>
          </a:p>
          <a:p>
            <a:pPr defTabSz="457200">
              <a:spcBef>
                <a:spcPct val="0"/>
              </a:spcBef>
            </a:pPr>
            <a:r>
              <a:rPr lang="en-US" altLang="en-US" dirty="0">
                <a:solidFill>
                  <a:schemeClr val="bg1"/>
                </a:solidFill>
              </a:rPr>
              <a:t>Select the measurement system that best measures the dimension/s of interest </a:t>
            </a:r>
          </a:p>
          <a:p>
            <a:pPr defTabSz="457200">
              <a:spcBef>
                <a:spcPct val="0"/>
              </a:spcBef>
            </a:pPr>
            <a:endParaRPr lang="en-US" altLang="en-US" dirty="0">
              <a:solidFill>
                <a:schemeClr val="bg1"/>
              </a:solidFill>
            </a:endParaRPr>
          </a:p>
          <a:p>
            <a:pPr defTabSz="457200">
              <a:spcBef>
                <a:spcPct val="0"/>
              </a:spcBef>
            </a:pPr>
            <a:r>
              <a:rPr lang="en-US" altLang="en-US" dirty="0">
                <a:solidFill>
                  <a:schemeClr val="bg1"/>
                </a:solidFill>
              </a:rPr>
              <a:t>Develop your data collection tool </a:t>
            </a:r>
          </a:p>
          <a:p>
            <a:endParaRPr lang="en-US" dirty="0">
              <a:solidFill>
                <a:schemeClr val="bg1"/>
              </a:solidFill>
            </a:endParaRPr>
          </a:p>
        </p:txBody>
      </p:sp>
      <p:sp>
        <p:nvSpPr>
          <p:cNvPr id="8" name="Content Placeholder 2"/>
          <p:cNvSpPr txBox="1">
            <a:spLocks/>
          </p:cNvSpPr>
          <p:nvPr/>
        </p:nvSpPr>
        <p:spPr>
          <a:xfrm>
            <a:off x="5370583" y="1993301"/>
            <a:ext cx="3227848" cy="3370824"/>
          </a:xfrm>
          <a:prstGeom prst="rect">
            <a:avLst/>
          </a:prstGeom>
          <a:solidFill>
            <a:srgbClr val="0070C0"/>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sz="1800" b="1" dirty="0">
                <a:solidFill>
                  <a:prstClr val="white"/>
                </a:solidFill>
              </a:rPr>
              <a:t>Anecdotal Reports</a:t>
            </a:r>
          </a:p>
          <a:p>
            <a:pPr>
              <a:buClr>
                <a:srgbClr val="1CADE4"/>
              </a:buClr>
            </a:pPr>
            <a:r>
              <a:rPr lang="en-US" sz="1800" b="1" dirty="0">
                <a:solidFill>
                  <a:prstClr val="white"/>
                </a:solidFill>
              </a:rPr>
              <a:t>Permanent Product</a:t>
            </a:r>
          </a:p>
          <a:p>
            <a:pPr>
              <a:buClr>
                <a:srgbClr val="1CADE4"/>
              </a:buClr>
            </a:pPr>
            <a:r>
              <a:rPr lang="en-US" sz="1800" b="1" dirty="0">
                <a:solidFill>
                  <a:prstClr val="white"/>
                </a:solidFill>
              </a:rPr>
              <a:t>Event Based Systems (Tally)</a:t>
            </a:r>
          </a:p>
          <a:p>
            <a:pPr>
              <a:buClr>
                <a:srgbClr val="1CADE4"/>
              </a:buClr>
            </a:pPr>
            <a:r>
              <a:rPr lang="en-US" sz="1800" b="1" dirty="0">
                <a:solidFill>
                  <a:prstClr val="white"/>
                </a:solidFill>
              </a:rPr>
              <a:t>Time Based </a:t>
            </a:r>
            <a:r>
              <a:rPr lang="en-US" sz="1800" b="1" i="1" dirty="0">
                <a:solidFill>
                  <a:prstClr val="white"/>
                </a:solidFill>
              </a:rPr>
              <a:t>Estimates</a:t>
            </a:r>
          </a:p>
          <a:p>
            <a:pPr marL="384048" lvl="2" indent="0">
              <a:buClr>
                <a:srgbClr val="1CADE4"/>
              </a:buClr>
              <a:buNone/>
            </a:pPr>
            <a:r>
              <a:rPr lang="en-US" sz="1800" b="1" dirty="0">
                <a:solidFill>
                  <a:prstClr val="white"/>
                </a:solidFill>
              </a:rPr>
              <a:t>Interval Recording</a:t>
            </a:r>
          </a:p>
          <a:p>
            <a:pPr marL="749808" lvl="4" indent="0">
              <a:buClr>
                <a:srgbClr val="1CADE4"/>
              </a:buClr>
              <a:buNone/>
            </a:pPr>
            <a:r>
              <a:rPr lang="en-US" sz="1800" b="1" dirty="0">
                <a:solidFill>
                  <a:prstClr val="white"/>
                </a:solidFill>
              </a:rPr>
              <a:t>Partial </a:t>
            </a:r>
          </a:p>
          <a:p>
            <a:pPr marL="749808" lvl="4" indent="0">
              <a:buClr>
                <a:srgbClr val="1CADE4"/>
              </a:buClr>
              <a:buNone/>
            </a:pPr>
            <a:r>
              <a:rPr lang="en-US" sz="1800" b="1" dirty="0">
                <a:solidFill>
                  <a:prstClr val="white"/>
                </a:solidFill>
              </a:rPr>
              <a:t>Whole</a:t>
            </a:r>
          </a:p>
          <a:p>
            <a:pPr marL="384048" lvl="2" indent="0">
              <a:buClr>
                <a:srgbClr val="1CADE4"/>
              </a:buClr>
              <a:buNone/>
            </a:pPr>
            <a:r>
              <a:rPr lang="en-US" sz="1800" b="1" dirty="0">
                <a:solidFill>
                  <a:prstClr val="white"/>
                </a:solidFill>
              </a:rPr>
              <a:t>Momentary Time Sampling</a:t>
            </a:r>
          </a:p>
          <a:p>
            <a:pPr>
              <a:buClr>
                <a:srgbClr val="1CADE4"/>
              </a:buClr>
            </a:pPr>
            <a:r>
              <a:rPr lang="en-US" sz="1800" b="1" dirty="0">
                <a:solidFill>
                  <a:prstClr val="white"/>
                </a:solidFill>
              </a:rPr>
              <a:t>Time Based: Duration/Latency</a:t>
            </a:r>
          </a:p>
        </p:txBody>
      </p:sp>
      <p:sp>
        <p:nvSpPr>
          <p:cNvPr id="6" name="TextBox 5"/>
          <p:cNvSpPr txBox="1"/>
          <p:nvPr/>
        </p:nvSpPr>
        <p:spPr>
          <a:xfrm>
            <a:off x="1081144" y="5484121"/>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6.5</a:t>
            </a:r>
          </a:p>
        </p:txBody>
      </p:sp>
    </p:spTree>
    <p:extLst>
      <p:ext uri="{BB962C8B-B14F-4D97-AF65-F5344CB8AC3E}">
        <p14:creationId xmlns:p14="http://schemas.microsoft.com/office/powerpoint/2010/main" val="99838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8B718FF-B49F-0046-9D9D-52E1702D45B5}"/>
              </a:ext>
            </a:extLst>
          </p:cNvPr>
          <p:cNvSpPr>
            <a:spLocks noGrp="1"/>
          </p:cNvSpPr>
          <p:nvPr>
            <p:ph type="title"/>
          </p:nvPr>
        </p:nvSpPr>
        <p:spPr>
          <a:xfrm>
            <a:off x="1081144" y="236669"/>
            <a:ext cx="7955280" cy="1113416"/>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6.5: Review</a:t>
            </a:r>
            <a:endParaRPr lang="en-US" sz="3600" dirty="0"/>
          </a:p>
        </p:txBody>
      </p:sp>
      <p:pic>
        <p:nvPicPr>
          <p:cNvPr id="5" name="Picture 4">
            <a:extLst>
              <a:ext uri="{FF2B5EF4-FFF2-40B4-BE49-F238E27FC236}">
                <a16:creationId xmlns:a16="http://schemas.microsoft.com/office/drawing/2014/main" id="{AF070369-306A-424D-8953-50CA5742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6" name="Rectangle 3">
            <a:extLst>
              <a:ext uri="{FF2B5EF4-FFF2-40B4-BE49-F238E27FC236}">
                <a16:creationId xmlns:a16="http://schemas.microsoft.com/office/drawing/2014/main" id="{542B7EC8-2EC4-F247-8D99-6C870C80A198}"/>
              </a:ext>
            </a:extLst>
          </p:cNvPr>
          <p:cNvSpPr>
            <a:spLocks noGrp="1" noChangeArrowheads="1"/>
          </p:cNvSpPr>
          <p:nvPr>
            <p:ph idx="1"/>
          </p:nvPr>
        </p:nvSpPr>
        <p:spPr>
          <a:xfrm>
            <a:off x="628650" y="1825625"/>
            <a:ext cx="7886700" cy="4046056"/>
          </a:xfrm>
        </p:spPr>
        <p:txBody>
          <a:bodyPr>
            <a:normAutofit/>
          </a:bodyPr>
          <a:lstStyle/>
          <a:p>
            <a:pPr marL="0" indent="0" eaLnBrk="1" hangingPunct="1">
              <a:buNone/>
            </a:pPr>
            <a:r>
              <a:rPr lang="en-US" altLang="x-none" sz="3400" dirty="0">
                <a:solidFill>
                  <a:schemeClr val="bg1"/>
                </a:solidFill>
              </a:rPr>
              <a:t>Remember to consider practicality vs. precision.</a:t>
            </a:r>
          </a:p>
        </p:txBody>
      </p:sp>
      <p:sp>
        <p:nvSpPr>
          <p:cNvPr id="7" name="Content Placeholder 2">
            <a:extLst>
              <a:ext uri="{FF2B5EF4-FFF2-40B4-BE49-F238E27FC236}">
                <a16:creationId xmlns:a16="http://schemas.microsoft.com/office/drawing/2014/main" id="{581447A6-A493-FE4E-BC6D-1CD50E7D209E}"/>
              </a:ext>
            </a:extLst>
          </p:cNvPr>
          <p:cNvSpPr txBox="1">
            <a:spLocks/>
          </p:cNvSpPr>
          <p:nvPr/>
        </p:nvSpPr>
        <p:spPr>
          <a:xfrm>
            <a:off x="4905887" y="2500857"/>
            <a:ext cx="3227848" cy="3370824"/>
          </a:xfrm>
          <a:prstGeom prst="rect">
            <a:avLst/>
          </a:prstGeom>
          <a:solidFill>
            <a:srgbClr val="0070C0"/>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sz="1800" b="1" dirty="0">
                <a:solidFill>
                  <a:prstClr val="white"/>
                </a:solidFill>
              </a:rPr>
              <a:t>Anecdotal Reports</a:t>
            </a:r>
          </a:p>
          <a:p>
            <a:pPr>
              <a:buClr>
                <a:srgbClr val="1CADE4"/>
              </a:buClr>
            </a:pPr>
            <a:r>
              <a:rPr lang="en-US" sz="1800" b="1" dirty="0">
                <a:solidFill>
                  <a:prstClr val="white"/>
                </a:solidFill>
              </a:rPr>
              <a:t>Permanent Product</a:t>
            </a:r>
          </a:p>
          <a:p>
            <a:pPr>
              <a:buClr>
                <a:srgbClr val="1CADE4"/>
              </a:buClr>
            </a:pPr>
            <a:r>
              <a:rPr lang="en-US" sz="1800" b="1" dirty="0">
                <a:solidFill>
                  <a:prstClr val="white"/>
                </a:solidFill>
              </a:rPr>
              <a:t>Event Based Systems (Tally)</a:t>
            </a:r>
          </a:p>
          <a:p>
            <a:pPr>
              <a:buClr>
                <a:srgbClr val="1CADE4"/>
              </a:buClr>
            </a:pPr>
            <a:r>
              <a:rPr lang="en-US" sz="1800" b="1" dirty="0">
                <a:solidFill>
                  <a:prstClr val="white"/>
                </a:solidFill>
              </a:rPr>
              <a:t>Time Based </a:t>
            </a:r>
            <a:r>
              <a:rPr lang="en-US" sz="1800" b="1" i="1" dirty="0">
                <a:solidFill>
                  <a:prstClr val="white"/>
                </a:solidFill>
              </a:rPr>
              <a:t>Estimates</a:t>
            </a:r>
          </a:p>
          <a:p>
            <a:pPr marL="384048" lvl="2" indent="0">
              <a:buClr>
                <a:srgbClr val="1CADE4"/>
              </a:buClr>
              <a:buNone/>
            </a:pPr>
            <a:r>
              <a:rPr lang="en-US" sz="1800" b="1" dirty="0">
                <a:solidFill>
                  <a:prstClr val="white"/>
                </a:solidFill>
              </a:rPr>
              <a:t>Interval Recording</a:t>
            </a:r>
          </a:p>
          <a:p>
            <a:pPr marL="749808" lvl="4" indent="0">
              <a:buClr>
                <a:srgbClr val="1CADE4"/>
              </a:buClr>
              <a:buNone/>
            </a:pPr>
            <a:r>
              <a:rPr lang="en-US" sz="1800" b="1" dirty="0">
                <a:solidFill>
                  <a:prstClr val="white"/>
                </a:solidFill>
              </a:rPr>
              <a:t>Partial </a:t>
            </a:r>
          </a:p>
          <a:p>
            <a:pPr marL="749808" lvl="4" indent="0">
              <a:buClr>
                <a:srgbClr val="1CADE4"/>
              </a:buClr>
              <a:buNone/>
            </a:pPr>
            <a:r>
              <a:rPr lang="en-US" sz="1800" b="1" dirty="0">
                <a:solidFill>
                  <a:prstClr val="white"/>
                </a:solidFill>
              </a:rPr>
              <a:t>Whole</a:t>
            </a:r>
          </a:p>
          <a:p>
            <a:pPr marL="384048" lvl="2" indent="0">
              <a:buClr>
                <a:srgbClr val="1CADE4"/>
              </a:buClr>
              <a:buNone/>
            </a:pPr>
            <a:r>
              <a:rPr lang="en-US" sz="1800" b="1" dirty="0">
                <a:solidFill>
                  <a:prstClr val="white"/>
                </a:solidFill>
              </a:rPr>
              <a:t>Momentary Time Sampling</a:t>
            </a:r>
          </a:p>
          <a:p>
            <a:pPr>
              <a:buClr>
                <a:srgbClr val="1CADE4"/>
              </a:buClr>
            </a:pPr>
            <a:r>
              <a:rPr lang="en-US" sz="1800" b="1" dirty="0">
                <a:solidFill>
                  <a:prstClr val="white"/>
                </a:solidFill>
              </a:rPr>
              <a:t>Time Based: Duration/Latency</a:t>
            </a:r>
          </a:p>
        </p:txBody>
      </p:sp>
    </p:spTree>
    <p:extLst>
      <p:ext uri="{BB962C8B-B14F-4D97-AF65-F5344CB8AC3E}">
        <p14:creationId xmlns:p14="http://schemas.microsoft.com/office/powerpoint/2010/main" val="281221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77321"/>
            <a:ext cx="8621945" cy="935288"/>
          </a:xfrm>
        </p:spPr>
        <p:txBody>
          <a:bodyPr/>
          <a:lstStyle/>
          <a:p>
            <a:r>
              <a:rPr lang="en-US" sz="4400" b="1" dirty="0">
                <a:solidFill>
                  <a:schemeClr val="accent2"/>
                </a:solidFill>
                <a:latin typeface="+mj-lt"/>
              </a:rPr>
              <a:t>Defining, Measuring, and Monitoring Behavior</a:t>
            </a:r>
          </a:p>
        </p:txBody>
      </p:sp>
      <p:sp>
        <p:nvSpPr>
          <p:cNvPr id="3" name="Text Placeholder 2"/>
          <p:cNvSpPr>
            <a:spLocks noGrp="1"/>
          </p:cNvSpPr>
          <p:nvPr>
            <p:ph type="body" sz="quarter" idx="15"/>
          </p:nvPr>
        </p:nvSpPr>
        <p:spPr>
          <a:noFill/>
        </p:spPr>
        <p:txBody>
          <a:bodyPr/>
          <a:lstStyle/>
          <a:p>
            <a:r>
              <a:rPr lang="en-US" sz="3600" dirty="0"/>
              <a:t>Part 5</a:t>
            </a:r>
          </a:p>
          <a:p>
            <a:r>
              <a:rPr lang="en-US" sz="3600" dirty="0"/>
              <a:t>How do we summarize our data to guide decision making?</a:t>
            </a:r>
          </a:p>
        </p:txBody>
      </p:sp>
    </p:spTree>
    <p:extLst>
      <p:ext uri="{BB962C8B-B14F-4D97-AF65-F5344CB8AC3E}">
        <p14:creationId xmlns:p14="http://schemas.microsoft.com/office/powerpoint/2010/main" val="2759445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327"/>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628650" y="1351052"/>
            <a:ext cx="7886700" cy="4825911"/>
          </a:xfrm>
        </p:spPr>
        <p:txBody>
          <a:bodyPr>
            <a:noAutofit/>
          </a:bodyPr>
          <a:lstStyle/>
          <a:p>
            <a:pPr marL="0" indent="0">
              <a:lnSpc>
                <a:spcPct val="120000"/>
              </a:lnSpc>
              <a:spcBef>
                <a:spcPts val="0"/>
              </a:spcBef>
              <a:buNone/>
            </a:pPr>
            <a:r>
              <a:rPr lang="en-US" dirty="0">
                <a:solidFill>
                  <a:schemeClr val="bg1"/>
                </a:solidFill>
              </a:rPr>
              <a:t>By the end of Module 6 you should be able to:</a:t>
            </a:r>
          </a:p>
          <a:p>
            <a:pPr indent="0">
              <a:lnSpc>
                <a:spcPct val="120000"/>
              </a:lnSpc>
              <a:spcBef>
                <a:spcPts val="0"/>
              </a:spcBef>
              <a:buNone/>
            </a:pPr>
            <a:endParaRPr lang="en-US" sz="800" dirty="0">
              <a:solidFill>
                <a:schemeClr val="bg1"/>
              </a:solidFill>
            </a:endParaRPr>
          </a:p>
          <a:p>
            <a:pPr marL="1258888" lvl="2" indent="-231775">
              <a:lnSpc>
                <a:spcPct val="120000"/>
              </a:lnSpc>
              <a:spcBef>
                <a:spcPts val="0"/>
              </a:spcBef>
            </a:pPr>
            <a:r>
              <a:rPr lang="en-US" altLang="en-US" sz="2400" dirty="0">
                <a:solidFill>
                  <a:schemeClr val="bg1"/>
                </a:solidFill>
              </a:rPr>
              <a:t>select an </a:t>
            </a:r>
            <a:r>
              <a:rPr lang="en-US" altLang="en-US" sz="2400" b="1" dirty="0">
                <a:solidFill>
                  <a:schemeClr val="bg1"/>
                </a:solidFill>
              </a:rPr>
              <a:t>appropriate target behavior </a:t>
            </a:r>
          </a:p>
          <a:p>
            <a:pPr marL="1258888" lvl="2" indent="-231775">
              <a:lnSpc>
                <a:spcPct val="120000"/>
              </a:lnSpc>
              <a:spcBef>
                <a:spcPts val="0"/>
              </a:spcBef>
            </a:pPr>
            <a:r>
              <a:rPr lang="en-US" altLang="en-US" sz="2400" dirty="0">
                <a:solidFill>
                  <a:schemeClr val="bg1"/>
                </a:solidFill>
              </a:rPr>
              <a:t>write an </a:t>
            </a:r>
            <a:r>
              <a:rPr lang="en-US" altLang="en-US" sz="2400" b="1" dirty="0">
                <a:solidFill>
                  <a:schemeClr val="bg1"/>
                </a:solidFill>
              </a:rPr>
              <a:t>operational definition</a:t>
            </a:r>
            <a:r>
              <a:rPr lang="en-US" altLang="en-US" sz="2400" dirty="0">
                <a:solidFill>
                  <a:schemeClr val="bg1"/>
                </a:solidFill>
              </a:rPr>
              <a:t> for a target behavior </a:t>
            </a:r>
          </a:p>
          <a:p>
            <a:pPr marL="1258888" lvl="2" indent="-231775">
              <a:lnSpc>
                <a:spcPct val="120000"/>
              </a:lnSpc>
              <a:spcBef>
                <a:spcPts val="0"/>
              </a:spcBef>
            </a:pPr>
            <a:r>
              <a:rPr lang="en-US" altLang="en-US" sz="2400" dirty="0">
                <a:solidFill>
                  <a:schemeClr val="bg1"/>
                </a:solidFill>
              </a:rPr>
              <a:t>identify relevant </a:t>
            </a:r>
            <a:r>
              <a:rPr lang="en-US" altLang="en-US" sz="2400" b="1" dirty="0">
                <a:solidFill>
                  <a:schemeClr val="bg1"/>
                </a:solidFill>
              </a:rPr>
              <a:t>dimensions of behavior</a:t>
            </a:r>
          </a:p>
          <a:p>
            <a:pPr marL="1258888" lvl="2" indent="-231775">
              <a:lnSpc>
                <a:spcPct val="120000"/>
              </a:lnSpc>
              <a:spcBef>
                <a:spcPts val="0"/>
              </a:spcBef>
            </a:pPr>
            <a:r>
              <a:rPr lang="en-US" altLang="en-US" sz="2400" dirty="0">
                <a:solidFill>
                  <a:schemeClr val="bg1"/>
                </a:solidFill>
              </a:rPr>
              <a:t>choose a </a:t>
            </a:r>
            <a:r>
              <a:rPr lang="en-US" altLang="en-US" sz="2400" b="1" dirty="0">
                <a:solidFill>
                  <a:schemeClr val="bg1"/>
                </a:solidFill>
              </a:rPr>
              <a:t>measurement system</a:t>
            </a:r>
            <a:r>
              <a:rPr lang="en-US" altLang="en-US" sz="2400" dirty="0">
                <a:solidFill>
                  <a:schemeClr val="bg1"/>
                </a:solidFill>
              </a:rPr>
              <a:t> based on relevant dimensions of behavior</a:t>
            </a:r>
          </a:p>
          <a:p>
            <a:pPr marL="1258888" lvl="2" indent="-231775">
              <a:lnSpc>
                <a:spcPct val="120000"/>
              </a:lnSpc>
              <a:spcBef>
                <a:spcPts val="0"/>
              </a:spcBef>
            </a:pPr>
            <a:r>
              <a:rPr lang="en-US" altLang="en-US" sz="2400" dirty="0">
                <a:solidFill>
                  <a:schemeClr val="accent1"/>
                </a:solidFill>
              </a:rPr>
              <a:t>use graphing conventions to create </a:t>
            </a:r>
            <a:r>
              <a:rPr lang="en-US" altLang="en-US" sz="2400" b="1" dirty="0">
                <a:solidFill>
                  <a:schemeClr val="accent1"/>
                </a:solidFill>
              </a:rPr>
              <a:t>meaningful visual displays</a:t>
            </a:r>
            <a:r>
              <a:rPr lang="en-US" altLang="en-US" sz="2400" dirty="0">
                <a:solidFill>
                  <a:schemeClr val="accent1"/>
                </a:solidFill>
              </a:rPr>
              <a:t> of data</a:t>
            </a:r>
          </a:p>
        </p:txBody>
      </p:sp>
      <p:sp>
        <p:nvSpPr>
          <p:cNvPr id="6" name="TextBox 5"/>
          <p:cNvSpPr txBox="1"/>
          <p:nvPr/>
        </p:nvSpPr>
        <p:spPr>
          <a:xfrm>
            <a:off x="468328" y="2002676"/>
            <a:ext cx="1449370" cy="461665"/>
          </a:xfrm>
          <a:prstGeom prst="rect">
            <a:avLst/>
          </a:prstGeom>
          <a:noFill/>
        </p:spPr>
        <p:txBody>
          <a:bodyPr wrap="square" rtlCol="0">
            <a:spAutoFit/>
          </a:bodyPr>
          <a:lstStyle/>
          <a:p>
            <a:pPr algn="ctr"/>
            <a:r>
              <a:rPr lang="en-US" sz="2400" dirty="0">
                <a:solidFill>
                  <a:schemeClr val="accent1"/>
                </a:solidFill>
                <a:latin typeface="+mj-lt"/>
              </a:rPr>
              <a:t>Part 1</a:t>
            </a:r>
            <a:endParaRPr lang="en-US" sz="2000" dirty="0">
              <a:solidFill>
                <a:schemeClr val="accent1"/>
              </a:solidFill>
              <a:latin typeface="+mj-lt"/>
            </a:endParaRPr>
          </a:p>
        </p:txBody>
      </p:sp>
      <p:sp>
        <p:nvSpPr>
          <p:cNvPr id="8" name="TextBox 7"/>
          <p:cNvSpPr txBox="1"/>
          <p:nvPr/>
        </p:nvSpPr>
        <p:spPr>
          <a:xfrm>
            <a:off x="468328" y="2464341"/>
            <a:ext cx="1449370" cy="461665"/>
          </a:xfrm>
          <a:prstGeom prst="rect">
            <a:avLst/>
          </a:prstGeom>
          <a:noFill/>
        </p:spPr>
        <p:txBody>
          <a:bodyPr wrap="square" rtlCol="0">
            <a:spAutoFit/>
          </a:bodyPr>
          <a:lstStyle/>
          <a:p>
            <a:pPr algn="ctr"/>
            <a:r>
              <a:rPr lang="en-US" sz="2400" dirty="0">
                <a:solidFill>
                  <a:schemeClr val="accent1"/>
                </a:solidFill>
                <a:latin typeface="+mj-lt"/>
              </a:rPr>
              <a:t>Part 2</a:t>
            </a:r>
            <a:endParaRPr lang="en-US" sz="2000" dirty="0">
              <a:solidFill>
                <a:schemeClr val="accent1"/>
              </a:solidFill>
              <a:latin typeface="+mj-lt"/>
            </a:endParaRPr>
          </a:p>
        </p:txBody>
      </p:sp>
      <p:sp>
        <p:nvSpPr>
          <p:cNvPr id="9" name="TextBox 8"/>
          <p:cNvSpPr txBox="1"/>
          <p:nvPr/>
        </p:nvSpPr>
        <p:spPr>
          <a:xfrm>
            <a:off x="468328" y="3302342"/>
            <a:ext cx="1449370" cy="461665"/>
          </a:xfrm>
          <a:prstGeom prst="rect">
            <a:avLst/>
          </a:prstGeom>
          <a:noFill/>
        </p:spPr>
        <p:txBody>
          <a:bodyPr wrap="square" rtlCol="0">
            <a:spAutoFit/>
          </a:bodyPr>
          <a:lstStyle/>
          <a:p>
            <a:pPr algn="ctr"/>
            <a:r>
              <a:rPr lang="en-US" sz="2400" dirty="0">
                <a:solidFill>
                  <a:schemeClr val="accent1"/>
                </a:solidFill>
                <a:latin typeface="+mj-lt"/>
              </a:rPr>
              <a:t>Part 3</a:t>
            </a:r>
            <a:endParaRPr lang="en-US" sz="2000" dirty="0">
              <a:solidFill>
                <a:schemeClr val="accent1"/>
              </a:solidFill>
              <a:latin typeface="+mj-lt"/>
            </a:endParaRPr>
          </a:p>
        </p:txBody>
      </p:sp>
      <p:sp>
        <p:nvSpPr>
          <p:cNvPr id="10" name="TextBox 9"/>
          <p:cNvSpPr txBox="1"/>
          <p:nvPr/>
        </p:nvSpPr>
        <p:spPr>
          <a:xfrm>
            <a:off x="468328" y="3809216"/>
            <a:ext cx="1449370" cy="461665"/>
          </a:xfrm>
          <a:prstGeom prst="rect">
            <a:avLst/>
          </a:prstGeom>
          <a:noFill/>
        </p:spPr>
        <p:txBody>
          <a:bodyPr wrap="square" rtlCol="0">
            <a:spAutoFit/>
          </a:bodyPr>
          <a:lstStyle/>
          <a:p>
            <a:pPr algn="ctr"/>
            <a:r>
              <a:rPr lang="en-US" sz="2400" dirty="0">
                <a:solidFill>
                  <a:schemeClr val="accent1"/>
                </a:solidFill>
                <a:latin typeface="+mj-lt"/>
              </a:rPr>
              <a:t>Part 4</a:t>
            </a:r>
            <a:endParaRPr lang="en-US" sz="2000" dirty="0">
              <a:solidFill>
                <a:schemeClr val="accent1"/>
              </a:solidFill>
              <a:latin typeface="+mj-lt"/>
            </a:endParaRPr>
          </a:p>
        </p:txBody>
      </p:sp>
      <p:sp>
        <p:nvSpPr>
          <p:cNvPr id="11" name="TextBox 10"/>
          <p:cNvSpPr txBox="1"/>
          <p:nvPr/>
        </p:nvSpPr>
        <p:spPr>
          <a:xfrm>
            <a:off x="468328" y="4698899"/>
            <a:ext cx="1449370" cy="461665"/>
          </a:xfrm>
          <a:prstGeom prst="rect">
            <a:avLst/>
          </a:prstGeom>
          <a:noFill/>
        </p:spPr>
        <p:txBody>
          <a:bodyPr wrap="square" rtlCol="0">
            <a:spAutoFit/>
          </a:bodyPr>
          <a:lstStyle/>
          <a:p>
            <a:pPr algn="ctr"/>
            <a:r>
              <a:rPr lang="en-US" sz="2400" dirty="0">
                <a:solidFill>
                  <a:schemeClr val="accent1"/>
                </a:solidFill>
                <a:latin typeface="+mj-lt"/>
              </a:rPr>
              <a:t>Part 5</a:t>
            </a:r>
            <a:endParaRPr lang="en-US" sz="2000" dirty="0">
              <a:solidFill>
                <a:schemeClr val="accent1"/>
              </a:solidFill>
              <a:latin typeface="+mj-lt"/>
            </a:endParaRPr>
          </a:p>
        </p:txBody>
      </p:sp>
    </p:spTree>
    <p:extLst>
      <p:ext uri="{BB962C8B-B14F-4D97-AF65-F5344CB8AC3E}">
        <p14:creationId xmlns:p14="http://schemas.microsoft.com/office/powerpoint/2010/main" val="4177671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857726"/>
            <a:ext cx="2801408" cy="276999"/>
          </a:xfrm>
          <a:prstGeom prst="rect">
            <a:avLst/>
          </a:prstGeom>
          <a:noFill/>
        </p:spPr>
        <p:txBody>
          <a:bodyPr wrap="none" rtlCol="0">
            <a:spAutoFit/>
          </a:bodyPr>
          <a:lstStyle/>
          <a:p>
            <a:pPr algn="r"/>
            <a:r>
              <a:rPr lang="en-US" sz="1200" dirty="0">
                <a:solidFill>
                  <a:schemeClr val="bg1"/>
                </a:solidFill>
              </a:rPr>
              <a:t>(Cooper, Heron &amp; </a:t>
            </a:r>
            <a:r>
              <a:rPr lang="en-US" sz="1200" dirty="0" err="1">
                <a:solidFill>
                  <a:schemeClr val="bg1"/>
                </a:solidFill>
              </a:rPr>
              <a:t>Heward</a:t>
            </a:r>
            <a:r>
              <a:rPr lang="en-US" sz="1200" dirty="0">
                <a:solidFill>
                  <a:schemeClr val="bg1"/>
                </a:solidFill>
              </a:rPr>
              <a:t>, 2007, </a:t>
            </a:r>
            <a:r>
              <a:rPr lang="en-US" sz="1200" dirty="0" err="1">
                <a:solidFill>
                  <a:schemeClr val="bg1"/>
                </a:solidFill>
              </a:rPr>
              <a:t>p</a:t>
            </a:r>
            <a:r>
              <a:rPr lang="en-US" sz="1200" dirty="0">
                <a:solidFill>
                  <a:schemeClr val="bg1"/>
                </a:solidFill>
              </a:rPr>
              <a:t>. 128)</a:t>
            </a:r>
          </a:p>
        </p:txBody>
      </p:sp>
      <p:sp>
        <p:nvSpPr>
          <p:cNvPr id="2" name="Title 1"/>
          <p:cNvSpPr>
            <a:spLocks noGrp="1"/>
          </p:cNvSpPr>
          <p:nvPr>
            <p:ph type="title" idx="4294967295"/>
          </p:nvPr>
        </p:nvSpPr>
        <p:spPr>
          <a:xfrm>
            <a:off x="0" y="0"/>
            <a:ext cx="11325225" cy="1450976"/>
          </a:xfrm>
          <a:noFill/>
        </p:spPr>
        <p:txBody>
          <a:bodyPr/>
          <a:lstStyle/>
          <a:p>
            <a:r>
              <a:rPr lang="en-US" dirty="0">
                <a:solidFill>
                  <a:schemeClr val="accent2"/>
                </a:solidFill>
              </a:rPr>
              <a:t>To graph or not to graph: </a:t>
            </a:r>
            <a:br>
              <a:rPr lang="en-US" sz="4000" dirty="0">
                <a:solidFill>
                  <a:schemeClr val="accent2"/>
                </a:solidFill>
              </a:rPr>
            </a:br>
            <a:r>
              <a:rPr lang="en-US" sz="3200" i="1" dirty="0">
                <a:solidFill>
                  <a:schemeClr val="bg1"/>
                </a:solidFill>
              </a:rPr>
              <a:t>Purpose of Visual Displays</a:t>
            </a:r>
          </a:p>
        </p:txBody>
      </p:sp>
      <p:sp>
        <p:nvSpPr>
          <p:cNvPr id="10" name="TextBox 9"/>
          <p:cNvSpPr txBox="1"/>
          <p:nvPr/>
        </p:nvSpPr>
        <p:spPr>
          <a:xfrm>
            <a:off x="457200" y="1455924"/>
            <a:ext cx="3098800" cy="1107996"/>
          </a:xfrm>
          <a:prstGeom prst="rect">
            <a:avLst/>
          </a:prstGeom>
          <a:noFill/>
        </p:spPr>
        <p:txBody>
          <a:bodyPr wrap="square" rtlCol="0">
            <a:spAutoFit/>
          </a:bodyPr>
          <a:lstStyle/>
          <a:p>
            <a:pPr marL="346075" indent="-346075"/>
            <a:r>
              <a:rPr lang="en-US" sz="2200" dirty="0">
                <a:solidFill>
                  <a:schemeClr val="bg1"/>
                </a:solidFill>
              </a:rPr>
              <a:t>1. “provide…immediate access to on-going visual record”</a:t>
            </a:r>
          </a:p>
        </p:txBody>
      </p:sp>
      <p:sp>
        <p:nvSpPr>
          <p:cNvPr id="11" name="TextBox 10"/>
          <p:cNvSpPr txBox="1"/>
          <p:nvPr/>
        </p:nvSpPr>
        <p:spPr>
          <a:xfrm>
            <a:off x="457200" y="3112957"/>
            <a:ext cx="3098800" cy="1107996"/>
          </a:xfrm>
          <a:prstGeom prst="rect">
            <a:avLst/>
          </a:prstGeom>
          <a:noFill/>
        </p:spPr>
        <p:txBody>
          <a:bodyPr wrap="square" rtlCol="0">
            <a:spAutoFit/>
          </a:bodyPr>
          <a:lstStyle/>
          <a:p>
            <a:pPr marL="346075" indent="-346075"/>
            <a:r>
              <a:rPr lang="en-US" sz="2200" dirty="0">
                <a:solidFill>
                  <a:schemeClr val="bg1"/>
                </a:solidFill>
              </a:rPr>
              <a:t>2. “explore interesting variations in behavior as they occur”</a:t>
            </a:r>
          </a:p>
        </p:txBody>
      </p:sp>
      <p:sp>
        <p:nvSpPr>
          <p:cNvPr id="12" name="TextBox 11"/>
          <p:cNvSpPr txBox="1"/>
          <p:nvPr/>
        </p:nvSpPr>
        <p:spPr>
          <a:xfrm>
            <a:off x="457200" y="4688175"/>
            <a:ext cx="3098800" cy="769441"/>
          </a:xfrm>
          <a:prstGeom prst="rect">
            <a:avLst/>
          </a:prstGeom>
          <a:noFill/>
        </p:spPr>
        <p:txBody>
          <a:bodyPr wrap="square" rtlCol="0">
            <a:spAutoFit/>
          </a:bodyPr>
          <a:lstStyle/>
          <a:p>
            <a:pPr marL="346075" indent="-346075"/>
            <a:r>
              <a:rPr lang="en-US" sz="2200" dirty="0">
                <a:solidFill>
                  <a:schemeClr val="bg1"/>
                </a:solidFill>
              </a:rPr>
              <a:t>3. Aid in interpretation of data </a:t>
            </a:r>
          </a:p>
        </p:txBody>
      </p:sp>
      <p:sp>
        <p:nvSpPr>
          <p:cNvPr id="13" name="TextBox 12"/>
          <p:cNvSpPr txBox="1"/>
          <p:nvPr/>
        </p:nvSpPr>
        <p:spPr>
          <a:xfrm>
            <a:off x="4502267" y="1429732"/>
            <a:ext cx="4476928" cy="1107996"/>
          </a:xfrm>
          <a:prstGeom prst="rect">
            <a:avLst/>
          </a:prstGeom>
          <a:noFill/>
        </p:spPr>
        <p:txBody>
          <a:bodyPr wrap="square" rtlCol="0">
            <a:spAutoFit/>
          </a:bodyPr>
          <a:lstStyle/>
          <a:p>
            <a:pPr marL="346075" indent="-346075"/>
            <a:r>
              <a:rPr lang="en-US" sz="2200" dirty="0">
                <a:solidFill>
                  <a:schemeClr val="bg1"/>
                </a:solidFill>
              </a:rPr>
              <a:t>4. “visual analysis is a conservative method for determining the significance of behavior change”</a:t>
            </a:r>
          </a:p>
        </p:txBody>
      </p:sp>
      <p:sp>
        <p:nvSpPr>
          <p:cNvPr id="14" name="TextBox 13"/>
          <p:cNvSpPr txBox="1"/>
          <p:nvPr/>
        </p:nvSpPr>
        <p:spPr>
          <a:xfrm>
            <a:off x="4502267" y="3112957"/>
            <a:ext cx="3641090" cy="1107996"/>
          </a:xfrm>
          <a:prstGeom prst="rect">
            <a:avLst/>
          </a:prstGeom>
          <a:noFill/>
        </p:spPr>
        <p:txBody>
          <a:bodyPr wrap="square" rtlCol="0">
            <a:spAutoFit/>
          </a:bodyPr>
          <a:lstStyle/>
          <a:p>
            <a:pPr marL="346075" indent="-346075"/>
            <a:r>
              <a:rPr lang="en-US" sz="2200" dirty="0">
                <a:solidFill>
                  <a:schemeClr val="bg1"/>
                </a:solidFill>
              </a:rPr>
              <a:t>5. “enable and encourage independent judgments and interpretations” </a:t>
            </a:r>
          </a:p>
        </p:txBody>
      </p:sp>
      <p:sp>
        <p:nvSpPr>
          <p:cNvPr id="15" name="TextBox 14"/>
          <p:cNvSpPr txBox="1"/>
          <p:nvPr/>
        </p:nvSpPr>
        <p:spPr>
          <a:xfrm>
            <a:off x="4502267" y="4688175"/>
            <a:ext cx="4205798" cy="1107996"/>
          </a:xfrm>
          <a:prstGeom prst="rect">
            <a:avLst/>
          </a:prstGeom>
          <a:noFill/>
        </p:spPr>
        <p:txBody>
          <a:bodyPr wrap="square" rtlCol="0">
            <a:spAutoFit/>
          </a:bodyPr>
          <a:lstStyle/>
          <a:p>
            <a:pPr marL="346075" indent="-346075"/>
            <a:r>
              <a:rPr lang="en-US" sz="2200" dirty="0">
                <a:solidFill>
                  <a:schemeClr val="bg1"/>
                </a:solidFill>
              </a:rPr>
              <a:t>6. “effective sources of feedback to the people whose behavior they represent”</a:t>
            </a:r>
          </a:p>
        </p:txBody>
      </p:sp>
    </p:spTree>
    <p:extLst>
      <p:ext uri="{BB962C8B-B14F-4D97-AF65-F5344CB8AC3E}">
        <p14:creationId xmlns:p14="http://schemas.microsoft.com/office/powerpoint/2010/main" val="1222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51"/>
            <a:ext cx="7886700" cy="730250"/>
          </a:xfrm>
        </p:spPr>
        <p:txBody>
          <a:bodyPr>
            <a:normAutofit/>
          </a:bodyPr>
          <a:lstStyle/>
          <a:p>
            <a:r>
              <a:rPr lang="en-US" sz="4400" dirty="0">
                <a:solidFill>
                  <a:schemeClr val="accent2"/>
                </a:solidFill>
              </a:rPr>
              <a:t>Choose an Appropriate Graph </a:t>
            </a:r>
          </a:p>
        </p:txBody>
      </p:sp>
      <p:sp>
        <p:nvSpPr>
          <p:cNvPr id="3" name="Content Placeholder 2"/>
          <p:cNvSpPr>
            <a:spLocks noGrp="1"/>
          </p:cNvSpPr>
          <p:nvPr>
            <p:ph idx="1"/>
          </p:nvPr>
        </p:nvSpPr>
        <p:spPr>
          <a:xfrm>
            <a:off x="1734913" y="2105247"/>
            <a:ext cx="3124750" cy="1638162"/>
          </a:xfrm>
        </p:spPr>
        <p:txBody>
          <a:bodyPr>
            <a:normAutofit/>
          </a:bodyPr>
          <a:lstStyle/>
          <a:p>
            <a:pPr marL="0" indent="0" algn="r">
              <a:lnSpc>
                <a:spcPct val="100000"/>
              </a:lnSpc>
              <a:buNone/>
            </a:pPr>
            <a:r>
              <a:rPr lang="en-US" sz="2200" dirty="0">
                <a:solidFill>
                  <a:schemeClr val="bg1"/>
                </a:solidFill>
              </a:rPr>
              <a:t>Use a </a:t>
            </a:r>
            <a:r>
              <a:rPr lang="en-US" sz="2200" b="1" dirty="0">
                <a:solidFill>
                  <a:schemeClr val="bg1"/>
                </a:solidFill>
              </a:rPr>
              <a:t>line graph </a:t>
            </a:r>
            <a:r>
              <a:rPr lang="en-US" sz="2200" dirty="0">
                <a:solidFill>
                  <a:schemeClr val="bg1"/>
                </a:solidFill>
              </a:rPr>
              <a:t>to summarize and show trends across time.</a:t>
            </a:r>
          </a:p>
        </p:txBody>
      </p:sp>
      <p:graphicFrame>
        <p:nvGraphicFramePr>
          <p:cNvPr id="5" name="Object 3"/>
          <p:cNvGraphicFramePr>
            <a:graphicFrameLocks noChangeAspect="1"/>
          </p:cNvGraphicFramePr>
          <p:nvPr>
            <p:extLst>
              <p:ext uri="{D42A27DB-BD31-4B8C-83A1-F6EECF244321}">
                <p14:modId xmlns:p14="http://schemas.microsoft.com/office/powerpoint/2010/main" val="3532198146"/>
              </p:ext>
            </p:extLst>
          </p:nvPr>
        </p:nvGraphicFramePr>
        <p:xfrm>
          <a:off x="5176772" y="1613784"/>
          <a:ext cx="3421659" cy="2230437"/>
        </p:xfrm>
        <a:graphic>
          <a:graphicData uri="http://schemas.openxmlformats.org/presentationml/2006/ole">
            <mc:AlternateContent xmlns:mc="http://schemas.openxmlformats.org/markup-compatibility/2006">
              <mc:Choice xmlns:v="urn:schemas-microsoft-com:vml" Requires="v">
                <p:oleObj spid="_x0000_s4159" name="Chart" r:id="rId3" imgW="8534280" imgH="5562565" progId="Excel.Chart.8">
                  <p:embed/>
                </p:oleObj>
              </mc:Choice>
              <mc:Fallback>
                <p:oleObj name="Chart" r:id="rId3" imgW="8534280" imgH="5562565" progId="Excel.Chart.8">
                  <p:embed/>
                  <p:pic>
                    <p:nvPicPr>
                      <p:cNvPr id="5" name="Object 3"/>
                      <p:cNvPicPr>
                        <a:picLocks noChangeAspect="1" noChangeArrowheads="1"/>
                      </p:cNvPicPr>
                      <p:nvPr/>
                    </p:nvPicPr>
                    <p:blipFill>
                      <a:blip r:embed="rId4"/>
                      <a:srcRect/>
                      <a:stretch>
                        <a:fillRect/>
                      </a:stretch>
                    </p:blipFill>
                    <p:spPr bwMode="auto">
                      <a:xfrm>
                        <a:off x="5176772" y="1613784"/>
                        <a:ext cx="3421659" cy="2230437"/>
                      </a:xfrm>
                      <a:prstGeom prst="rect">
                        <a:avLst/>
                      </a:prstGeom>
                      <a:noFill/>
                      <a:ln w="76200">
                        <a:solidFill>
                          <a:schemeClr val="bg1"/>
                        </a:solidFill>
                      </a:ln>
                    </p:spPr>
                  </p:pic>
                </p:oleObj>
              </mc:Fallback>
            </mc:AlternateContent>
          </a:graphicData>
        </a:graphic>
      </p:graphicFrame>
      <p:sp>
        <p:nvSpPr>
          <p:cNvPr id="4" name="Content Placeholder 2"/>
          <p:cNvSpPr txBox="1">
            <a:spLocks/>
          </p:cNvSpPr>
          <p:nvPr/>
        </p:nvSpPr>
        <p:spPr>
          <a:xfrm>
            <a:off x="3572914" y="4162531"/>
            <a:ext cx="5332227" cy="1860698"/>
          </a:xfrm>
          <a:prstGeom prst="rect">
            <a:avLst/>
          </a:prstGeom>
          <a:solidFill>
            <a:srgbClr val="63717F"/>
          </a:solidFill>
        </p:spPr>
        <p:txBody>
          <a:bodyPr vert="horz" lIns="0" tIns="45720" rIns="0" bIns="45720" rtlCol="0" anchor="ctr">
            <a:normAutofit fontScale="70000" lnSpcReduction="20000"/>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nSpc>
                <a:spcPct val="120000"/>
              </a:lnSpc>
            </a:pPr>
            <a:r>
              <a:rPr lang="en-US" sz="3200" dirty="0">
                <a:solidFill>
                  <a:schemeClr val="bg1"/>
                </a:solidFill>
              </a:rPr>
              <a:t>Use </a:t>
            </a:r>
            <a:r>
              <a:rPr lang="en-US" sz="3200" b="1" dirty="0">
                <a:solidFill>
                  <a:schemeClr val="bg1"/>
                </a:solidFill>
              </a:rPr>
              <a:t>bar</a:t>
            </a:r>
            <a:r>
              <a:rPr lang="en-US" sz="3200" dirty="0">
                <a:solidFill>
                  <a:schemeClr val="bg1"/>
                </a:solidFill>
              </a:rPr>
              <a:t> or </a:t>
            </a:r>
            <a:r>
              <a:rPr lang="en-US" sz="3200" b="1" dirty="0">
                <a:solidFill>
                  <a:schemeClr val="bg1"/>
                </a:solidFill>
              </a:rPr>
              <a:t>pie</a:t>
            </a:r>
            <a:r>
              <a:rPr lang="en-US" sz="3200" dirty="0">
                <a:solidFill>
                  <a:schemeClr val="bg1"/>
                </a:solidFill>
              </a:rPr>
              <a:t> </a:t>
            </a:r>
            <a:r>
              <a:rPr lang="en-US" sz="3200" b="1" dirty="0">
                <a:solidFill>
                  <a:schemeClr val="bg1"/>
                </a:solidFill>
              </a:rPr>
              <a:t>graphs</a:t>
            </a:r>
            <a:r>
              <a:rPr lang="en-US" sz="3200" dirty="0">
                <a:solidFill>
                  <a:schemeClr val="bg1"/>
                </a:solidFill>
              </a:rPr>
              <a:t> to summarize/comparing data in categories (e.g., antecedents vs consequences, different types of behaviors).</a:t>
            </a:r>
          </a:p>
        </p:txBody>
      </p:sp>
      <p:graphicFrame>
        <p:nvGraphicFramePr>
          <p:cNvPr id="6" name="Content Placeholder 3"/>
          <p:cNvGraphicFramePr>
            <a:graphicFrameLocks/>
          </p:cNvGraphicFramePr>
          <p:nvPr>
            <p:extLst>
              <p:ext uri="{D42A27DB-BD31-4B8C-83A1-F6EECF244321}">
                <p14:modId xmlns:p14="http://schemas.microsoft.com/office/powerpoint/2010/main" val="4232144930"/>
              </p:ext>
            </p:extLst>
          </p:nvPr>
        </p:nvGraphicFramePr>
        <p:xfrm>
          <a:off x="301133" y="3551004"/>
          <a:ext cx="3271781" cy="25786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4837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OleChart spid="5" grpId="0"/>
      <p:bldP spid="4" grpId="0" animBg="1"/>
      <p:bldGraphic spid="6"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124" y="5897910"/>
            <a:ext cx="2619948" cy="276999"/>
          </a:xfrm>
          <a:prstGeom prst="rect">
            <a:avLst/>
          </a:prstGeom>
        </p:spPr>
        <p:txBody>
          <a:bodyPr wrap="none">
            <a:spAutoFit/>
          </a:bodyPr>
          <a:lstStyle/>
          <a:p>
            <a:pPr algn="ctr"/>
            <a:r>
              <a:rPr lang="en-US" sz="1200" dirty="0">
                <a:solidFill>
                  <a:schemeClr val="bg1"/>
                </a:solidFill>
              </a:rPr>
              <a:t>Simonsen &amp; Myers (2015, Figure 4.5)</a:t>
            </a:r>
          </a:p>
        </p:txBody>
      </p:sp>
      <p:pic>
        <p:nvPicPr>
          <p:cNvPr id="8" name="Picture 7"/>
          <p:cNvPicPr>
            <a:picLocks noChangeAspect="1"/>
          </p:cNvPicPr>
          <p:nvPr/>
        </p:nvPicPr>
        <p:blipFill rotWithShape="1">
          <a:blip r:embed="rId2"/>
          <a:srcRect r="3627" b="3718"/>
          <a:stretch/>
        </p:blipFill>
        <p:spPr>
          <a:xfrm>
            <a:off x="2339223" y="1010094"/>
            <a:ext cx="6002019" cy="4893745"/>
          </a:xfrm>
          <a:prstGeom prst="rect">
            <a:avLst/>
          </a:prstGeom>
        </p:spPr>
      </p:pic>
      <p:sp>
        <p:nvSpPr>
          <p:cNvPr id="9" name="Title 8"/>
          <p:cNvSpPr>
            <a:spLocks noGrp="1"/>
          </p:cNvSpPr>
          <p:nvPr>
            <p:ph type="title"/>
          </p:nvPr>
        </p:nvSpPr>
        <p:spPr>
          <a:xfrm>
            <a:off x="223283" y="221585"/>
            <a:ext cx="8521996" cy="1325563"/>
          </a:xfrm>
        </p:spPr>
        <p:txBody>
          <a:bodyPr>
            <a:normAutofit/>
          </a:bodyPr>
          <a:lstStyle/>
          <a:p>
            <a:r>
              <a:rPr lang="en-US" dirty="0">
                <a:solidFill>
                  <a:schemeClr val="accent2"/>
                </a:solidFill>
              </a:rPr>
              <a:t>Choose an Appropriate Summary Score</a:t>
            </a:r>
          </a:p>
        </p:txBody>
      </p:sp>
    </p:spTree>
    <p:extLst>
      <p:ext uri="{BB962C8B-B14F-4D97-AF65-F5344CB8AC3E}">
        <p14:creationId xmlns:p14="http://schemas.microsoft.com/office/powerpoint/2010/main" val="31653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4E4A1E0C-466F-4220-B91A-E26962E7DF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1505" y="1030183"/>
            <a:ext cx="2568200" cy="4532057"/>
          </a:xfrm>
          <a:prstGeom prst="rect">
            <a:avLst/>
          </a:prstGeom>
        </p:spPr>
      </p:pic>
      <p:sp>
        <p:nvSpPr>
          <p:cNvPr id="102" name="Rectangle 101">
            <a:extLst>
              <a:ext uri="{FF2B5EF4-FFF2-40B4-BE49-F238E27FC236}">
                <a16:creationId xmlns:a16="http://schemas.microsoft.com/office/drawing/2014/main" id="{F2B27900-DDBE-45BE-B604-3A54C395DB04}"/>
              </a:ext>
            </a:extLst>
          </p:cNvPr>
          <p:cNvSpPr/>
          <p:nvPr/>
        </p:nvSpPr>
        <p:spPr>
          <a:xfrm>
            <a:off x="547313" y="2647920"/>
            <a:ext cx="909323" cy="2293136"/>
          </a:xfrm>
          <a:prstGeom prst="rect">
            <a:avLst/>
          </a:prstGeom>
          <a:solidFill>
            <a:schemeClr val="accent5">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92" name="Rectangle 91">
            <a:extLst>
              <a:ext uri="{FF2B5EF4-FFF2-40B4-BE49-F238E27FC236}">
                <a16:creationId xmlns:a16="http://schemas.microsoft.com/office/drawing/2014/main" id="{C3442DCA-1E80-4AA6-B608-844856181E26}"/>
              </a:ext>
            </a:extLst>
          </p:cNvPr>
          <p:cNvSpPr/>
          <p:nvPr/>
        </p:nvSpPr>
        <p:spPr>
          <a:xfrm>
            <a:off x="2231292" y="112144"/>
            <a:ext cx="3206368" cy="5908014"/>
          </a:xfrm>
          <a:prstGeom prst="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 name="Rounded Rectangle 2"/>
          <p:cNvSpPr/>
          <p:nvPr/>
        </p:nvSpPr>
        <p:spPr>
          <a:xfrm>
            <a:off x="3094574" y="503414"/>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4" name="TextBox 3"/>
          <p:cNvSpPr txBox="1"/>
          <p:nvPr/>
        </p:nvSpPr>
        <p:spPr>
          <a:xfrm>
            <a:off x="3094574" y="1370747"/>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sp>
        <p:nvSpPr>
          <p:cNvPr id="11" name="Oval 10"/>
          <p:cNvSpPr/>
          <p:nvPr/>
        </p:nvSpPr>
        <p:spPr>
          <a:xfrm>
            <a:off x="3088814" y="1872702"/>
            <a:ext cx="1546659"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16" name="Straight Connector 15"/>
          <p:cNvCxnSpPr/>
          <p:nvPr/>
        </p:nvCxnSpPr>
        <p:spPr>
          <a:xfrm flipH="1">
            <a:off x="3848577" y="2359399"/>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66912" y="2558392"/>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05320"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20" name="Oval 19"/>
          <p:cNvSpPr/>
          <p:nvPr/>
        </p:nvSpPr>
        <p:spPr>
          <a:xfrm>
            <a:off x="2699102"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sp>
        <p:nvSpPr>
          <p:cNvPr id="21" name="Oval 20"/>
          <p:cNvSpPr/>
          <p:nvPr/>
        </p:nvSpPr>
        <p:spPr>
          <a:xfrm>
            <a:off x="3065784" y="2699022"/>
            <a:ext cx="1569689" cy="65540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Diagnostic Assessment</a:t>
            </a:r>
          </a:p>
        </p:txBody>
      </p:sp>
      <p:sp>
        <p:nvSpPr>
          <p:cNvPr id="29" name="Rounded Rectangle 28"/>
          <p:cNvSpPr/>
          <p:nvPr/>
        </p:nvSpPr>
        <p:spPr>
          <a:xfrm>
            <a:off x="3088815" y="3557066"/>
            <a:ext cx="1546658" cy="479324"/>
          </a:xfrm>
          <a:prstGeom prst="roundRect">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Intervention Adaptations</a:t>
            </a:r>
          </a:p>
        </p:txBody>
      </p:sp>
      <p:sp>
        <p:nvSpPr>
          <p:cNvPr id="36" name="Oval 35"/>
          <p:cNvSpPr/>
          <p:nvPr/>
        </p:nvSpPr>
        <p:spPr>
          <a:xfrm>
            <a:off x="3088814" y="4271875"/>
            <a:ext cx="1543365"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37" name="Straight Connector 36"/>
          <p:cNvCxnSpPr/>
          <p:nvPr/>
        </p:nvCxnSpPr>
        <p:spPr>
          <a:xfrm flipH="1">
            <a:off x="3843608" y="4773812"/>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61943" y="4972806"/>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00351"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40" name="Oval 39"/>
          <p:cNvSpPr/>
          <p:nvPr/>
        </p:nvSpPr>
        <p:spPr>
          <a:xfrm>
            <a:off x="2694134"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cxnSp>
        <p:nvCxnSpPr>
          <p:cNvPr id="60" name="Straight Arrow Connector 59">
            <a:extLst>
              <a:ext uri="{FF2B5EF4-FFF2-40B4-BE49-F238E27FC236}">
                <a16:creationId xmlns:a16="http://schemas.microsoft.com/office/drawing/2014/main" id="{FF07FD6B-AC6F-40D7-A0B3-C6C5BC44AFF7}"/>
              </a:ext>
            </a:extLst>
          </p:cNvPr>
          <p:cNvCxnSpPr>
            <a:cxnSpLocks/>
            <a:stCxn id="4" idx="2"/>
            <a:endCxn id="11" idx="0"/>
          </p:cNvCxnSpPr>
          <p:nvPr/>
        </p:nvCxnSpPr>
        <p:spPr>
          <a:xfrm flipH="1">
            <a:off x="3862144" y="1663254"/>
            <a:ext cx="954"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754F09A-2C06-42FD-A7F9-85C86BA7B435}"/>
              </a:ext>
            </a:extLst>
          </p:cNvPr>
          <p:cNvCxnSpPr>
            <a:cxnSpLocks/>
            <a:stCxn id="3" idx="2"/>
            <a:endCxn id="4" idx="0"/>
          </p:cNvCxnSpPr>
          <p:nvPr/>
        </p:nvCxnSpPr>
        <p:spPr>
          <a:xfrm>
            <a:off x="3862408" y="1267407"/>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F50D8958-8053-49CF-A4EA-9212AA8BF2A7}"/>
              </a:ext>
            </a:extLst>
          </p:cNvPr>
          <p:cNvPicPr>
            <a:picLocks noChangeAspect="1"/>
          </p:cNvPicPr>
          <p:nvPr/>
        </p:nvPicPr>
        <p:blipFill rotWithShape="1">
          <a:blip r:embed="rId3"/>
          <a:srcRect t="35810"/>
          <a:stretch/>
        </p:blipFill>
        <p:spPr>
          <a:xfrm rot="167981">
            <a:off x="2611288" y="2573660"/>
            <a:ext cx="731583" cy="568461"/>
          </a:xfrm>
          <a:prstGeom prst="rect">
            <a:avLst/>
          </a:prstGeom>
        </p:spPr>
      </p:pic>
      <p:pic>
        <p:nvPicPr>
          <p:cNvPr id="87" name="Picture 86">
            <a:extLst>
              <a:ext uri="{FF2B5EF4-FFF2-40B4-BE49-F238E27FC236}">
                <a16:creationId xmlns:a16="http://schemas.microsoft.com/office/drawing/2014/main" id="{28EF60F7-5CE5-411D-9601-119763326700}"/>
              </a:ext>
            </a:extLst>
          </p:cNvPr>
          <p:cNvPicPr>
            <a:picLocks noChangeAspect="1"/>
          </p:cNvPicPr>
          <p:nvPr/>
        </p:nvPicPr>
        <p:blipFill rotWithShape="1">
          <a:blip r:embed="rId3"/>
          <a:srcRect t="35810"/>
          <a:stretch/>
        </p:blipFill>
        <p:spPr>
          <a:xfrm rot="10955653">
            <a:off x="4393883" y="2028561"/>
            <a:ext cx="692109" cy="515762"/>
          </a:xfrm>
          <a:prstGeom prst="rect">
            <a:avLst/>
          </a:prstGeom>
        </p:spPr>
      </p:pic>
      <p:cxnSp>
        <p:nvCxnSpPr>
          <p:cNvPr id="88" name="Straight Arrow Connector 87">
            <a:extLst>
              <a:ext uri="{FF2B5EF4-FFF2-40B4-BE49-F238E27FC236}">
                <a16:creationId xmlns:a16="http://schemas.microsoft.com/office/drawing/2014/main" id="{84D2D853-C2D8-487C-A2C1-1D4D8C69ABE8}"/>
              </a:ext>
            </a:extLst>
          </p:cNvPr>
          <p:cNvCxnSpPr>
            <a:cxnSpLocks/>
          </p:cNvCxnSpPr>
          <p:nvPr/>
        </p:nvCxnSpPr>
        <p:spPr>
          <a:xfrm flipH="1">
            <a:off x="3855982" y="4062629"/>
            <a:ext cx="1249"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76F08B3-8352-4599-8C22-A5BF2DC22DCB}"/>
              </a:ext>
            </a:extLst>
          </p:cNvPr>
          <p:cNvCxnSpPr>
            <a:cxnSpLocks/>
          </p:cNvCxnSpPr>
          <p:nvPr/>
        </p:nvCxnSpPr>
        <p:spPr>
          <a:xfrm flipH="1">
            <a:off x="3842358" y="3365460"/>
            <a:ext cx="1249" cy="209448"/>
          </a:xfrm>
          <a:prstGeom prst="straightConnector1">
            <a:avLst/>
          </a:prstGeom>
          <a:ln w="57150">
            <a:solidFill>
              <a:schemeClr val="accent3">
                <a:lumMod val="75000"/>
              </a:schemeClr>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F79402BE-CC2C-4A55-96F1-0516AE51334E}"/>
              </a:ext>
            </a:extLst>
          </p:cNvPr>
          <p:cNvPicPr>
            <a:picLocks noChangeAspect="1"/>
          </p:cNvPicPr>
          <p:nvPr/>
        </p:nvPicPr>
        <p:blipFill rotWithShape="1">
          <a:blip r:embed="rId3"/>
          <a:srcRect t="35810"/>
          <a:stretch/>
        </p:blipFill>
        <p:spPr>
          <a:xfrm rot="11117297">
            <a:off x="4374008" y="4398074"/>
            <a:ext cx="692109" cy="515762"/>
          </a:xfrm>
          <a:prstGeom prst="rect">
            <a:avLst/>
          </a:prstGeom>
        </p:spPr>
      </p:pic>
      <p:sp>
        <p:nvSpPr>
          <p:cNvPr id="91" name="Right Brace 90">
            <a:extLst>
              <a:ext uri="{FF2B5EF4-FFF2-40B4-BE49-F238E27FC236}">
                <a16:creationId xmlns:a16="http://schemas.microsoft.com/office/drawing/2014/main" id="{C642F625-82BB-47A0-A4A8-8E5BFDB94F92}"/>
              </a:ext>
            </a:extLst>
          </p:cNvPr>
          <p:cNvSpPr/>
          <p:nvPr/>
        </p:nvSpPr>
        <p:spPr>
          <a:xfrm>
            <a:off x="1457388" y="2651498"/>
            <a:ext cx="1389921" cy="2293136"/>
          </a:xfrm>
          <a:prstGeom prst="rightBrace">
            <a:avLst>
              <a:gd name="adj1" fmla="val 46541"/>
              <a:gd name="adj2" fmla="val 50000"/>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85" name="Picture 84">
            <a:extLst>
              <a:ext uri="{FF2B5EF4-FFF2-40B4-BE49-F238E27FC236}">
                <a16:creationId xmlns:a16="http://schemas.microsoft.com/office/drawing/2014/main" id="{9CB93A85-6494-4CF8-8E5D-8D29F230795D}"/>
              </a:ext>
            </a:extLst>
          </p:cNvPr>
          <p:cNvPicPr>
            <a:picLocks noChangeAspect="1"/>
          </p:cNvPicPr>
          <p:nvPr/>
        </p:nvPicPr>
        <p:blipFill rotWithShape="1">
          <a:blip r:embed="rId4"/>
          <a:srcRect b="43713"/>
          <a:stretch/>
        </p:blipFill>
        <p:spPr>
          <a:xfrm rot="21329869">
            <a:off x="2575923" y="3165301"/>
            <a:ext cx="1386162" cy="1612889"/>
          </a:xfrm>
          <a:prstGeom prst="rect">
            <a:avLst/>
          </a:prstGeom>
        </p:spPr>
      </p:pic>
      <p:sp>
        <p:nvSpPr>
          <p:cNvPr id="31" name="Rounded Rectangle 30"/>
          <p:cNvSpPr/>
          <p:nvPr/>
        </p:nvSpPr>
        <p:spPr>
          <a:xfrm>
            <a:off x="579818" y="2811129"/>
            <a:ext cx="1302227" cy="1940069"/>
          </a:xfrm>
          <a:prstGeom prst="rect">
            <a:avLst/>
          </a:prstGeom>
          <a:no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Increased frequency, duration, or precision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101" name="Right Brace 100">
            <a:extLst>
              <a:ext uri="{FF2B5EF4-FFF2-40B4-BE49-F238E27FC236}">
                <a16:creationId xmlns:a16="http://schemas.microsoft.com/office/drawing/2014/main" id="{C7E26E97-667E-462D-9AD0-C5FC48BC719A}"/>
              </a:ext>
            </a:extLst>
          </p:cNvPr>
          <p:cNvSpPr/>
          <p:nvPr/>
        </p:nvSpPr>
        <p:spPr>
          <a:xfrm>
            <a:off x="5438453" y="112142"/>
            <a:ext cx="1249003" cy="5908015"/>
          </a:xfrm>
          <a:prstGeom prst="rightBrace">
            <a:avLst>
              <a:gd name="adj1" fmla="val 48911"/>
              <a:gd name="adj2" fmla="val 59842"/>
            </a:avLst>
          </a:prstGeom>
          <a:solidFill>
            <a:schemeClr val="accent1">
              <a:lumMod val="60000"/>
              <a:lumOff val="40000"/>
              <a:alpha val="55000"/>
            </a:schemeClr>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6" name="Freeform: Shape 105">
            <a:extLst>
              <a:ext uri="{FF2B5EF4-FFF2-40B4-BE49-F238E27FC236}">
                <a16:creationId xmlns:a16="http://schemas.microsoft.com/office/drawing/2014/main" id="{409C838D-01EF-4740-89FD-15DF9B6E705D}"/>
              </a:ext>
            </a:extLst>
          </p:cNvPr>
          <p:cNvSpPr/>
          <p:nvPr/>
        </p:nvSpPr>
        <p:spPr>
          <a:xfrm rot="21168070">
            <a:off x="2745262" y="1556671"/>
            <a:ext cx="4428495" cy="4202575"/>
          </a:xfrm>
          <a:custGeom>
            <a:avLst/>
            <a:gdLst>
              <a:gd name="connsiteX0" fmla="*/ 0 w 4076700"/>
              <a:gd name="connsiteY0" fmla="*/ 3838568 h 4862642"/>
              <a:gd name="connsiteX1" fmla="*/ 342900 w 4076700"/>
              <a:gd name="connsiteY1" fmla="*/ 4689468 h 4862642"/>
              <a:gd name="connsiteX2" fmla="*/ 1092200 w 4076700"/>
              <a:gd name="connsiteY2" fmla="*/ 4854568 h 4862642"/>
              <a:gd name="connsiteX3" fmla="*/ 2101850 w 4076700"/>
              <a:gd name="connsiteY3" fmla="*/ 4549768 h 4862642"/>
              <a:gd name="connsiteX4" fmla="*/ 2597150 w 4076700"/>
              <a:gd name="connsiteY4" fmla="*/ 3813168 h 4862642"/>
              <a:gd name="connsiteX5" fmla="*/ 2806700 w 4076700"/>
              <a:gd name="connsiteY5" fmla="*/ 2111368 h 4862642"/>
              <a:gd name="connsiteX6" fmla="*/ 2901950 w 4076700"/>
              <a:gd name="connsiteY6" fmla="*/ 549268 h 4862642"/>
              <a:gd name="connsiteX7" fmla="*/ 3276600 w 4076700"/>
              <a:gd name="connsiteY7" fmla="*/ 41268 h 4862642"/>
              <a:gd name="connsiteX8" fmla="*/ 4076700 w 4076700"/>
              <a:gd name="connsiteY8" fmla="*/ 66668 h 48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700" h="4862642">
                <a:moveTo>
                  <a:pt x="0" y="3838568"/>
                </a:moveTo>
                <a:cubicBezTo>
                  <a:pt x="80433" y="4179351"/>
                  <a:pt x="160867" y="4520135"/>
                  <a:pt x="342900" y="4689468"/>
                </a:cubicBezTo>
                <a:cubicBezTo>
                  <a:pt x="524933" y="4858801"/>
                  <a:pt x="799042" y="4877851"/>
                  <a:pt x="1092200" y="4854568"/>
                </a:cubicBezTo>
                <a:cubicBezTo>
                  <a:pt x="1385358" y="4831285"/>
                  <a:pt x="1851025" y="4723335"/>
                  <a:pt x="2101850" y="4549768"/>
                </a:cubicBezTo>
                <a:cubicBezTo>
                  <a:pt x="2352675" y="4376201"/>
                  <a:pt x="2479675" y="4219568"/>
                  <a:pt x="2597150" y="3813168"/>
                </a:cubicBezTo>
                <a:cubicBezTo>
                  <a:pt x="2714625" y="3406768"/>
                  <a:pt x="2755900" y="2655351"/>
                  <a:pt x="2806700" y="2111368"/>
                </a:cubicBezTo>
                <a:cubicBezTo>
                  <a:pt x="2857500" y="1567385"/>
                  <a:pt x="2823633" y="894285"/>
                  <a:pt x="2901950" y="549268"/>
                </a:cubicBezTo>
                <a:cubicBezTo>
                  <a:pt x="2980267" y="204251"/>
                  <a:pt x="3080808" y="121701"/>
                  <a:pt x="3276600" y="41268"/>
                </a:cubicBezTo>
                <a:cubicBezTo>
                  <a:pt x="3472392" y="-39165"/>
                  <a:pt x="3774546" y="13751"/>
                  <a:pt x="4076700" y="66668"/>
                </a:cubicBezTo>
              </a:path>
            </a:pathLst>
          </a:custGeom>
          <a:noFill/>
          <a:ln w="57150">
            <a:solidFill>
              <a:schemeClr val="bg2">
                <a:lumMod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7" name="TextBox 106">
            <a:extLst>
              <a:ext uri="{FF2B5EF4-FFF2-40B4-BE49-F238E27FC236}">
                <a16:creationId xmlns:a16="http://schemas.microsoft.com/office/drawing/2014/main" id="{BD763292-9EA9-4593-ABE6-6C69EE4B4F94}"/>
              </a:ext>
            </a:extLst>
          </p:cNvPr>
          <p:cNvSpPr txBox="1"/>
          <p:nvPr/>
        </p:nvSpPr>
        <p:spPr>
          <a:xfrm rot="20355323">
            <a:off x="3547143" y="5237027"/>
            <a:ext cx="1931174" cy="383673"/>
          </a:xfrm>
          <a:prstGeom prst="rect">
            <a:avLst/>
          </a:prstGeom>
          <a:noFill/>
        </p:spPr>
        <p:txBody>
          <a:bodyPr wrap="none" rtlCol="0">
            <a:prstTxWarp prst="textArchDown">
              <a:avLst>
                <a:gd name="adj" fmla="val 21580517"/>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behavior</a:t>
            </a:r>
          </a:p>
        </p:txBody>
      </p:sp>
      <p:sp>
        <p:nvSpPr>
          <p:cNvPr id="109" name="TextBox 108">
            <a:extLst>
              <a:ext uri="{FF2B5EF4-FFF2-40B4-BE49-F238E27FC236}">
                <a16:creationId xmlns:a16="http://schemas.microsoft.com/office/drawing/2014/main" id="{E23ACB8B-A8B7-451D-B60C-32208EDED849}"/>
              </a:ext>
            </a:extLst>
          </p:cNvPr>
          <p:cNvSpPr txBox="1"/>
          <p:nvPr/>
        </p:nvSpPr>
        <p:spPr>
          <a:xfrm>
            <a:off x="1761048" y="2184857"/>
            <a:ext cx="567860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Intensive Academic Need</a:t>
            </a:r>
          </a:p>
        </p:txBody>
      </p:sp>
      <p:sp>
        <p:nvSpPr>
          <p:cNvPr id="34" name="Rounded Rectangle 33"/>
          <p:cNvSpPr/>
          <p:nvPr/>
        </p:nvSpPr>
        <p:spPr>
          <a:xfrm>
            <a:off x="3093013" y="503265"/>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35" name="TextBox 34"/>
          <p:cNvSpPr txBox="1"/>
          <p:nvPr/>
        </p:nvSpPr>
        <p:spPr>
          <a:xfrm>
            <a:off x="3093013" y="1370598"/>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cxnSp>
        <p:nvCxnSpPr>
          <p:cNvPr id="41" name="Straight Arrow Connector 40">
            <a:extLst>
              <a:ext uri="{FF2B5EF4-FFF2-40B4-BE49-F238E27FC236}">
                <a16:creationId xmlns:a16="http://schemas.microsoft.com/office/drawing/2014/main" id="{0754F09A-2C06-42FD-A7F9-85C86BA7B435}"/>
              </a:ext>
            </a:extLst>
          </p:cNvPr>
          <p:cNvCxnSpPr>
            <a:cxnSpLocks/>
            <a:stCxn id="34" idx="2"/>
            <a:endCxn id="35" idx="0"/>
          </p:cNvCxnSpPr>
          <p:nvPr/>
        </p:nvCxnSpPr>
        <p:spPr>
          <a:xfrm>
            <a:off x="3860847" y="1267258"/>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sp>
        <p:nvSpPr>
          <p:cNvPr id="5" name="Circular Arrow 4"/>
          <p:cNvSpPr/>
          <p:nvPr/>
        </p:nvSpPr>
        <p:spPr>
          <a:xfrm rot="19517355">
            <a:off x="2661461" y="1004373"/>
            <a:ext cx="631235" cy="596321"/>
          </a:xfrm>
          <a:prstGeom prst="circularArrow">
            <a:avLst>
              <a:gd name="adj1" fmla="val 12074"/>
              <a:gd name="adj2" fmla="val 1290729"/>
              <a:gd name="adj3" fmla="val 18180486"/>
              <a:gd name="adj4" fmla="val 6157203"/>
              <a:gd name="adj5" fmla="val 15334"/>
            </a:avLst>
          </a:prstGeom>
          <a:solidFill>
            <a:schemeClr val="accent5">
              <a:lumMod val="60000"/>
              <a:lumOff val="40000"/>
              <a:alpha val="5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3429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38889E-6 3.7037E-6 L 0.31927 -0.35787 " pathEditMode="relative" rAng="0" ptsTypes="AA">
                                      <p:cBhvr>
                                        <p:cTn id="10" dur="2000" fill="hold"/>
                                        <p:tgtEl>
                                          <p:spTgt spid="109"/>
                                        </p:tgtEl>
                                        <p:attrNameLst>
                                          <p:attrName>ppt_x</p:attrName>
                                          <p:attrName>ppt_y</p:attrName>
                                        </p:attrNameLst>
                                      </p:cBhvr>
                                      <p:rCtr x="15955" y="-17894"/>
                                    </p:animMotion>
                                  </p:childTnLst>
                                </p:cTn>
                              </p:par>
                              <p:par>
                                <p:cTn id="11" presetID="6" presetClass="emph" presetSubtype="0" fill="hold" grpId="2" nodeType="withEffect">
                                  <p:stCondLst>
                                    <p:cond delay="0"/>
                                  </p:stCondLst>
                                  <p:childTnLst>
                                    <p:animScale>
                                      <p:cBhvr>
                                        <p:cTn id="12" dur="2000" fill="hold"/>
                                        <p:tgtEl>
                                          <p:spTgt spid="109"/>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1" nodeType="clickEffect">
                                  <p:stCondLst>
                                    <p:cond delay="0"/>
                                  </p:stCondLst>
                                  <p:childTnLst>
                                    <p:animEffect transition="out" filter="fade">
                                      <p:cBhvr>
                                        <p:cTn id="24" dur="1000" tmFilter="0, 0; .2, .5; .8, .5; 1, 0"/>
                                        <p:tgtEl>
                                          <p:spTgt spid="34"/>
                                        </p:tgtEl>
                                      </p:cBhvr>
                                    </p:animEffect>
                                    <p:animScale>
                                      <p:cBhvr>
                                        <p:cTn id="25" dur="500" autoRev="1" fill="hold"/>
                                        <p:tgtEl>
                                          <p:spTgt spid="34"/>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41"/>
                                        </p:tgtEl>
                                      </p:cBhvr>
                                    </p:animEffect>
                                    <p:animScale>
                                      <p:cBhvr>
                                        <p:cTn id="28" dur="500" autoRev="1" fill="hold"/>
                                        <p:tgtEl>
                                          <p:spTgt spid="41"/>
                                        </p:tgtEl>
                                      </p:cBhvr>
                                      <p:by x="105000" y="105000"/>
                                    </p:animScale>
                                  </p:childTnLst>
                                </p:cTn>
                              </p:par>
                              <p:par>
                                <p:cTn id="29" presetID="26" presetClass="emph" presetSubtype="0" fill="hold" grpId="1" nodeType="withEffect">
                                  <p:stCondLst>
                                    <p:cond delay="0"/>
                                  </p:stCondLst>
                                  <p:childTnLst>
                                    <p:animEffect transition="out" filter="fade">
                                      <p:cBhvr>
                                        <p:cTn id="30" dur="1000" tmFilter="0, 0; .2, .5; .8, .5; 1, 0"/>
                                        <p:tgtEl>
                                          <p:spTgt spid="35"/>
                                        </p:tgtEl>
                                      </p:cBhvr>
                                    </p:animEffect>
                                    <p:animScale>
                                      <p:cBhvr>
                                        <p:cTn id="31" dur="500" autoRev="1" fill="hold"/>
                                        <p:tgtEl>
                                          <p:spTgt spid="35"/>
                                        </p:tgtEl>
                                      </p:cBhvr>
                                      <p:by x="105000" y="105000"/>
                                    </p:animScale>
                                  </p:childTnLst>
                                </p:cTn>
                              </p:par>
                              <p:par>
                                <p:cTn id="32" presetID="22" presetClass="entr" presetSubtype="2"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wipe(right)">
                                      <p:cBhvr>
                                        <p:cTn id="34" dur="500"/>
                                        <p:tgtEl>
                                          <p:spTgt spid="101"/>
                                        </p:tgtEl>
                                      </p:cBhvr>
                                    </p:animEffect>
                                  </p:childTnLst>
                                </p:cTn>
                              </p:par>
                              <p:par>
                                <p:cTn id="35" presetID="22" presetClass="entr" presetSubtype="2" fill="hold" grpId="0" nodeType="withEffect">
                                  <p:stCondLst>
                                    <p:cond delay="500"/>
                                  </p:stCondLst>
                                  <p:childTnLst>
                                    <p:set>
                                      <p:cBhvr>
                                        <p:cTn id="36" dur="1" fill="hold">
                                          <p:stCondLst>
                                            <p:cond delay="0"/>
                                          </p:stCondLst>
                                        </p:cTn>
                                        <p:tgtEl>
                                          <p:spTgt spid="92"/>
                                        </p:tgtEl>
                                        <p:attrNameLst>
                                          <p:attrName>style.visibility</p:attrName>
                                        </p:attrNameLst>
                                      </p:cBhvr>
                                      <p:to>
                                        <p:strVal val="visible"/>
                                      </p:to>
                                    </p:set>
                                    <p:animEffect transition="in" filter="wipe(right)">
                                      <p:cBhvr>
                                        <p:cTn id="37" dur="500"/>
                                        <p:tgtEl>
                                          <p:spTgt spid="9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1500"/>
                            </p:stCondLst>
                            <p:childTnLst>
                              <p:par>
                                <p:cTn id="49" presetID="10" presetClass="exit" presetSubtype="0" fill="hold" grpId="1" nodeType="afterEffect">
                                  <p:stCondLst>
                                    <p:cond delay="0"/>
                                  </p:stCondLst>
                                  <p:childTnLst>
                                    <p:animEffect transition="out" filter="fade">
                                      <p:cBhvr>
                                        <p:cTn id="50" dur="500"/>
                                        <p:tgtEl>
                                          <p:spTgt spid="101"/>
                                        </p:tgtEl>
                                      </p:cBhvr>
                                    </p:animEffect>
                                    <p:set>
                                      <p:cBhvr>
                                        <p:cTn id="51" dur="1" fill="hold">
                                          <p:stCondLst>
                                            <p:cond delay="499"/>
                                          </p:stCondLst>
                                        </p:cTn>
                                        <p:tgtEl>
                                          <p:spTgt spid="10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2"/>
                                        </p:tgtEl>
                                      </p:cBhvr>
                                    </p:animEffect>
                                    <p:set>
                                      <p:cBhvr>
                                        <p:cTn id="54" dur="1" fill="hold">
                                          <p:stCondLst>
                                            <p:cond delay="499"/>
                                          </p:stCondLst>
                                        </p:cTn>
                                        <p:tgtEl>
                                          <p:spTgt spid="9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wipe(right)">
                                      <p:cBhvr>
                                        <p:cTn id="96" dur="500"/>
                                        <p:tgtEl>
                                          <p:spTgt spid="91"/>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102"/>
                                        </p:tgtEl>
                                        <p:attrNameLst>
                                          <p:attrName>style.visibility</p:attrName>
                                        </p:attrNameLst>
                                      </p:cBhvr>
                                      <p:to>
                                        <p:strVal val="visible"/>
                                      </p:to>
                                    </p:set>
                                    <p:animEffect transition="in" filter="wipe(right)">
                                      <p:cBhvr>
                                        <p:cTn id="99" dur="500"/>
                                        <p:tgtEl>
                                          <p:spTgt spid="102"/>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wipe(up)">
                                      <p:cBhvr>
                                        <p:cTn id="107" dur="500"/>
                                        <p:tgtEl>
                                          <p:spTgt spid="88"/>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up)">
                                      <p:cBhvr>
                                        <p:cTn id="111" dur="500"/>
                                        <p:tgtEl>
                                          <p:spTgt spid="36"/>
                                        </p:tgtEl>
                                      </p:cBhvr>
                                    </p:animEffect>
                                  </p:childTnLst>
                                </p:cTn>
                              </p:par>
                              <p:par>
                                <p:cTn id="112" presetID="10" presetClass="exit" presetSubtype="0" fill="hold" grpId="1" nodeType="withEffect">
                                  <p:stCondLst>
                                    <p:cond delay="0"/>
                                  </p:stCondLst>
                                  <p:childTnLst>
                                    <p:animEffect transition="out" filter="fade">
                                      <p:cBhvr>
                                        <p:cTn id="113" dur="500"/>
                                        <p:tgtEl>
                                          <p:spTgt spid="91"/>
                                        </p:tgtEl>
                                      </p:cBhvr>
                                    </p:animEffect>
                                    <p:set>
                                      <p:cBhvr>
                                        <p:cTn id="114" dur="1" fill="hold">
                                          <p:stCondLst>
                                            <p:cond delay="499"/>
                                          </p:stCondLst>
                                        </p:cTn>
                                        <p:tgtEl>
                                          <p:spTgt spid="91"/>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2"/>
                                        </p:tgtEl>
                                      </p:cBhvr>
                                    </p:animEffect>
                                    <p:set>
                                      <p:cBhvr>
                                        <p:cTn id="117" dur="1" fill="hold">
                                          <p:stCondLst>
                                            <p:cond delay="499"/>
                                          </p:stCondLst>
                                        </p:cTn>
                                        <p:tgtEl>
                                          <p:spTgt spid="102"/>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grpId="2" nodeType="click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wipe(right)">
                                      <p:cBhvr>
                                        <p:cTn id="143" dur="500"/>
                                        <p:tgtEl>
                                          <p:spTgt spid="91"/>
                                        </p:tgtEl>
                                      </p:cBhvr>
                                    </p:animEffect>
                                  </p:childTnLst>
                                </p:cTn>
                              </p:par>
                            </p:childTnLst>
                          </p:cTn>
                        </p:par>
                        <p:par>
                          <p:cTn id="144" fill="hold">
                            <p:stCondLst>
                              <p:cond delay="500"/>
                            </p:stCondLst>
                            <p:childTnLst>
                              <p:par>
                                <p:cTn id="145" presetID="22" presetClass="entr" presetSubtype="2" fill="hold" grpId="2"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right)">
                                      <p:cBhvr>
                                        <p:cTn id="147" dur="500"/>
                                        <p:tgtEl>
                                          <p:spTgt spid="102"/>
                                        </p:tgtEl>
                                      </p:cBhvr>
                                    </p:animEffect>
                                  </p:childTnLst>
                                </p:cTn>
                              </p:par>
                              <p:par>
                                <p:cTn id="148" presetID="10" presetClass="entr" presetSubtype="0" fill="hold" grpId="2" nodeType="withEffect">
                                  <p:stCondLst>
                                    <p:cond delay="200"/>
                                  </p:stCondLst>
                                  <p:childTnLst>
                                    <p:set>
                                      <p:cBhvr>
                                        <p:cTn id="149" dur="1" fill="hold">
                                          <p:stCondLst>
                                            <p:cond delay="0"/>
                                          </p:stCondLst>
                                        </p:cTn>
                                        <p:tgtEl>
                                          <p:spTgt spid="31"/>
                                        </p:tgtEl>
                                        <p:attrNameLst>
                                          <p:attrName>style.visibility</p:attrName>
                                        </p:attrNameLst>
                                      </p:cBhvr>
                                      <p:to>
                                        <p:strVal val="visible"/>
                                      </p:to>
                                    </p:set>
                                    <p:animEffect transition="in" filter="fade">
                                      <p:cBhvr>
                                        <p:cTn id="150" dur="500"/>
                                        <p:tgtEl>
                                          <p:spTgt spid="3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3" nodeType="clickEffect">
                                  <p:stCondLst>
                                    <p:cond delay="0"/>
                                  </p:stCondLst>
                                  <p:childTnLst>
                                    <p:animEffect transition="out" filter="fade">
                                      <p:cBhvr>
                                        <p:cTn id="154" dur="500"/>
                                        <p:tgtEl>
                                          <p:spTgt spid="91"/>
                                        </p:tgtEl>
                                      </p:cBhvr>
                                    </p:animEffect>
                                    <p:set>
                                      <p:cBhvr>
                                        <p:cTn id="155" dur="1" fill="hold">
                                          <p:stCondLst>
                                            <p:cond delay="499"/>
                                          </p:stCondLst>
                                        </p:cTn>
                                        <p:tgtEl>
                                          <p:spTgt spid="91"/>
                                        </p:tgtEl>
                                        <p:attrNameLst>
                                          <p:attrName>style.visibility</p:attrName>
                                        </p:attrNameLst>
                                      </p:cBhvr>
                                      <p:to>
                                        <p:strVal val="hidden"/>
                                      </p:to>
                                    </p:set>
                                  </p:childTnLst>
                                </p:cTn>
                              </p:par>
                              <p:par>
                                <p:cTn id="156" presetID="10" presetClass="exit" presetSubtype="0" fill="hold" grpId="3" nodeType="withEffect">
                                  <p:stCondLst>
                                    <p:cond delay="0"/>
                                  </p:stCondLst>
                                  <p:childTnLst>
                                    <p:animEffect transition="out" filter="fade">
                                      <p:cBhvr>
                                        <p:cTn id="157" dur="500"/>
                                        <p:tgtEl>
                                          <p:spTgt spid="102"/>
                                        </p:tgtEl>
                                      </p:cBhvr>
                                    </p:animEffect>
                                    <p:set>
                                      <p:cBhvr>
                                        <p:cTn id="158" dur="1" fill="hold">
                                          <p:stCondLst>
                                            <p:cond delay="499"/>
                                          </p:stCondLst>
                                        </p:cTn>
                                        <p:tgtEl>
                                          <p:spTgt spid="102"/>
                                        </p:tgtEl>
                                        <p:attrNameLst>
                                          <p:attrName>style.visibility</p:attrName>
                                        </p:attrNameLst>
                                      </p:cBhvr>
                                      <p:to>
                                        <p:strVal val="hidden"/>
                                      </p:to>
                                    </p:set>
                                  </p:childTnLst>
                                </p:cTn>
                              </p:par>
                              <p:par>
                                <p:cTn id="159" presetID="10" presetClass="exit" presetSubtype="0" fill="hold" grpId="3" nodeType="with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06"/>
                                        </p:tgtEl>
                                        <p:attrNameLst>
                                          <p:attrName>style.visibility</p:attrName>
                                        </p:attrNameLst>
                                      </p:cBhvr>
                                      <p:to>
                                        <p:strVal val="visible"/>
                                      </p:to>
                                    </p:set>
                                    <p:animEffect transition="in" filter="wipe(left)">
                                      <p:cBhvr>
                                        <p:cTn id="166" dur="1000"/>
                                        <p:tgtEl>
                                          <p:spTgt spid="106"/>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107"/>
                                        </p:tgtEl>
                                        <p:attrNameLst>
                                          <p:attrName>style.visibility</p:attrName>
                                        </p:attrNameLst>
                                      </p:cBhvr>
                                      <p:to>
                                        <p:strVal val="visible"/>
                                      </p:to>
                                    </p:set>
                                    <p:animEffect transition="in" filter="wipe(left)">
                                      <p:cBhvr>
                                        <p:cTn id="16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2" grpId="2" animBg="1"/>
      <p:bldP spid="102" grpId="3" animBg="1"/>
      <p:bldP spid="92" grpId="0" animBg="1"/>
      <p:bldP spid="92" grpId="1" animBg="1"/>
      <p:bldP spid="3" grpId="0" animBg="1"/>
      <p:bldP spid="4" grpId="0" animBg="1"/>
      <p:bldP spid="11" grpId="0" animBg="1"/>
      <p:bldP spid="19" grpId="0" animBg="1"/>
      <p:bldP spid="20" grpId="0" animBg="1"/>
      <p:bldP spid="21" grpId="0" animBg="1"/>
      <p:bldP spid="29" grpId="0" animBg="1"/>
      <p:bldP spid="36" grpId="0" animBg="1"/>
      <p:bldP spid="39" grpId="0" animBg="1"/>
      <p:bldP spid="40" grpId="0" animBg="1"/>
      <p:bldP spid="91" grpId="0" animBg="1"/>
      <p:bldP spid="91" grpId="1" animBg="1"/>
      <p:bldP spid="91" grpId="2" animBg="1"/>
      <p:bldP spid="91" grpId="3" animBg="1"/>
      <p:bldP spid="31" grpId="0"/>
      <p:bldP spid="31" grpId="1"/>
      <p:bldP spid="31" grpId="2"/>
      <p:bldP spid="31" grpId="3"/>
      <p:bldP spid="101" grpId="0" animBg="1"/>
      <p:bldP spid="101" grpId="1" animBg="1"/>
      <p:bldP spid="106" grpId="0" animBg="1"/>
      <p:bldP spid="107" grpId="0"/>
      <p:bldP spid="109" grpId="0"/>
      <p:bldP spid="109" grpId="1"/>
      <p:bldP spid="109" grpId="2"/>
      <p:bldP spid="34" grpId="0" animBg="1"/>
      <p:bldP spid="34" grpId="1" animBg="1"/>
      <p:bldP spid="35" grpId="0" animBg="1"/>
      <p:bldP spid="35" grpId="1"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320"/>
            <a:ext cx="7886700" cy="884201"/>
          </a:xfrm>
        </p:spPr>
        <p:txBody>
          <a:bodyPr/>
          <a:lstStyle/>
          <a:p>
            <a:r>
              <a:rPr lang="en-US" dirty="0">
                <a:solidFill>
                  <a:schemeClr val="accent2"/>
                </a:solidFill>
              </a:rPr>
              <a:t>Line Graphs</a:t>
            </a:r>
          </a:p>
        </p:txBody>
      </p:sp>
      <p:sp>
        <p:nvSpPr>
          <p:cNvPr id="3" name="Content Placeholder 2"/>
          <p:cNvSpPr>
            <a:spLocks noGrp="1"/>
          </p:cNvSpPr>
          <p:nvPr>
            <p:ph idx="1"/>
          </p:nvPr>
        </p:nvSpPr>
        <p:spPr>
          <a:xfrm>
            <a:off x="628650" y="1084521"/>
            <a:ext cx="7886700" cy="4351338"/>
          </a:xfrm>
        </p:spPr>
        <p:txBody>
          <a:bodyPr>
            <a:noAutofit/>
          </a:bodyPr>
          <a:lstStyle/>
          <a:p>
            <a:r>
              <a:rPr lang="en-US" sz="2400" dirty="0">
                <a:solidFill>
                  <a:schemeClr val="bg1"/>
                </a:solidFill>
              </a:rPr>
              <a:t>Line graphs are great ways to represent data across time</a:t>
            </a:r>
          </a:p>
          <a:p>
            <a:r>
              <a:rPr lang="en-US" sz="2400" dirty="0">
                <a:solidFill>
                  <a:schemeClr val="bg1"/>
                </a:solidFill>
              </a:rPr>
              <a:t>They allow you to detect patterns in your data </a:t>
            </a:r>
          </a:p>
          <a:p>
            <a:r>
              <a:rPr lang="en-US" sz="2400" dirty="0">
                <a:solidFill>
                  <a:schemeClr val="bg1"/>
                </a:solidFill>
              </a:rPr>
              <a:t>Graphing Conventions</a:t>
            </a:r>
          </a:p>
          <a:p>
            <a:pPr lvl="1"/>
            <a:r>
              <a:rPr lang="en-US" sz="2000" dirty="0">
                <a:solidFill>
                  <a:schemeClr val="bg1"/>
                </a:solidFill>
              </a:rPr>
              <a:t>Graphs have </a:t>
            </a:r>
            <a:r>
              <a:rPr lang="en-US" sz="2000" u="sng" dirty="0">
                <a:solidFill>
                  <a:schemeClr val="bg1"/>
                </a:solidFill>
              </a:rPr>
              <a:t>units of time</a:t>
            </a:r>
            <a:r>
              <a:rPr lang="en-US" sz="2000" dirty="0">
                <a:solidFill>
                  <a:schemeClr val="bg1"/>
                </a:solidFill>
              </a:rPr>
              <a:t> going across horizontal X axis and a </a:t>
            </a:r>
            <a:r>
              <a:rPr lang="en-US" sz="2000" u="sng" dirty="0">
                <a:solidFill>
                  <a:schemeClr val="bg1"/>
                </a:solidFill>
              </a:rPr>
              <a:t>units of behavior</a:t>
            </a:r>
            <a:r>
              <a:rPr lang="en-US" sz="2000" dirty="0">
                <a:solidFill>
                  <a:schemeClr val="bg1"/>
                </a:solidFill>
              </a:rPr>
              <a:t> going up the vertical Y axis.</a:t>
            </a:r>
          </a:p>
          <a:p>
            <a:pPr lvl="1"/>
            <a:r>
              <a:rPr lang="en-US" sz="2000" dirty="0">
                <a:solidFill>
                  <a:schemeClr val="bg1"/>
                </a:solidFill>
              </a:rPr>
              <a:t>Different </a:t>
            </a:r>
            <a:r>
              <a:rPr lang="en-US" sz="2000" u="sng" dirty="0">
                <a:solidFill>
                  <a:schemeClr val="bg1"/>
                </a:solidFill>
              </a:rPr>
              <a:t>data points</a:t>
            </a:r>
            <a:r>
              <a:rPr lang="en-US" sz="2000" dirty="0">
                <a:solidFill>
                  <a:schemeClr val="bg1"/>
                </a:solidFill>
              </a:rPr>
              <a:t> (geometric shapes) and </a:t>
            </a:r>
            <a:r>
              <a:rPr lang="en-US" sz="2000" u="sng" dirty="0">
                <a:solidFill>
                  <a:schemeClr val="bg1"/>
                </a:solidFill>
              </a:rPr>
              <a:t>data paths</a:t>
            </a:r>
            <a:r>
              <a:rPr lang="en-US" sz="2000" dirty="0">
                <a:solidFill>
                  <a:schemeClr val="bg1"/>
                </a:solidFill>
              </a:rPr>
              <a:t> (lines) are used to represent different types of information.</a:t>
            </a:r>
          </a:p>
          <a:p>
            <a:r>
              <a:rPr lang="en-US" sz="2400" dirty="0">
                <a:solidFill>
                  <a:schemeClr val="bg1"/>
                </a:solidFill>
              </a:rPr>
              <a:t>In line graphs, the use the following:</a:t>
            </a:r>
          </a:p>
          <a:p>
            <a:pPr lvl="1"/>
            <a:r>
              <a:rPr lang="en-US" sz="2000" u="sng" dirty="0">
                <a:solidFill>
                  <a:schemeClr val="bg1"/>
                </a:solidFill>
              </a:rPr>
              <a:t>Continuity Breaks</a:t>
            </a:r>
            <a:r>
              <a:rPr lang="en-US" sz="2000" dirty="0">
                <a:solidFill>
                  <a:schemeClr val="bg1"/>
                </a:solidFill>
              </a:rPr>
              <a:t> are used if data collection is not continuous (e.g., if student is sick for a week during observations).</a:t>
            </a:r>
          </a:p>
          <a:p>
            <a:pPr lvl="1"/>
            <a:r>
              <a:rPr lang="en-US" sz="2000" u="sng" dirty="0">
                <a:solidFill>
                  <a:schemeClr val="bg1"/>
                </a:solidFill>
              </a:rPr>
              <a:t>Phase lines</a:t>
            </a:r>
            <a:r>
              <a:rPr lang="en-US" sz="2000" dirty="0">
                <a:solidFill>
                  <a:schemeClr val="bg1"/>
                </a:solidFill>
              </a:rPr>
              <a:t> are used to separate “phases on graph”</a:t>
            </a:r>
          </a:p>
          <a:p>
            <a:pPr lvl="2"/>
            <a:r>
              <a:rPr lang="en-US" sz="2000" dirty="0">
                <a:solidFill>
                  <a:schemeClr val="bg1"/>
                </a:solidFill>
              </a:rPr>
              <a:t>Data may be taken before an intervention (baseline phase).</a:t>
            </a:r>
          </a:p>
          <a:p>
            <a:pPr lvl="2"/>
            <a:r>
              <a:rPr lang="en-US" sz="2000" dirty="0">
                <a:solidFill>
                  <a:schemeClr val="bg1"/>
                </a:solidFill>
              </a:rPr>
              <a:t>Data may be taken during an intervention (intervention phase)</a:t>
            </a:r>
          </a:p>
          <a:p>
            <a:endParaRPr lang="en-US" dirty="0">
              <a:solidFill>
                <a:schemeClr val="bg1"/>
              </a:solidFill>
            </a:endParaRPr>
          </a:p>
        </p:txBody>
      </p:sp>
    </p:spTree>
    <p:extLst>
      <p:ext uri="{BB962C8B-B14F-4D97-AF65-F5344CB8AC3E}">
        <p14:creationId xmlns:p14="http://schemas.microsoft.com/office/powerpoint/2010/main" val="3003630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A22C0D72-BBD4-9A4E-A6D3-6C603129F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06" y="1076913"/>
            <a:ext cx="7836108" cy="48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a:xfrm>
            <a:off x="160817" y="-54055"/>
            <a:ext cx="7886700" cy="1325563"/>
          </a:xfrm>
        </p:spPr>
        <p:txBody>
          <a:bodyPr/>
          <a:lstStyle/>
          <a:p>
            <a:pPr eaLnBrk="1" hangingPunct="1"/>
            <a:r>
              <a:rPr lang="en-US" dirty="0">
                <a:solidFill>
                  <a:schemeClr val="accent2"/>
                </a:solidFill>
                <a:ea typeface="ヒラギノ角ゴ Pro W3" pitchFamily="-65" charset="-128"/>
              </a:rPr>
              <a:t>Line Graph Example</a:t>
            </a:r>
          </a:p>
        </p:txBody>
      </p:sp>
      <p:cxnSp>
        <p:nvCxnSpPr>
          <p:cNvPr id="3" name="Straight Connector 2"/>
          <p:cNvCxnSpPr/>
          <p:nvPr/>
        </p:nvCxnSpPr>
        <p:spPr>
          <a:xfrm>
            <a:off x="3505200" y="2068539"/>
            <a:ext cx="0" cy="2842182"/>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 name="Notched Right Arrow 5"/>
          <p:cNvSpPr/>
          <p:nvPr/>
        </p:nvSpPr>
        <p:spPr>
          <a:xfrm rot="1118955">
            <a:off x="943852" y="1107657"/>
            <a:ext cx="914400" cy="487331"/>
          </a:xfrm>
          <a:prstGeom prst="notchedRightArrow">
            <a:avLst/>
          </a:prstGeom>
          <a:solidFill>
            <a:schemeClr val="accent1"/>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Title</a:t>
            </a:r>
          </a:p>
        </p:txBody>
      </p:sp>
      <p:sp>
        <p:nvSpPr>
          <p:cNvPr id="9" name="Notched Right Arrow 8"/>
          <p:cNvSpPr/>
          <p:nvPr/>
        </p:nvSpPr>
        <p:spPr>
          <a:xfrm rot="18816774">
            <a:off x="759282" y="3612034"/>
            <a:ext cx="1174331" cy="486667"/>
          </a:xfrm>
          <a:prstGeom prst="notchedRightArrow">
            <a:avLst/>
          </a:prstGeom>
          <a:solidFill>
            <a:schemeClr val="accent1"/>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Y-Axis</a:t>
            </a:r>
          </a:p>
        </p:txBody>
      </p:sp>
      <p:sp>
        <p:nvSpPr>
          <p:cNvPr id="11" name="Notched Right Arrow 10"/>
          <p:cNvSpPr/>
          <p:nvPr/>
        </p:nvSpPr>
        <p:spPr>
          <a:xfrm>
            <a:off x="576890" y="4341662"/>
            <a:ext cx="1174331" cy="464267"/>
          </a:xfrm>
          <a:prstGeom prst="notchedRightArrow">
            <a:avLst/>
          </a:prstGeom>
          <a:solidFill>
            <a:schemeClr val="accent1"/>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X-Axis</a:t>
            </a:r>
          </a:p>
        </p:txBody>
      </p:sp>
      <p:sp>
        <p:nvSpPr>
          <p:cNvPr id="12" name="Notched Right Arrow 11"/>
          <p:cNvSpPr/>
          <p:nvPr/>
        </p:nvSpPr>
        <p:spPr>
          <a:xfrm rot="1208996">
            <a:off x="4891744" y="2791889"/>
            <a:ext cx="1438759" cy="488422"/>
          </a:xfrm>
          <a:prstGeom prst="notchedRightArrow">
            <a:avLst/>
          </a:prstGeom>
          <a:solidFill>
            <a:schemeClr val="accent1"/>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Data point</a:t>
            </a:r>
          </a:p>
        </p:txBody>
      </p:sp>
      <p:sp>
        <p:nvSpPr>
          <p:cNvPr id="13" name="Notched Right Arrow 12"/>
          <p:cNvSpPr/>
          <p:nvPr/>
        </p:nvSpPr>
        <p:spPr>
          <a:xfrm>
            <a:off x="1141911" y="2506090"/>
            <a:ext cx="2333627" cy="530010"/>
          </a:xfrm>
          <a:prstGeom prst="notchedRightArrow">
            <a:avLst>
              <a:gd name="adj1" fmla="val 54286"/>
              <a:gd name="adj2" fmla="val 50000"/>
            </a:avLst>
          </a:prstGeom>
          <a:solidFill>
            <a:schemeClr val="accent1"/>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Phase Change Line</a:t>
            </a:r>
          </a:p>
        </p:txBody>
      </p:sp>
      <p:sp>
        <p:nvSpPr>
          <p:cNvPr id="7" name="Rounded Rectangle 6"/>
          <p:cNvSpPr/>
          <p:nvPr/>
        </p:nvSpPr>
        <p:spPr>
          <a:xfrm>
            <a:off x="4226442" y="5678211"/>
            <a:ext cx="1600200" cy="304800"/>
          </a:xfrm>
          <a:prstGeom prst="round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Time variable</a:t>
            </a:r>
          </a:p>
        </p:txBody>
      </p:sp>
      <p:sp>
        <p:nvSpPr>
          <p:cNvPr id="15" name="Rounded Rectangle 14"/>
          <p:cNvSpPr/>
          <p:nvPr/>
        </p:nvSpPr>
        <p:spPr>
          <a:xfrm rot="16200000">
            <a:off x="-637910" y="3015809"/>
            <a:ext cx="2514599" cy="304800"/>
          </a:xfrm>
          <a:prstGeom prst="round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Dimension of Behavior</a:t>
            </a:r>
          </a:p>
        </p:txBody>
      </p:sp>
    </p:spTree>
    <p:extLst>
      <p:ext uri="{BB962C8B-B14F-4D97-AF65-F5344CB8AC3E}">
        <p14:creationId xmlns:p14="http://schemas.microsoft.com/office/powerpoint/2010/main" val="3831649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7" grpId="0" animBg="1"/>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72" y="175436"/>
            <a:ext cx="8075428" cy="967563"/>
          </a:xfrm>
        </p:spPr>
        <p:txBody>
          <a:bodyPr/>
          <a:lstStyle/>
          <a:p>
            <a:r>
              <a:rPr lang="en-US" dirty="0">
                <a:solidFill>
                  <a:schemeClr val="accent2"/>
                </a:solidFill>
              </a:rPr>
              <a:t>Pie Graphs</a:t>
            </a:r>
          </a:p>
        </p:txBody>
      </p:sp>
      <p:sp>
        <p:nvSpPr>
          <p:cNvPr id="3" name="Content Placeholder 2"/>
          <p:cNvSpPr>
            <a:spLocks noGrp="1"/>
          </p:cNvSpPr>
          <p:nvPr>
            <p:ph idx="1"/>
          </p:nvPr>
        </p:nvSpPr>
        <p:spPr>
          <a:xfrm>
            <a:off x="233916" y="1069346"/>
            <a:ext cx="8686800" cy="4525963"/>
          </a:xfrm>
        </p:spPr>
        <p:txBody>
          <a:bodyPr/>
          <a:lstStyle/>
          <a:p>
            <a:pPr marL="0" indent="0">
              <a:buNone/>
            </a:pPr>
            <a:r>
              <a:rPr lang="en-US" dirty="0">
                <a:solidFill>
                  <a:schemeClr val="bg1"/>
                </a:solidFill>
              </a:rPr>
              <a:t>Useful for representing </a:t>
            </a:r>
            <a:r>
              <a:rPr lang="en-US" b="1" dirty="0">
                <a:solidFill>
                  <a:schemeClr val="bg1"/>
                </a:solidFill>
              </a:rPr>
              <a:t>percentages</a:t>
            </a:r>
            <a:r>
              <a:rPr lang="en-US" dirty="0">
                <a:solidFill>
                  <a:schemeClr val="bg1"/>
                </a:solidFill>
              </a:rPr>
              <a:t> of things (individuals, events, etc.) that fall into certain categories </a:t>
            </a:r>
          </a:p>
          <a:p>
            <a:endParaRPr lang="en-US"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3480386244"/>
              </p:ext>
            </p:extLst>
          </p:nvPr>
        </p:nvGraphicFramePr>
        <p:xfrm>
          <a:off x="66594" y="2043480"/>
          <a:ext cx="9538892" cy="43153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127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70" y="0"/>
            <a:ext cx="7700630" cy="1325563"/>
          </a:xfrm>
        </p:spPr>
        <p:txBody>
          <a:bodyPr/>
          <a:lstStyle/>
          <a:p>
            <a:r>
              <a:rPr lang="en-US" dirty="0">
                <a:solidFill>
                  <a:schemeClr val="accent2"/>
                </a:solidFill>
              </a:rPr>
              <a:t>Bar Graphs	</a:t>
            </a:r>
          </a:p>
        </p:txBody>
      </p:sp>
      <p:sp>
        <p:nvSpPr>
          <p:cNvPr id="3" name="Content Placeholder 2"/>
          <p:cNvSpPr>
            <a:spLocks noGrp="1"/>
          </p:cNvSpPr>
          <p:nvPr>
            <p:ph idx="1"/>
          </p:nvPr>
        </p:nvSpPr>
        <p:spPr/>
        <p:txBody>
          <a:bodyPr>
            <a:normAutofit/>
          </a:bodyPr>
          <a:lstStyle/>
          <a:p>
            <a:r>
              <a:rPr lang="en-US" sz="2800" dirty="0">
                <a:solidFill>
                  <a:schemeClr val="bg1"/>
                </a:solidFill>
              </a:rPr>
              <a:t>They are also useful for representing </a:t>
            </a:r>
            <a:r>
              <a:rPr lang="en-US" sz="2800" b="1" dirty="0">
                <a:solidFill>
                  <a:schemeClr val="bg1"/>
                </a:solidFill>
              </a:rPr>
              <a:t>percentages </a:t>
            </a:r>
            <a:r>
              <a:rPr lang="en-US" sz="2800" dirty="0">
                <a:solidFill>
                  <a:schemeClr val="bg1"/>
                </a:solidFill>
              </a:rPr>
              <a:t>of things (individuals, events, etc.) that fall into certain categories </a:t>
            </a:r>
          </a:p>
          <a:p>
            <a:pPr marL="0" indent="0">
              <a:buNone/>
            </a:pPr>
            <a:endParaRPr lang="en-US" sz="1100" dirty="0">
              <a:solidFill>
                <a:schemeClr val="bg1"/>
              </a:solidFill>
            </a:endParaRPr>
          </a:p>
          <a:p>
            <a:r>
              <a:rPr lang="en-US" sz="2800" dirty="0">
                <a:solidFill>
                  <a:schemeClr val="bg1"/>
                </a:solidFill>
              </a:rPr>
              <a:t>And, they can be used to represent data across time when data paths would be too confusing to represent in a line graph </a:t>
            </a:r>
          </a:p>
          <a:p>
            <a:endParaRPr lang="en-US" sz="2800" dirty="0">
              <a:solidFill>
                <a:schemeClr val="bg1"/>
              </a:solidFill>
            </a:endParaRPr>
          </a:p>
        </p:txBody>
      </p:sp>
    </p:spTree>
    <p:extLst>
      <p:ext uri="{BB962C8B-B14F-4D97-AF65-F5344CB8AC3E}">
        <p14:creationId xmlns:p14="http://schemas.microsoft.com/office/powerpoint/2010/main" val="236039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1554" y="132403"/>
            <a:ext cx="8326877" cy="600908"/>
          </a:xfrm>
        </p:spPr>
        <p:txBody>
          <a:bodyPr>
            <a:normAutofit fontScale="90000"/>
          </a:bodyPr>
          <a:lstStyle/>
          <a:p>
            <a:r>
              <a:rPr lang="en-US" dirty="0">
                <a:solidFill>
                  <a:schemeClr val="accent2"/>
                </a:solidFill>
              </a:rPr>
              <a:t>Simple Bar Graph Examples</a:t>
            </a:r>
          </a:p>
        </p:txBody>
      </p:sp>
      <p:graphicFrame>
        <p:nvGraphicFramePr>
          <p:cNvPr id="4" name="C 5"/>
          <p:cNvGraphicFramePr/>
          <p:nvPr>
            <p:extLst>
              <p:ext uri="{D42A27DB-BD31-4B8C-83A1-F6EECF244321}">
                <p14:modId xmlns:p14="http://schemas.microsoft.com/office/powerpoint/2010/main" val="279483126"/>
              </p:ext>
            </p:extLst>
          </p:nvPr>
        </p:nvGraphicFramePr>
        <p:xfrm>
          <a:off x="0" y="632302"/>
          <a:ext cx="5184372" cy="330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 6"/>
          <p:cNvGraphicFramePr/>
          <p:nvPr>
            <p:extLst>
              <p:ext uri="{D42A27DB-BD31-4B8C-83A1-F6EECF244321}">
                <p14:modId xmlns:p14="http://schemas.microsoft.com/office/powerpoint/2010/main" val="2843370861"/>
              </p:ext>
            </p:extLst>
          </p:nvPr>
        </p:nvGraphicFramePr>
        <p:xfrm>
          <a:off x="3740728" y="3059103"/>
          <a:ext cx="5403272" cy="3458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29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6.6: Stop &amp; Jot:</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Create a visual summary</a:t>
            </a:r>
            <a:endParaRPr lang="en-US"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7" name="Content Placeholder 1"/>
          <p:cNvSpPr txBox="1">
            <a:spLocks/>
          </p:cNvSpPr>
          <p:nvPr/>
        </p:nvSpPr>
        <p:spPr>
          <a:xfrm>
            <a:off x="455674" y="1900925"/>
            <a:ext cx="8263024" cy="3755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0"/>
              </a:spcBef>
            </a:pPr>
            <a:r>
              <a:rPr lang="en-US" altLang="en-US" dirty="0">
                <a:solidFill>
                  <a:schemeClr val="bg1"/>
                </a:solidFill>
              </a:rPr>
              <a:t>Return to the measurement system you selected in Activity 6.5</a:t>
            </a:r>
          </a:p>
          <a:p>
            <a:pPr defTabSz="342900">
              <a:spcBef>
                <a:spcPct val="0"/>
              </a:spcBef>
            </a:pPr>
            <a:endParaRPr lang="en-US" altLang="en-US" dirty="0">
              <a:solidFill>
                <a:schemeClr val="bg1"/>
              </a:solidFill>
            </a:endParaRPr>
          </a:p>
          <a:p>
            <a:pPr defTabSz="342900">
              <a:spcBef>
                <a:spcPct val="0"/>
              </a:spcBef>
            </a:pPr>
            <a:r>
              <a:rPr lang="en-US" altLang="en-US" dirty="0">
                <a:solidFill>
                  <a:schemeClr val="bg1"/>
                </a:solidFill>
              </a:rPr>
              <a:t>Identify an appropriate type of graph and sketch a graph of hypothetical data.</a:t>
            </a:r>
          </a:p>
          <a:p>
            <a:pPr defTabSz="342900">
              <a:spcBef>
                <a:spcPct val="0"/>
              </a:spcBef>
            </a:pPr>
            <a:endParaRPr lang="en-US" altLang="en-US" dirty="0">
              <a:solidFill>
                <a:schemeClr val="bg1"/>
              </a:solidFill>
            </a:endParaRPr>
          </a:p>
          <a:p>
            <a:pPr defTabSz="342900">
              <a:spcBef>
                <a:spcPct val="0"/>
              </a:spcBef>
            </a:pPr>
            <a:r>
              <a:rPr lang="en-US" b="1" dirty="0">
                <a:solidFill>
                  <a:schemeClr val="bg1"/>
                </a:solidFill>
              </a:rPr>
              <a:t>Which graphing features should you include to maximize the interpretation of your data? </a:t>
            </a:r>
            <a:endParaRPr lang="en-US" dirty="0">
              <a:solidFill>
                <a:schemeClr val="bg1"/>
              </a:solidFill>
            </a:endParaRPr>
          </a:p>
        </p:txBody>
      </p:sp>
      <p:sp>
        <p:nvSpPr>
          <p:cNvPr id="5" name="TextBox 4"/>
          <p:cNvSpPr txBox="1"/>
          <p:nvPr/>
        </p:nvSpPr>
        <p:spPr>
          <a:xfrm>
            <a:off x="1148580" y="5395029"/>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6.6</a:t>
            </a:r>
          </a:p>
        </p:txBody>
      </p:sp>
    </p:spTree>
    <p:extLst>
      <p:ext uri="{BB962C8B-B14F-4D97-AF65-F5344CB8AC3E}">
        <p14:creationId xmlns:p14="http://schemas.microsoft.com/office/powerpoint/2010/main" val="42854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925FF-722F-3D44-93A0-7736DC59AD5A}"/>
              </a:ext>
            </a:extLst>
          </p:cNvPr>
          <p:cNvSpPr>
            <a:spLocks noGrp="1"/>
          </p:cNvSpPr>
          <p:nvPr>
            <p:ph idx="1"/>
          </p:nvPr>
        </p:nvSpPr>
        <p:spPr>
          <a:xfrm>
            <a:off x="583568" y="1567740"/>
            <a:ext cx="7886700" cy="4351338"/>
          </a:xfrm>
        </p:spPr>
        <p:txBody>
          <a:bodyPr/>
          <a:lstStyle/>
          <a:p>
            <a:r>
              <a:rPr lang="en-US" dirty="0">
                <a:solidFill>
                  <a:schemeClr val="bg1"/>
                </a:solidFill>
              </a:rPr>
              <a:t>Remember</a:t>
            </a:r>
          </a:p>
        </p:txBody>
      </p:sp>
      <p:sp>
        <p:nvSpPr>
          <p:cNvPr id="4" name="Title 2">
            <a:extLst>
              <a:ext uri="{FF2B5EF4-FFF2-40B4-BE49-F238E27FC236}">
                <a16:creationId xmlns:a16="http://schemas.microsoft.com/office/drawing/2014/main" id="{BADAB104-138D-0047-96D9-9D4F0DFB11B8}"/>
              </a:ext>
            </a:extLst>
          </p:cNvPr>
          <p:cNvSpPr>
            <a:spLocks noGrp="1"/>
          </p:cNvSpPr>
          <p:nvPr>
            <p:ph type="title"/>
          </p:nvPr>
        </p:nvSpPr>
        <p:spPr>
          <a:xfrm>
            <a:off x="1081144" y="236669"/>
            <a:ext cx="7955280" cy="1113416"/>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6.6: Review</a:t>
            </a:r>
            <a:endParaRPr lang="en-US" sz="3600" dirty="0"/>
          </a:p>
        </p:txBody>
      </p:sp>
      <p:pic>
        <p:nvPicPr>
          <p:cNvPr id="5" name="Picture 4">
            <a:extLst>
              <a:ext uri="{FF2B5EF4-FFF2-40B4-BE49-F238E27FC236}">
                <a16:creationId xmlns:a16="http://schemas.microsoft.com/office/drawing/2014/main" id="{F8BC870B-06AA-2E4F-828D-A4EBD7CC0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6" name="Content Placeholder 2">
            <a:extLst>
              <a:ext uri="{FF2B5EF4-FFF2-40B4-BE49-F238E27FC236}">
                <a16:creationId xmlns:a16="http://schemas.microsoft.com/office/drawing/2014/main" id="{2C27FE8D-3BD3-F341-97EC-3CF4411FD826}"/>
              </a:ext>
            </a:extLst>
          </p:cNvPr>
          <p:cNvSpPr txBox="1">
            <a:spLocks/>
          </p:cNvSpPr>
          <p:nvPr/>
        </p:nvSpPr>
        <p:spPr>
          <a:xfrm>
            <a:off x="1021250" y="2252198"/>
            <a:ext cx="8006833" cy="1638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sz="2400" dirty="0">
                <a:solidFill>
                  <a:schemeClr val="bg1"/>
                </a:solidFill>
              </a:rPr>
              <a:t>Use a </a:t>
            </a:r>
            <a:r>
              <a:rPr lang="en-US" sz="2400" b="1" dirty="0">
                <a:solidFill>
                  <a:schemeClr val="bg1"/>
                </a:solidFill>
              </a:rPr>
              <a:t>line graph </a:t>
            </a:r>
            <a:r>
              <a:rPr lang="en-US" sz="2400" dirty="0">
                <a:solidFill>
                  <a:schemeClr val="bg1"/>
                </a:solidFill>
              </a:rPr>
              <a:t>to summarize and show trends across time.</a:t>
            </a:r>
          </a:p>
        </p:txBody>
      </p:sp>
      <p:sp>
        <p:nvSpPr>
          <p:cNvPr id="7" name="Content Placeholder 2">
            <a:extLst>
              <a:ext uri="{FF2B5EF4-FFF2-40B4-BE49-F238E27FC236}">
                <a16:creationId xmlns:a16="http://schemas.microsoft.com/office/drawing/2014/main" id="{0DCF4212-61D1-2546-B77A-AE8B4CA01E0F}"/>
              </a:ext>
            </a:extLst>
          </p:cNvPr>
          <p:cNvSpPr txBox="1">
            <a:spLocks/>
          </p:cNvSpPr>
          <p:nvPr/>
        </p:nvSpPr>
        <p:spPr>
          <a:xfrm>
            <a:off x="1052332" y="3071279"/>
            <a:ext cx="7975751" cy="1860698"/>
          </a:xfrm>
          <a:prstGeom prst="rect">
            <a:avLst/>
          </a:prstGeom>
          <a:solidFill>
            <a:srgbClr val="63717F"/>
          </a:solidFill>
        </p:spPr>
        <p:txBody>
          <a:bodyPr vert="horz" lIns="0" tIns="45720" rIns="0" bIns="45720" rtlCol="0" anchor="ct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nSpc>
                <a:spcPct val="120000"/>
              </a:lnSpc>
            </a:pPr>
            <a:r>
              <a:rPr lang="en-US" sz="2400" dirty="0">
                <a:solidFill>
                  <a:schemeClr val="bg1"/>
                </a:solidFill>
              </a:rPr>
              <a:t>Use </a:t>
            </a:r>
            <a:r>
              <a:rPr lang="en-US" sz="2400" b="1" dirty="0">
                <a:solidFill>
                  <a:schemeClr val="bg1"/>
                </a:solidFill>
              </a:rPr>
              <a:t>bar</a:t>
            </a:r>
            <a:r>
              <a:rPr lang="en-US" sz="2400" dirty="0">
                <a:solidFill>
                  <a:schemeClr val="bg1"/>
                </a:solidFill>
              </a:rPr>
              <a:t> or </a:t>
            </a:r>
            <a:r>
              <a:rPr lang="en-US" sz="2400" b="1" dirty="0">
                <a:solidFill>
                  <a:schemeClr val="bg1"/>
                </a:solidFill>
              </a:rPr>
              <a:t>pie</a:t>
            </a:r>
            <a:r>
              <a:rPr lang="en-US" sz="2400" dirty="0">
                <a:solidFill>
                  <a:schemeClr val="bg1"/>
                </a:solidFill>
              </a:rPr>
              <a:t> </a:t>
            </a:r>
            <a:r>
              <a:rPr lang="en-US" sz="2400" b="1" dirty="0">
                <a:solidFill>
                  <a:schemeClr val="bg1"/>
                </a:solidFill>
              </a:rPr>
              <a:t>graphs</a:t>
            </a:r>
            <a:r>
              <a:rPr lang="en-US" sz="2400" dirty="0">
                <a:solidFill>
                  <a:schemeClr val="bg1"/>
                </a:solidFill>
              </a:rPr>
              <a:t> to summarize/compare data in categories (e.g., antecedents vs consequences, different types of behaviors).</a:t>
            </a:r>
          </a:p>
        </p:txBody>
      </p:sp>
    </p:spTree>
    <p:extLst>
      <p:ext uri="{BB962C8B-B14F-4D97-AF65-F5344CB8AC3E}">
        <p14:creationId xmlns:p14="http://schemas.microsoft.com/office/powerpoint/2010/main" val="2285902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6A7988"/>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eaLnBrk="1" hangingPunct="1"/>
            <a:r>
              <a:rPr lang="en-US" altLang="en-US" b="1" dirty="0">
                <a:solidFill>
                  <a:schemeClr val="accent2"/>
                </a:solidFill>
              </a:rPr>
              <a:t>Let’s consider an example to bring this all together</a:t>
            </a:r>
            <a:endParaRPr lang="en-US" altLang="en-US" sz="2800" b="1" dirty="0">
              <a:solidFill>
                <a:schemeClr val="accent2"/>
              </a:solidFill>
            </a:endParaRPr>
          </a:p>
        </p:txBody>
      </p:sp>
      <p:sp>
        <p:nvSpPr>
          <p:cNvPr id="89091" name="Rectangle 3"/>
          <p:cNvSpPr>
            <a:spLocks noGrp="1" noChangeArrowheads="1"/>
          </p:cNvSpPr>
          <p:nvPr>
            <p:ph idx="1"/>
          </p:nvPr>
        </p:nvSpPr>
        <p:spPr>
          <a:xfrm>
            <a:off x="472966" y="1928552"/>
            <a:ext cx="8208579" cy="4222866"/>
          </a:xfrm>
        </p:spPr>
        <p:txBody>
          <a:bodyPr>
            <a:noAutofit/>
          </a:bodyPr>
          <a:lstStyle/>
          <a:p>
            <a:pPr eaLnBrk="1" hangingPunct="1">
              <a:lnSpc>
                <a:spcPct val="90000"/>
              </a:lnSpc>
            </a:pPr>
            <a:r>
              <a:rPr lang="en-US" altLang="en-US" sz="2800" dirty="0">
                <a:solidFill>
                  <a:schemeClr val="bg1"/>
                </a:solidFill>
              </a:rPr>
              <a:t>Kelly is a student who is often </a:t>
            </a:r>
            <a:r>
              <a:rPr lang="en-US" altLang="en-US" sz="2800" b="1" dirty="0">
                <a:solidFill>
                  <a:schemeClr val="bg1"/>
                </a:solidFill>
              </a:rPr>
              <a:t>off-task</a:t>
            </a:r>
            <a:r>
              <a:rPr lang="en-US" altLang="en-US" sz="2800" dirty="0">
                <a:solidFill>
                  <a:schemeClr val="bg1"/>
                </a:solidFill>
              </a:rPr>
              <a:t>.  In addition, she has gotten into trouble for </a:t>
            </a:r>
            <a:r>
              <a:rPr lang="en-US" altLang="en-US" sz="2800" b="1" dirty="0">
                <a:solidFill>
                  <a:schemeClr val="bg1"/>
                </a:solidFill>
              </a:rPr>
              <a:t>talking out</a:t>
            </a:r>
            <a:r>
              <a:rPr lang="en-US" altLang="en-US" sz="2800" dirty="0">
                <a:solidFill>
                  <a:schemeClr val="bg1"/>
                </a:solidFill>
              </a:rPr>
              <a:t> in class and </a:t>
            </a:r>
            <a:r>
              <a:rPr lang="en-US" altLang="en-US" sz="2800" b="1" dirty="0">
                <a:solidFill>
                  <a:schemeClr val="bg1"/>
                </a:solidFill>
              </a:rPr>
              <a:t>walking out</a:t>
            </a:r>
            <a:r>
              <a:rPr lang="en-US" altLang="en-US" sz="2800" dirty="0">
                <a:solidFill>
                  <a:schemeClr val="bg1"/>
                </a:solidFill>
              </a:rPr>
              <a:t> of the room without permission.</a:t>
            </a:r>
          </a:p>
          <a:p>
            <a:pPr lvl="1">
              <a:buFont typeface="Arial" charset="0"/>
              <a:buChar char="•"/>
            </a:pPr>
            <a:r>
              <a:rPr lang="en-US" altLang="en-US" sz="2600" dirty="0">
                <a:solidFill>
                  <a:schemeClr val="bg1"/>
                </a:solidFill>
              </a:rPr>
              <a:t>How would you know what to take data on?</a:t>
            </a:r>
          </a:p>
          <a:p>
            <a:pPr lvl="2">
              <a:buFont typeface="Arial" charset="0"/>
              <a:buChar char="•"/>
            </a:pPr>
            <a:r>
              <a:rPr lang="en-US" altLang="en-US" sz="2200" dirty="0">
                <a:solidFill>
                  <a:schemeClr val="bg1"/>
                </a:solidFill>
              </a:rPr>
              <a:t>Which behaviors are highest priority? </a:t>
            </a:r>
          </a:p>
          <a:p>
            <a:pPr lvl="1">
              <a:buFont typeface="Arial" charset="0"/>
              <a:buChar char="•"/>
            </a:pPr>
            <a:r>
              <a:rPr lang="en-US" altLang="en-US" sz="2600" dirty="0">
                <a:solidFill>
                  <a:schemeClr val="bg1"/>
                </a:solidFill>
              </a:rPr>
              <a:t>Which dimensions would you choose? Why?</a:t>
            </a:r>
          </a:p>
          <a:p>
            <a:pPr lvl="1">
              <a:buFont typeface="Arial" charset="0"/>
              <a:buChar char="•"/>
            </a:pPr>
            <a:r>
              <a:rPr lang="en-US" altLang="en-US" sz="2600" dirty="0">
                <a:solidFill>
                  <a:schemeClr val="bg1"/>
                </a:solidFill>
              </a:rPr>
              <a:t>Who would take the data?</a:t>
            </a:r>
          </a:p>
          <a:p>
            <a:pPr lvl="1">
              <a:buFont typeface="Arial" charset="0"/>
              <a:buChar char="•"/>
            </a:pPr>
            <a:r>
              <a:rPr lang="en-US" altLang="en-US" sz="2600" dirty="0">
                <a:solidFill>
                  <a:schemeClr val="bg1"/>
                </a:solidFill>
              </a:rPr>
              <a:t>How will it be collected?</a:t>
            </a:r>
          </a:p>
          <a:p>
            <a:pPr eaLnBrk="1" hangingPunct="1">
              <a:lnSpc>
                <a:spcPct val="90000"/>
              </a:lnSpc>
            </a:pPr>
            <a:endParaRPr lang="en-US" altLang="en-US" sz="2800" dirty="0">
              <a:solidFill>
                <a:schemeClr val="bg1"/>
              </a:solidFill>
            </a:endParaRPr>
          </a:p>
        </p:txBody>
      </p:sp>
    </p:spTree>
    <p:extLst>
      <p:ext uri="{BB962C8B-B14F-4D97-AF65-F5344CB8AC3E}">
        <p14:creationId xmlns:p14="http://schemas.microsoft.com/office/powerpoint/2010/main" val="384085727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6A7988"/>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b="1" dirty="0">
                <a:solidFill>
                  <a:schemeClr val="accent2"/>
                </a:solidFill>
              </a:rPr>
              <a:t>Here is one possible approach</a:t>
            </a:r>
          </a:p>
        </p:txBody>
      </p:sp>
      <p:sp>
        <p:nvSpPr>
          <p:cNvPr id="90115" name="Rectangle 3"/>
          <p:cNvSpPr>
            <a:spLocks noGrp="1" noChangeArrowheads="1"/>
          </p:cNvSpPr>
          <p:nvPr>
            <p:ph idx="1"/>
          </p:nvPr>
        </p:nvSpPr>
        <p:spPr>
          <a:xfrm>
            <a:off x="411814" y="1880635"/>
            <a:ext cx="10795461" cy="4177146"/>
          </a:xfrm>
        </p:spPr>
        <p:txBody>
          <a:bodyPr>
            <a:normAutofit/>
          </a:bodyPr>
          <a:lstStyle/>
          <a:p>
            <a:pPr marL="457200" lvl="1" indent="0" eaLnBrk="1" hangingPunct="1">
              <a:lnSpc>
                <a:spcPct val="90000"/>
              </a:lnSpc>
              <a:buNone/>
            </a:pPr>
            <a:r>
              <a:rPr lang="en-US" altLang="en-US" sz="2800" dirty="0">
                <a:solidFill>
                  <a:schemeClr val="bg1"/>
                </a:solidFill>
              </a:rPr>
              <a:t>You could consider</a:t>
            </a:r>
          </a:p>
          <a:p>
            <a:pPr lvl="2" eaLnBrk="1" hangingPunct="1">
              <a:lnSpc>
                <a:spcPct val="90000"/>
              </a:lnSpc>
            </a:pPr>
            <a:r>
              <a:rPr lang="en-US" altLang="en-US" sz="2800" dirty="0">
                <a:solidFill>
                  <a:schemeClr val="bg1"/>
                </a:solidFill>
              </a:rPr>
              <a:t>An </a:t>
            </a:r>
            <a:r>
              <a:rPr lang="en-US" altLang="en-US" sz="2800" u="sng" dirty="0">
                <a:solidFill>
                  <a:schemeClr val="bg1"/>
                </a:solidFill>
              </a:rPr>
              <a:t>estimate of how much time</a:t>
            </a:r>
            <a:r>
              <a:rPr lang="en-US" altLang="en-US" sz="2800" dirty="0">
                <a:solidFill>
                  <a:schemeClr val="bg1"/>
                </a:solidFill>
              </a:rPr>
              <a:t> Kelly was off-task.</a:t>
            </a:r>
          </a:p>
          <a:p>
            <a:pPr lvl="2" eaLnBrk="1" hangingPunct="1">
              <a:lnSpc>
                <a:spcPct val="90000"/>
              </a:lnSpc>
            </a:pPr>
            <a:r>
              <a:rPr lang="en-US" altLang="en-US" sz="2800" dirty="0">
                <a:solidFill>
                  <a:schemeClr val="bg1"/>
                </a:solidFill>
              </a:rPr>
              <a:t>The </a:t>
            </a:r>
            <a:r>
              <a:rPr lang="en-US" altLang="en-US" sz="2800" u="sng" dirty="0">
                <a:solidFill>
                  <a:schemeClr val="bg1"/>
                </a:solidFill>
              </a:rPr>
              <a:t>frequency</a:t>
            </a:r>
            <a:r>
              <a:rPr lang="en-US" altLang="en-US" sz="2800" dirty="0">
                <a:solidFill>
                  <a:schemeClr val="bg1"/>
                </a:solidFill>
              </a:rPr>
              <a:t> of talk-outs and walk-outs.</a:t>
            </a:r>
          </a:p>
          <a:p>
            <a:pPr lvl="2" eaLnBrk="1" hangingPunct="1">
              <a:lnSpc>
                <a:spcPct val="90000"/>
              </a:lnSpc>
            </a:pPr>
            <a:endParaRPr lang="en-US" altLang="en-US" sz="2800" dirty="0">
              <a:solidFill>
                <a:schemeClr val="bg1"/>
              </a:solidFill>
            </a:endParaRPr>
          </a:p>
          <a:p>
            <a:pPr lvl="1" eaLnBrk="1" hangingPunct="1">
              <a:lnSpc>
                <a:spcPct val="90000"/>
              </a:lnSpc>
            </a:pPr>
            <a:r>
              <a:rPr lang="en-US" altLang="en-US" sz="2800" dirty="0">
                <a:solidFill>
                  <a:schemeClr val="bg1"/>
                </a:solidFill>
              </a:rPr>
              <a:t>Her teacher will collect and summarize the data.</a:t>
            </a:r>
          </a:p>
          <a:p>
            <a:pPr marL="457200" lvl="1" indent="0" eaLnBrk="1" hangingPunct="1">
              <a:lnSpc>
                <a:spcPct val="90000"/>
              </a:lnSpc>
              <a:buNone/>
            </a:pPr>
            <a:endParaRPr lang="en-US" altLang="en-US" sz="2800" dirty="0">
              <a:solidFill>
                <a:schemeClr val="bg1"/>
              </a:solidFill>
            </a:endParaRPr>
          </a:p>
        </p:txBody>
      </p:sp>
    </p:spTree>
    <p:extLst>
      <p:ext uri="{BB962C8B-B14F-4D97-AF65-F5344CB8AC3E}">
        <p14:creationId xmlns:p14="http://schemas.microsoft.com/office/powerpoint/2010/main" val="60671964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A7988"/>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571500" y="244534"/>
            <a:ext cx="8229600" cy="609600"/>
          </a:xfrm>
        </p:spPr>
        <p:txBody>
          <a:bodyPr>
            <a:normAutofit fontScale="90000"/>
          </a:bodyPr>
          <a:lstStyle/>
          <a:p>
            <a:pPr eaLnBrk="1" hangingPunct="1"/>
            <a:r>
              <a:rPr lang="en-US" altLang="en-US" b="1" dirty="0">
                <a:solidFill>
                  <a:schemeClr val="accent2"/>
                </a:solidFill>
              </a:rPr>
              <a:t>Kelly’</a:t>
            </a:r>
            <a:r>
              <a:rPr lang="en-US" altLang="ja-JP" b="1" dirty="0">
                <a:solidFill>
                  <a:schemeClr val="accent2"/>
                </a:solidFill>
              </a:rPr>
              <a:t>s Measurement System</a:t>
            </a:r>
            <a:endParaRPr lang="en-US" altLang="en-US" b="1" dirty="0">
              <a:solidFill>
                <a:schemeClr val="accent2"/>
              </a:solidFill>
            </a:endParaRPr>
          </a:p>
        </p:txBody>
      </p:sp>
      <p:graphicFrame>
        <p:nvGraphicFramePr>
          <p:cNvPr id="101543" name="Group 167"/>
          <p:cNvGraphicFramePr>
            <a:graphicFrameLocks noGrp="1"/>
          </p:cNvGraphicFramePr>
          <p:nvPr>
            <p:extLst>
              <p:ext uri="{D42A27DB-BD31-4B8C-83A1-F6EECF244321}">
                <p14:modId xmlns:p14="http://schemas.microsoft.com/office/powerpoint/2010/main" val="57463717"/>
              </p:ext>
            </p:extLst>
          </p:nvPr>
        </p:nvGraphicFramePr>
        <p:xfrm>
          <a:off x="457200" y="1066801"/>
          <a:ext cx="8458200" cy="3970339"/>
        </p:xfrm>
        <a:graphic>
          <a:graphicData uri="http://schemas.openxmlformats.org/drawingml/2006/table">
            <a:tbl>
              <a:tblPr/>
              <a:tblGrid>
                <a:gridCol w="768350">
                  <a:extLst>
                    <a:ext uri="{9D8B030D-6E8A-4147-A177-3AD203B41FA5}">
                      <a16:colId xmlns:a16="http://schemas.microsoft.com/office/drawing/2014/main" val="20000"/>
                    </a:ext>
                  </a:extLst>
                </a:gridCol>
                <a:gridCol w="769938">
                  <a:extLst>
                    <a:ext uri="{9D8B030D-6E8A-4147-A177-3AD203B41FA5}">
                      <a16:colId xmlns:a16="http://schemas.microsoft.com/office/drawing/2014/main" val="20001"/>
                    </a:ext>
                  </a:extLst>
                </a:gridCol>
                <a:gridCol w="766762">
                  <a:extLst>
                    <a:ext uri="{9D8B030D-6E8A-4147-A177-3AD203B41FA5}">
                      <a16:colId xmlns:a16="http://schemas.microsoft.com/office/drawing/2014/main" val="20002"/>
                    </a:ext>
                  </a:extLst>
                </a:gridCol>
                <a:gridCol w="768350">
                  <a:extLst>
                    <a:ext uri="{9D8B030D-6E8A-4147-A177-3AD203B41FA5}">
                      <a16:colId xmlns:a16="http://schemas.microsoft.com/office/drawing/2014/main" val="20003"/>
                    </a:ext>
                  </a:extLst>
                </a:gridCol>
                <a:gridCol w="769938">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769937">
                  <a:extLst>
                    <a:ext uri="{9D8B030D-6E8A-4147-A177-3AD203B41FA5}">
                      <a16:colId xmlns:a16="http://schemas.microsoft.com/office/drawing/2014/main" val="20006"/>
                    </a:ext>
                  </a:extLst>
                </a:gridCol>
                <a:gridCol w="768350">
                  <a:extLst>
                    <a:ext uri="{9D8B030D-6E8A-4147-A177-3AD203B41FA5}">
                      <a16:colId xmlns:a16="http://schemas.microsoft.com/office/drawing/2014/main" val="20007"/>
                    </a:ext>
                  </a:extLst>
                </a:gridCol>
                <a:gridCol w="766763">
                  <a:extLst>
                    <a:ext uri="{9D8B030D-6E8A-4147-A177-3AD203B41FA5}">
                      <a16:colId xmlns:a16="http://schemas.microsoft.com/office/drawing/2014/main" val="20008"/>
                    </a:ext>
                  </a:extLst>
                </a:gridCol>
                <a:gridCol w="769937">
                  <a:extLst>
                    <a:ext uri="{9D8B030D-6E8A-4147-A177-3AD203B41FA5}">
                      <a16:colId xmlns:a16="http://schemas.microsoft.com/office/drawing/2014/main" val="20009"/>
                    </a:ext>
                  </a:extLst>
                </a:gridCol>
                <a:gridCol w="768350">
                  <a:extLst>
                    <a:ext uri="{9D8B030D-6E8A-4147-A177-3AD203B41FA5}">
                      <a16:colId xmlns:a16="http://schemas.microsoft.com/office/drawing/2014/main" val="20010"/>
                    </a:ext>
                  </a:extLst>
                </a:gridCol>
              </a:tblGrid>
              <a:tr h="796925">
                <a:tc gridSpan="11">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0066"/>
                          </a:solidFill>
                          <a:effectLst/>
                          <a:latin typeface="Britannic Bold" charset="0"/>
                          <a:ea typeface="ＭＳ Ｐゴシック" charset="-128"/>
                        </a:rPr>
                        <a:t>Date: __________       Time Started: ______</a:t>
                      </a:r>
                    </a:p>
                  </a:txBody>
                  <a:tcPr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0575">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000066"/>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1</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2</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3</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4</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5</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6</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7</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8</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9</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10</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5338">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0066"/>
                          </a:solidFill>
                          <a:effectLst/>
                          <a:latin typeface="Britannic Bold" charset="0"/>
                          <a:ea typeface="ＭＳ Ｐゴシック" charset="-128"/>
                        </a:rPr>
                        <a:t>Off Task</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000066"/>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Britannic Bold" charset="0"/>
                        <a:ea typeface="ＭＳ Ｐゴシック" charset="-128"/>
                      </a:endParaRP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2163">
                <a:tc gridSpan="11">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0066"/>
                          </a:solidFill>
                          <a:effectLst/>
                          <a:latin typeface="Britannic Bold" charset="0"/>
                          <a:ea typeface="ＭＳ Ｐゴシック" charset="-128"/>
                        </a:rPr>
                        <a:t>Tally of Talk-outs (T) and Walkouts (W)</a:t>
                      </a:r>
                    </a:p>
                  </a:txBody>
                  <a:tcPr anchor="ctr" anchorCtr="1"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95338">
                <a:tc gridSpan="11">
                  <a:txBody>
                    <a:bodyPr/>
                    <a:lstStyle>
                      <a:lvl1pPr eaLnBrk="0" hangingPunct="0">
                        <a:spcBef>
                          <a:spcPct val="20000"/>
                        </a:spcBef>
                        <a:buClr>
                          <a:srgbClr val="F84836"/>
                        </a:buClr>
                        <a:buFont typeface="Wingdings" charset="2"/>
                        <a:defRPr sz="2800">
                          <a:solidFill>
                            <a:schemeClr val="bg1"/>
                          </a:solidFill>
                          <a:latin typeface="Britannic Bold" charset="0"/>
                          <a:ea typeface="ヒラギノ角ゴ Pro W3" charset="-128"/>
                        </a:defRPr>
                      </a:lvl1pPr>
                      <a:lvl2pPr marL="742950" indent="-285750" eaLnBrk="0" hangingPunct="0">
                        <a:spcBef>
                          <a:spcPct val="20000"/>
                        </a:spcBef>
                        <a:buClr>
                          <a:srgbClr val="F84836"/>
                        </a:buClr>
                        <a:defRPr sz="2400">
                          <a:solidFill>
                            <a:schemeClr val="bg1"/>
                          </a:solidFill>
                          <a:latin typeface="Britannic Bold" charset="0"/>
                          <a:ea typeface="ヒラギノ角ゴ Pro W3" charset="-128"/>
                        </a:defRPr>
                      </a:lvl2pPr>
                      <a:lvl3pPr marL="1143000" indent="-228600" eaLnBrk="0" hangingPunct="0">
                        <a:spcBef>
                          <a:spcPct val="20000"/>
                        </a:spcBef>
                        <a:buClr>
                          <a:srgbClr val="F84836"/>
                        </a:buClr>
                        <a:buFont typeface="Wingdings" charset="2"/>
                        <a:defRPr sz="2000">
                          <a:solidFill>
                            <a:schemeClr val="bg1"/>
                          </a:solidFill>
                          <a:latin typeface="Britannic Bold" charset="0"/>
                          <a:ea typeface="ヒラギノ角ゴ Pro W3" charset="-128"/>
                        </a:defRPr>
                      </a:lvl3pPr>
                      <a:lvl4pPr marL="1600200" indent="-228600" eaLnBrk="0" hangingPunct="0">
                        <a:spcBef>
                          <a:spcPct val="20000"/>
                        </a:spcBef>
                        <a:buClr>
                          <a:srgbClr val="F84836"/>
                        </a:buClr>
                        <a:defRPr>
                          <a:solidFill>
                            <a:schemeClr val="bg1"/>
                          </a:solidFill>
                          <a:latin typeface="Britannic Bold" charset="0"/>
                          <a:ea typeface="ヒラギノ角ゴ Pro W3" charset="-128"/>
                        </a:defRPr>
                      </a:lvl4pPr>
                      <a:lvl5pPr marL="2057400" indent="-228600" eaLnBrk="0" hangingPunct="0">
                        <a:spcBef>
                          <a:spcPct val="20000"/>
                        </a:spcBef>
                        <a:buClr>
                          <a:srgbClr val="F84836"/>
                        </a:buClr>
                        <a:buFont typeface="Wingdings" charset="2"/>
                        <a:defRPr>
                          <a:solidFill>
                            <a:schemeClr val="bg1"/>
                          </a:solidFill>
                          <a:latin typeface="Britannic Bold" charset="0"/>
                          <a:ea typeface="ヒラギノ角ゴ Pro W3" charset="-128"/>
                        </a:defRPr>
                      </a:lvl5pPr>
                      <a:lvl6pPr marL="25146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6pPr>
                      <a:lvl7pPr marL="29718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7pPr>
                      <a:lvl8pPr marL="34290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8pPr>
                      <a:lvl9pPr marL="3886200" indent="-228600" eaLnBrk="0" fontAlgn="base" hangingPunct="0">
                        <a:spcBef>
                          <a:spcPct val="20000"/>
                        </a:spcBef>
                        <a:spcAft>
                          <a:spcPct val="0"/>
                        </a:spcAft>
                        <a:buClr>
                          <a:srgbClr val="F84836"/>
                        </a:buClr>
                        <a:buFont typeface="Wingdings" charset="2"/>
                        <a:defRPr>
                          <a:solidFill>
                            <a:schemeClr val="bg1"/>
                          </a:solidFill>
                          <a:latin typeface="Britannic Bold" charset="0"/>
                          <a:ea typeface="ヒラギノ角ゴ Pro W3"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0066"/>
                          </a:solidFill>
                          <a:effectLst/>
                          <a:latin typeface="Britannic Bold" charset="0"/>
                          <a:ea typeface="ＭＳ Ｐゴシック" charset="-128"/>
                        </a:rPr>
                        <a:t>T:                                       W:</a:t>
                      </a:r>
                    </a:p>
                  </a:txBody>
                  <a:tcPr anchor="ctr" horzOverflow="overflow">
                    <a:lnL w="57150" cap="flat" cmpd="sng" algn="ctr">
                      <a:solidFill>
                        <a:srgbClr val="777777"/>
                      </a:solidFill>
                      <a:prstDash val="solid"/>
                      <a:round/>
                      <a:headEnd type="none" w="med" len="med"/>
                      <a:tailEnd type="none" w="med" len="med"/>
                    </a:lnL>
                    <a:lnR w="57150" cap="flat" cmpd="sng" algn="ctr">
                      <a:solidFill>
                        <a:srgbClr val="777777"/>
                      </a:solidFill>
                      <a:prstDash val="solid"/>
                      <a:round/>
                      <a:headEnd type="none" w="med" len="med"/>
                      <a:tailEnd type="none" w="med" len="med"/>
                    </a:lnR>
                    <a:lnT w="57150" cap="flat" cmpd="sng" algn="ctr">
                      <a:solidFill>
                        <a:srgbClr val="777777"/>
                      </a:solidFill>
                      <a:prstDash val="solid"/>
                      <a:round/>
                      <a:headEnd type="none" w="med" len="med"/>
                      <a:tailEnd type="none" w="med" len="med"/>
                    </a:lnT>
                    <a:lnB w="57150" cap="flat" cmpd="sng" algn="ctr">
                      <a:solidFill>
                        <a:srgbClr val="777777"/>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91207" name="Line 71"/>
          <p:cNvSpPr>
            <a:spLocks noChangeShapeType="1"/>
          </p:cNvSpPr>
          <p:nvPr/>
        </p:nvSpPr>
        <p:spPr bwMode="auto">
          <a:xfrm>
            <a:off x="4515197" y="4275139"/>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08" name="Text Box 72"/>
          <p:cNvSpPr txBox="1">
            <a:spLocks noChangeArrowheads="1"/>
          </p:cNvSpPr>
          <p:nvPr/>
        </p:nvSpPr>
        <p:spPr bwMode="auto">
          <a:xfrm>
            <a:off x="2295698" y="2773537"/>
            <a:ext cx="5257800" cy="588963"/>
          </a:xfrm>
          <a:prstGeom prst="rect">
            <a:avLst/>
          </a:prstGeom>
          <a:solidFill>
            <a:srgbClr val="777777"/>
          </a:solidFill>
          <a:ln w="9525">
            <a:solidFill>
              <a:schemeClr val="tx1"/>
            </a:solidFill>
            <a:miter lim="800000"/>
            <a:headEnd/>
            <a:tailEnd/>
          </a:ln>
        </p:spPr>
        <p:txBody>
          <a:bodyPr>
            <a:spAutoFit/>
          </a:bodyPr>
          <a:lstStyle>
            <a:lvl1pPr eaLnBrk="0" hangingPunct="0">
              <a:defRPr sz="2000">
                <a:solidFill>
                  <a:schemeClr val="tx1"/>
                </a:solidFill>
                <a:latin typeface="Britannic Bold" charset="0"/>
                <a:ea typeface="ＭＳ Ｐゴシック" charset="-128"/>
              </a:defRPr>
            </a:lvl1pPr>
            <a:lvl2pPr marL="742950" indent="-285750" eaLnBrk="0" hangingPunct="0">
              <a:defRPr sz="2000">
                <a:solidFill>
                  <a:schemeClr val="tx1"/>
                </a:solidFill>
                <a:latin typeface="Britannic Bold" charset="0"/>
                <a:ea typeface="ＭＳ Ｐゴシック" charset="-128"/>
              </a:defRPr>
            </a:lvl2pPr>
            <a:lvl3pPr marL="1143000" indent="-228600" eaLnBrk="0" hangingPunct="0">
              <a:defRPr sz="2000">
                <a:solidFill>
                  <a:schemeClr val="tx1"/>
                </a:solidFill>
                <a:latin typeface="Britannic Bold" charset="0"/>
                <a:ea typeface="ＭＳ Ｐゴシック" charset="-128"/>
              </a:defRPr>
            </a:lvl3pPr>
            <a:lvl4pPr marL="1600200" indent="-228600" eaLnBrk="0" hangingPunct="0">
              <a:defRPr sz="2000">
                <a:solidFill>
                  <a:schemeClr val="tx1"/>
                </a:solidFill>
                <a:latin typeface="Britannic Bold" charset="0"/>
                <a:ea typeface="ＭＳ Ｐゴシック" charset="-128"/>
              </a:defRPr>
            </a:lvl4pPr>
            <a:lvl5pPr marL="2057400" indent="-228600" eaLnBrk="0" hangingPunct="0">
              <a:defRPr sz="2000">
                <a:solidFill>
                  <a:schemeClr val="tx1"/>
                </a:solidFill>
                <a:latin typeface="Britannic Bold" charset="0"/>
                <a:ea typeface="ＭＳ Ｐゴシック" charset="-128"/>
              </a:defRPr>
            </a:lvl5pPr>
            <a:lvl6pPr marL="2514600" indent="-228600" eaLnBrk="0" fontAlgn="base" hangingPunct="0">
              <a:spcBef>
                <a:spcPct val="0"/>
              </a:spcBef>
              <a:spcAft>
                <a:spcPct val="0"/>
              </a:spcAft>
              <a:defRPr sz="2000">
                <a:solidFill>
                  <a:schemeClr val="tx1"/>
                </a:solidFill>
                <a:latin typeface="Britannic Bold" charset="0"/>
                <a:ea typeface="ＭＳ Ｐゴシック" charset="-128"/>
              </a:defRPr>
            </a:lvl6pPr>
            <a:lvl7pPr marL="2971800" indent="-228600" eaLnBrk="0" fontAlgn="base" hangingPunct="0">
              <a:spcBef>
                <a:spcPct val="0"/>
              </a:spcBef>
              <a:spcAft>
                <a:spcPct val="0"/>
              </a:spcAft>
              <a:defRPr sz="2000">
                <a:solidFill>
                  <a:schemeClr val="tx1"/>
                </a:solidFill>
                <a:latin typeface="Britannic Bold" charset="0"/>
                <a:ea typeface="ＭＳ Ｐゴシック" charset="-128"/>
              </a:defRPr>
            </a:lvl7pPr>
            <a:lvl8pPr marL="3429000" indent="-228600" eaLnBrk="0" fontAlgn="base" hangingPunct="0">
              <a:spcBef>
                <a:spcPct val="0"/>
              </a:spcBef>
              <a:spcAft>
                <a:spcPct val="0"/>
              </a:spcAft>
              <a:defRPr sz="2000">
                <a:solidFill>
                  <a:schemeClr val="tx1"/>
                </a:solidFill>
                <a:latin typeface="Britannic Bold" charset="0"/>
                <a:ea typeface="ＭＳ Ｐゴシック" charset="-128"/>
              </a:defRPr>
            </a:lvl8pPr>
            <a:lvl9pPr marL="3886200" indent="-228600" eaLnBrk="0" fontAlgn="base" hangingPunct="0">
              <a:spcBef>
                <a:spcPct val="0"/>
              </a:spcBef>
              <a:spcAft>
                <a:spcPct val="0"/>
              </a:spcAft>
              <a:defRPr sz="2000">
                <a:solidFill>
                  <a:schemeClr val="tx1"/>
                </a:solidFill>
                <a:latin typeface="Britannic Bold" charset="0"/>
                <a:ea typeface="ＭＳ Ｐゴシック" charset="-128"/>
              </a:defRPr>
            </a:lvl9pPr>
          </a:lstStyle>
          <a:p>
            <a:pPr algn="ctr" eaLnBrk="1" hangingPunct="1">
              <a:spcBef>
                <a:spcPct val="50000"/>
              </a:spcBef>
            </a:pPr>
            <a:r>
              <a:rPr lang="en-US" altLang="en-US" sz="3200" dirty="0"/>
              <a:t>Momentary Time Sampling</a:t>
            </a:r>
          </a:p>
        </p:txBody>
      </p:sp>
      <p:sp>
        <p:nvSpPr>
          <p:cNvPr id="91209" name="Text Box 73"/>
          <p:cNvSpPr txBox="1">
            <a:spLocks noChangeArrowheads="1"/>
          </p:cNvSpPr>
          <p:nvPr/>
        </p:nvSpPr>
        <p:spPr bwMode="auto">
          <a:xfrm>
            <a:off x="1407622" y="4397435"/>
            <a:ext cx="2133600" cy="466725"/>
          </a:xfrm>
          <a:prstGeom prst="rect">
            <a:avLst/>
          </a:prstGeom>
          <a:solidFill>
            <a:srgbClr val="777777"/>
          </a:solidFill>
          <a:ln w="9525">
            <a:solidFill>
              <a:schemeClr val="tx1"/>
            </a:solidFill>
            <a:miter lim="800000"/>
            <a:headEnd/>
            <a:tailEnd/>
          </a:ln>
        </p:spPr>
        <p:txBody>
          <a:bodyPr>
            <a:spAutoFit/>
          </a:bodyPr>
          <a:lstStyle>
            <a:lvl1pPr eaLnBrk="0" hangingPunct="0">
              <a:defRPr sz="2000">
                <a:solidFill>
                  <a:schemeClr val="tx1"/>
                </a:solidFill>
                <a:latin typeface="Britannic Bold" charset="0"/>
                <a:ea typeface="ＭＳ Ｐゴシック" charset="-128"/>
              </a:defRPr>
            </a:lvl1pPr>
            <a:lvl2pPr marL="742950" indent="-285750" eaLnBrk="0" hangingPunct="0">
              <a:defRPr sz="2000">
                <a:solidFill>
                  <a:schemeClr val="tx1"/>
                </a:solidFill>
                <a:latin typeface="Britannic Bold" charset="0"/>
                <a:ea typeface="ＭＳ Ｐゴシック" charset="-128"/>
              </a:defRPr>
            </a:lvl2pPr>
            <a:lvl3pPr marL="1143000" indent="-228600" eaLnBrk="0" hangingPunct="0">
              <a:defRPr sz="2000">
                <a:solidFill>
                  <a:schemeClr val="tx1"/>
                </a:solidFill>
                <a:latin typeface="Britannic Bold" charset="0"/>
                <a:ea typeface="ＭＳ Ｐゴシック" charset="-128"/>
              </a:defRPr>
            </a:lvl3pPr>
            <a:lvl4pPr marL="1600200" indent="-228600" eaLnBrk="0" hangingPunct="0">
              <a:defRPr sz="2000">
                <a:solidFill>
                  <a:schemeClr val="tx1"/>
                </a:solidFill>
                <a:latin typeface="Britannic Bold" charset="0"/>
                <a:ea typeface="ＭＳ Ｐゴシック" charset="-128"/>
              </a:defRPr>
            </a:lvl4pPr>
            <a:lvl5pPr marL="2057400" indent="-228600" eaLnBrk="0" hangingPunct="0">
              <a:defRPr sz="2000">
                <a:solidFill>
                  <a:schemeClr val="tx1"/>
                </a:solidFill>
                <a:latin typeface="Britannic Bold" charset="0"/>
                <a:ea typeface="ＭＳ Ｐゴシック" charset="-128"/>
              </a:defRPr>
            </a:lvl5pPr>
            <a:lvl6pPr marL="2514600" indent="-228600" eaLnBrk="0" fontAlgn="base" hangingPunct="0">
              <a:spcBef>
                <a:spcPct val="0"/>
              </a:spcBef>
              <a:spcAft>
                <a:spcPct val="0"/>
              </a:spcAft>
              <a:defRPr sz="2000">
                <a:solidFill>
                  <a:schemeClr val="tx1"/>
                </a:solidFill>
                <a:latin typeface="Britannic Bold" charset="0"/>
                <a:ea typeface="ＭＳ Ｐゴシック" charset="-128"/>
              </a:defRPr>
            </a:lvl6pPr>
            <a:lvl7pPr marL="2971800" indent="-228600" eaLnBrk="0" fontAlgn="base" hangingPunct="0">
              <a:spcBef>
                <a:spcPct val="0"/>
              </a:spcBef>
              <a:spcAft>
                <a:spcPct val="0"/>
              </a:spcAft>
              <a:defRPr sz="2000">
                <a:solidFill>
                  <a:schemeClr val="tx1"/>
                </a:solidFill>
                <a:latin typeface="Britannic Bold" charset="0"/>
                <a:ea typeface="ＭＳ Ｐゴシック" charset="-128"/>
              </a:defRPr>
            </a:lvl7pPr>
            <a:lvl8pPr marL="3429000" indent="-228600" eaLnBrk="0" fontAlgn="base" hangingPunct="0">
              <a:spcBef>
                <a:spcPct val="0"/>
              </a:spcBef>
              <a:spcAft>
                <a:spcPct val="0"/>
              </a:spcAft>
              <a:defRPr sz="2000">
                <a:solidFill>
                  <a:schemeClr val="tx1"/>
                </a:solidFill>
                <a:latin typeface="Britannic Bold" charset="0"/>
                <a:ea typeface="ＭＳ Ｐゴシック" charset="-128"/>
              </a:defRPr>
            </a:lvl8pPr>
            <a:lvl9pPr marL="3886200" indent="-228600" eaLnBrk="0" fontAlgn="base" hangingPunct="0">
              <a:spcBef>
                <a:spcPct val="0"/>
              </a:spcBef>
              <a:spcAft>
                <a:spcPct val="0"/>
              </a:spcAft>
              <a:defRPr sz="2000">
                <a:solidFill>
                  <a:schemeClr val="tx1"/>
                </a:solidFill>
                <a:latin typeface="Britannic Bold" charset="0"/>
                <a:ea typeface="ＭＳ Ｐゴシック" charset="-128"/>
              </a:defRPr>
            </a:lvl9pPr>
          </a:lstStyle>
          <a:p>
            <a:pPr algn="ctr" eaLnBrk="1" hangingPunct="1">
              <a:spcBef>
                <a:spcPct val="50000"/>
              </a:spcBef>
            </a:pPr>
            <a:r>
              <a:rPr lang="en-US" altLang="en-US" sz="2400"/>
              <a:t>Event- Based</a:t>
            </a:r>
          </a:p>
        </p:txBody>
      </p:sp>
      <p:sp>
        <p:nvSpPr>
          <p:cNvPr id="91210" name="Text Box 74"/>
          <p:cNvSpPr txBox="1">
            <a:spLocks noChangeArrowheads="1"/>
          </p:cNvSpPr>
          <p:nvPr/>
        </p:nvSpPr>
        <p:spPr bwMode="auto">
          <a:xfrm>
            <a:off x="6053051" y="4397434"/>
            <a:ext cx="2133600" cy="466725"/>
          </a:xfrm>
          <a:prstGeom prst="rect">
            <a:avLst/>
          </a:prstGeom>
          <a:solidFill>
            <a:srgbClr val="777777"/>
          </a:solidFill>
          <a:ln w="9525">
            <a:solidFill>
              <a:schemeClr val="tx1"/>
            </a:solidFill>
            <a:miter lim="800000"/>
            <a:headEnd/>
            <a:tailEnd/>
          </a:ln>
        </p:spPr>
        <p:txBody>
          <a:bodyPr>
            <a:spAutoFit/>
          </a:bodyPr>
          <a:lstStyle>
            <a:lvl1pPr eaLnBrk="0" hangingPunct="0">
              <a:defRPr sz="2000">
                <a:solidFill>
                  <a:schemeClr val="tx1"/>
                </a:solidFill>
                <a:latin typeface="Britannic Bold" charset="0"/>
                <a:ea typeface="ＭＳ Ｐゴシック" charset="-128"/>
              </a:defRPr>
            </a:lvl1pPr>
            <a:lvl2pPr marL="742950" indent="-285750" eaLnBrk="0" hangingPunct="0">
              <a:defRPr sz="2000">
                <a:solidFill>
                  <a:schemeClr val="tx1"/>
                </a:solidFill>
                <a:latin typeface="Britannic Bold" charset="0"/>
                <a:ea typeface="ＭＳ Ｐゴシック" charset="-128"/>
              </a:defRPr>
            </a:lvl2pPr>
            <a:lvl3pPr marL="1143000" indent="-228600" eaLnBrk="0" hangingPunct="0">
              <a:defRPr sz="2000">
                <a:solidFill>
                  <a:schemeClr val="tx1"/>
                </a:solidFill>
                <a:latin typeface="Britannic Bold" charset="0"/>
                <a:ea typeface="ＭＳ Ｐゴシック" charset="-128"/>
              </a:defRPr>
            </a:lvl3pPr>
            <a:lvl4pPr marL="1600200" indent="-228600" eaLnBrk="0" hangingPunct="0">
              <a:defRPr sz="2000">
                <a:solidFill>
                  <a:schemeClr val="tx1"/>
                </a:solidFill>
                <a:latin typeface="Britannic Bold" charset="0"/>
                <a:ea typeface="ＭＳ Ｐゴシック" charset="-128"/>
              </a:defRPr>
            </a:lvl4pPr>
            <a:lvl5pPr marL="2057400" indent="-228600" eaLnBrk="0" hangingPunct="0">
              <a:defRPr sz="2000">
                <a:solidFill>
                  <a:schemeClr val="tx1"/>
                </a:solidFill>
                <a:latin typeface="Britannic Bold" charset="0"/>
                <a:ea typeface="ＭＳ Ｐゴシック" charset="-128"/>
              </a:defRPr>
            </a:lvl5pPr>
            <a:lvl6pPr marL="2514600" indent="-228600" eaLnBrk="0" fontAlgn="base" hangingPunct="0">
              <a:spcBef>
                <a:spcPct val="0"/>
              </a:spcBef>
              <a:spcAft>
                <a:spcPct val="0"/>
              </a:spcAft>
              <a:defRPr sz="2000">
                <a:solidFill>
                  <a:schemeClr val="tx1"/>
                </a:solidFill>
                <a:latin typeface="Britannic Bold" charset="0"/>
                <a:ea typeface="ＭＳ Ｐゴシック" charset="-128"/>
              </a:defRPr>
            </a:lvl6pPr>
            <a:lvl7pPr marL="2971800" indent="-228600" eaLnBrk="0" fontAlgn="base" hangingPunct="0">
              <a:spcBef>
                <a:spcPct val="0"/>
              </a:spcBef>
              <a:spcAft>
                <a:spcPct val="0"/>
              </a:spcAft>
              <a:defRPr sz="2000">
                <a:solidFill>
                  <a:schemeClr val="tx1"/>
                </a:solidFill>
                <a:latin typeface="Britannic Bold" charset="0"/>
                <a:ea typeface="ＭＳ Ｐゴシック" charset="-128"/>
              </a:defRPr>
            </a:lvl7pPr>
            <a:lvl8pPr marL="3429000" indent="-228600" eaLnBrk="0" fontAlgn="base" hangingPunct="0">
              <a:spcBef>
                <a:spcPct val="0"/>
              </a:spcBef>
              <a:spcAft>
                <a:spcPct val="0"/>
              </a:spcAft>
              <a:defRPr sz="2000">
                <a:solidFill>
                  <a:schemeClr val="tx1"/>
                </a:solidFill>
                <a:latin typeface="Britannic Bold" charset="0"/>
                <a:ea typeface="ＭＳ Ｐゴシック" charset="-128"/>
              </a:defRPr>
            </a:lvl8pPr>
            <a:lvl9pPr marL="3886200" indent="-228600" eaLnBrk="0" fontAlgn="base" hangingPunct="0">
              <a:spcBef>
                <a:spcPct val="0"/>
              </a:spcBef>
              <a:spcAft>
                <a:spcPct val="0"/>
              </a:spcAft>
              <a:defRPr sz="2000">
                <a:solidFill>
                  <a:schemeClr val="tx1"/>
                </a:solidFill>
                <a:latin typeface="Britannic Bold" charset="0"/>
                <a:ea typeface="ＭＳ Ｐゴシック" charset="-128"/>
              </a:defRPr>
            </a:lvl9pPr>
          </a:lstStyle>
          <a:p>
            <a:pPr algn="ctr" eaLnBrk="1" hangingPunct="1">
              <a:spcBef>
                <a:spcPct val="50000"/>
              </a:spcBef>
            </a:pPr>
            <a:r>
              <a:rPr lang="en-US" altLang="en-US" sz="2400"/>
              <a:t>Event- Based</a:t>
            </a:r>
          </a:p>
        </p:txBody>
      </p:sp>
    </p:spTree>
    <p:extLst>
      <p:ext uri="{BB962C8B-B14F-4D97-AF65-F5344CB8AC3E}">
        <p14:creationId xmlns:p14="http://schemas.microsoft.com/office/powerpoint/2010/main" val="16518968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327"/>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628650" y="1351052"/>
            <a:ext cx="7886700" cy="4825911"/>
          </a:xfrm>
        </p:spPr>
        <p:txBody>
          <a:bodyPr>
            <a:noAutofit/>
          </a:bodyPr>
          <a:lstStyle/>
          <a:p>
            <a:pPr marL="0" indent="0">
              <a:lnSpc>
                <a:spcPct val="120000"/>
              </a:lnSpc>
              <a:spcBef>
                <a:spcPts val="0"/>
              </a:spcBef>
              <a:buNone/>
            </a:pPr>
            <a:r>
              <a:rPr lang="en-US" dirty="0">
                <a:solidFill>
                  <a:schemeClr val="bg1"/>
                </a:solidFill>
              </a:rPr>
              <a:t>By the end of Module 6 you should be able to:</a:t>
            </a:r>
          </a:p>
          <a:p>
            <a:pPr indent="0">
              <a:lnSpc>
                <a:spcPct val="120000"/>
              </a:lnSpc>
              <a:spcBef>
                <a:spcPts val="0"/>
              </a:spcBef>
              <a:buNone/>
            </a:pPr>
            <a:endParaRPr lang="en-US" sz="800" dirty="0">
              <a:solidFill>
                <a:schemeClr val="bg1"/>
              </a:solidFill>
            </a:endParaRPr>
          </a:p>
          <a:p>
            <a:pPr marL="1258888" lvl="2" indent="-231775">
              <a:lnSpc>
                <a:spcPct val="120000"/>
              </a:lnSpc>
              <a:spcBef>
                <a:spcPts val="0"/>
              </a:spcBef>
            </a:pPr>
            <a:r>
              <a:rPr lang="en-US" altLang="en-US" sz="2400" dirty="0">
                <a:solidFill>
                  <a:schemeClr val="bg1"/>
                </a:solidFill>
              </a:rPr>
              <a:t>select an </a:t>
            </a:r>
            <a:r>
              <a:rPr lang="en-US" altLang="en-US" sz="2400" b="1" dirty="0">
                <a:solidFill>
                  <a:schemeClr val="bg1"/>
                </a:solidFill>
              </a:rPr>
              <a:t>appropriate target behavior </a:t>
            </a:r>
          </a:p>
          <a:p>
            <a:pPr marL="1258888" lvl="2" indent="-231775">
              <a:lnSpc>
                <a:spcPct val="120000"/>
              </a:lnSpc>
              <a:spcBef>
                <a:spcPts val="0"/>
              </a:spcBef>
            </a:pPr>
            <a:r>
              <a:rPr lang="en-US" altLang="en-US" sz="2400" dirty="0">
                <a:solidFill>
                  <a:schemeClr val="bg1"/>
                </a:solidFill>
              </a:rPr>
              <a:t>write an </a:t>
            </a:r>
            <a:r>
              <a:rPr lang="en-US" altLang="en-US" sz="2400" b="1" dirty="0">
                <a:solidFill>
                  <a:schemeClr val="bg1"/>
                </a:solidFill>
              </a:rPr>
              <a:t>operational definition</a:t>
            </a:r>
            <a:r>
              <a:rPr lang="en-US" altLang="en-US" sz="2400" dirty="0">
                <a:solidFill>
                  <a:schemeClr val="bg1"/>
                </a:solidFill>
              </a:rPr>
              <a:t> for a target behavior </a:t>
            </a:r>
          </a:p>
          <a:p>
            <a:pPr marL="1258888" lvl="2" indent="-231775">
              <a:lnSpc>
                <a:spcPct val="120000"/>
              </a:lnSpc>
              <a:spcBef>
                <a:spcPts val="0"/>
              </a:spcBef>
            </a:pPr>
            <a:r>
              <a:rPr lang="en-US" altLang="en-US" sz="2400" dirty="0">
                <a:solidFill>
                  <a:schemeClr val="bg1"/>
                </a:solidFill>
              </a:rPr>
              <a:t>identify relevant </a:t>
            </a:r>
            <a:r>
              <a:rPr lang="en-US" altLang="en-US" sz="2400" b="1" dirty="0">
                <a:solidFill>
                  <a:schemeClr val="bg1"/>
                </a:solidFill>
              </a:rPr>
              <a:t>dimensions of behavior</a:t>
            </a:r>
          </a:p>
          <a:p>
            <a:pPr marL="1258888" lvl="2" indent="-231775">
              <a:lnSpc>
                <a:spcPct val="120000"/>
              </a:lnSpc>
              <a:spcBef>
                <a:spcPts val="0"/>
              </a:spcBef>
            </a:pPr>
            <a:r>
              <a:rPr lang="en-US" altLang="en-US" sz="2400" dirty="0">
                <a:solidFill>
                  <a:schemeClr val="bg1"/>
                </a:solidFill>
              </a:rPr>
              <a:t>choose a </a:t>
            </a:r>
            <a:r>
              <a:rPr lang="en-US" altLang="en-US" sz="2400" b="1" dirty="0">
                <a:solidFill>
                  <a:schemeClr val="bg1"/>
                </a:solidFill>
              </a:rPr>
              <a:t>measurement system</a:t>
            </a:r>
            <a:r>
              <a:rPr lang="en-US" altLang="en-US" sz="2400" dirty="0">
                <a:solidFill>
                  <a:schemeClr val="bg1"/>
                </a:solidFill>
              </a:rPr>
              <a:t> based on relevant dimensions of behavior</a:t>
            </a:r>
          </a:p>
          <a:p>
            <a:pPr marL="1258888" lvl="2" indent="-231775">
              <a:lnSpc>
                <a:spcPct val="120000"/>
              </a:lnSpc>
              <a:spcBef>
                <a:spcPts val="0"/>
              </a:spcBef>
            </a:pPr>
            <a:r>
              <a:rPr lang="en-US" altLang="en-US" sz="2400" dirty="0">
                <a:solidFill>
                  <a:schemeClr val="bg1"/>
                </a:solidFill>
              </a:rPr>
              <a:t>use graphing conventions to create </a:t>
            </a:r>
            <a:r>
              <a:rPr lang="en-US" altLang="en-US" sz="2400" b="1" dirty="0">
                <a:solidFill>
                  <a:schemeClr val="bg1"/>
                </a:solidFill>
              </a:rPr>
              <a:t>meaningful visual displays</a:t>
            </a:r>
            <a:r>
              <a:rPr lang="en-US" altLang="en-US" sz="2400" dirty="0">
                <a:solidFill>
                  <a:schemeClr val="bg1"/>
                </a:solidFill>
              </a:rPr>
              <a:t> of data</a:t>
            </a:r>
          </a:p>
        </p:txBody>
      </p:sp>
      <p:sp>
        <p:nvSpPr>
          <p:cNvPr id="6" name="TextBox 5"/>
          <p:cNvSpPr txBox="1"/>
          <p:nvPr/>
        </p:nvSpPr>
        <p:spPr>
          <a:xfrm>
            <a:off x="468328" y="2002676"/>
            <a:ext cx="1449370" cy="461665"/>
          </a:xfrm>
          <a:prstGeom prst="rect">
            <a:avLst/>
          </a:prstGeom>
          <a:noFill/>
        </p:spPr>
        <p:txBody>
          <a:bodyPr wrap="square" rtlCol="0">
            <a:spAutoFit/>
          </a:bodyPr>
          <a:lstStyle/>
          <a:p>
            <a:pPr algn="ctr"/>
            <a:r>
              <a:rPr lang="en-US" sz="2400" dirty="0">
                <a:solidFill>
                  <a:schemeClr val="accent1"/>
                </a:solidFill>
                <a:latin typeface="+mj-lt"/>
              </a:rPr>
              <a:t>Part 1</a:t>
            </a:r>
            <a:endParaRPr lang="en-US" sz="2000" dirty="0">
              <a:solidFill>
                <a:schemeClr val="accent1"/>
              </a:solidFill>
              <a:latin typeface="+mj-lt"/>
            </a:endParaRPr>
          </a:p>
        </p:txBody>
      </p:sp>
      <p:sp>
        <p:nvSpPr>
          <p:cNvPr id="8" name="TextBox 7"/>
          <p:cNvSpPr txBox="1"/>
          <p:nvPr/>
        </p:nvSpPr>
        <p:spPr>
          <a:xfrm>
            <a:off x="468328" y="2464341"/>
            <a:ext cx="1449370" cy="461665"/>
          </a:xfrm>
          <a:prstGeom prst="rect">
            <a:avLst/>
          </a:prstGeom>
          <a:noFill/>
        </p:spPr>
        <p:txBody>
          <a:bodyPr wrap="square" rtlCol="0">
            <a:spAutoFit/>
          </a:bodyPr>
          <a:lstStyle/>
          <a:p>
            <a:pPr algn="ctr"/>
            <a:r>
              <a:rPr lang="en-US" sz="2400" dirty="0">
                <a:solidFill>
                  <a:schemeClr val="accent1"/>
                </a:solidFill>
                <a:latin typeface="+mj-lt"/>
              </a:rPr>
              <a:t>Part 2</a:t>
            </a:r>
            <a:endParaRPr lang="en-US" sz="2000" dirty="0">
              <a:solidFill>
                <a:schemeClr val="accent1"/>
              </a:solidFill>
              <a:latin typeface="+mj-lt"/>
            </a:endParaRPr>
          </a:p>
        </p:txBody>
      </p:sp>
      <p:sp>
        <p:nvSpPr>
          <p:cNvPr id="9" name="TextBox 8"/>
          <p:cNvSpPr txBox="1"/>
          <p:nvPr/>
        </p:nvSpPr>
        <p:spPr>
          <a:xfrm>
            <a:off x="468328" y="3302342"/>
            <a:ext cx="1449370" cy="461665"/>
          </a:xfrm>
          <a:prstGeom prst="rect">
            <a:avLst/>
          </a:prstGeom>
          <a:noFill/>
        </p:spPr>
        <p:txBody>
          <a:bodyPr wrap="square" rtlCol="0">
            <a:spAutoFit/>
          </a:bodyPr>
          <a:lstStyle/>
          <a:p>
            <a:pPr algn="ctr"/>
            <a:r>
              <a:rPr lang="en-US" sz="2400" dirty="0">
                <a:solidFill>
                  <a:schemeClr val="accent1"/>
                </a:solidFill>
                <a:latin typeface="+mj-lt"/>
              </a:rPr>
              <a:t>Part 3</a:t>
            </a:r>
            <a:endParaRPr lang="en-US" sz="2000" dirty="0">
              <a:solidFill>
                <a:schemeClr val="accent1"/>
              </a:solidFill>
              <a:latin typeface="+mj-lt"/>
            </a:endParaRPr>
          </a:p>
        </p:txBody>
      </p:sp>
      <p:sp>
        <p:nvSpPr>
          <p:cNvPr id="10" name="TextBox 9"/>
          <p:cNvSpPr txBox="1"/>
          <p:nvPr/>
        </p:nvSpPr>
        <p:spPr>
          <a:xfrm>
            <a:off x="468328" y="3810541"/>
            <a:ext cx="1449370" cy="461665"/>
          </a:xfrm>
          <a:prstGeom prst="rect">
            <a:avLst/>
          </a:prstGeom>
          <a:noFill/>
        </p:spPr>
        <p:txBody>
          <a:bodyPr wrap="square" rtlCol="0">
            <a:spAutoFit/>
          </a:bodyPr>
          <a:lstStyle/>
          <a:p>
            <a:pPr algn="ctr"/>
            <a:r>
              <a:rPr lang="en-US" sz="2400" dirty="0">
                <a:solidFill>
                  <a:schemeClr val="accent1"/>
                </a:solidFill>
                <a:latin typeface="+mj-lt"/>
              </a:rPr>
              <a:t>Part 4</a:t>
            </a:r>
            <a:endParaRPr lang="en-US" sz="2000" dirty="0">
              <a:solidFill>
                <a:schemeClr val="accent1"/>
              </a:solidFill>
              <a:latin typeface="+mj-lt"/>
            </a:endParaRPr>
          </a:p>
        </p:txBody>
      </p:sp>
      <p:sp>
        <p:nvSpPr>
          <p:cNvPr id="11" name="TextBox 10"/>
          <p:cNvSpPr txBox="1"/>
          <p:nvPr/>
        </p:nvSpPr>
        <p:spPr>
          <a:xfrm>
            <a:off x="468328" y="4698899"/>
            <a:ext cx="1449370" cy="461665"/>
          </a:xfrm>
          <a:prstGeom prst="rect">
            <a:avLst/>
          </a:prstGeom>
          <a:noFill/>
        </p:spPr>
        <p:txBody>
          <a:bodyPr wrap="square" rtlCol="0">
            <a:spAutoFit/>
          </a:bodyPr>
          <a:lstStyle/>
          <a:p>
            <a:pPr algn="ctr"/>
            <a:r>
              <a:rPr lang="en-US" sz="2400" dirty="0">
                <a:solidFill>
                  <a:schemeClr val="accent1"/>
                </a:solidFill>
                <a:latin typeface="+mj-lt"/>
              </a:rPr>
              <a:t>Part 5</a:t>
            </a:r>
            <a:endParaRPr lang="en-US" sz="2000" dirty="0">
              <a:solidFill>
                <a:schemeClr val="accent1"/>
              </a:solidFill>
              <a:latin typeface="+mj-lt"/>
            </a:endParaRPr>
          </a:p>
        </p:txBody>
      </p:sp>
    </p:spTree>
    <p:extLst>
      <p:ext uri="{BB962C8B-B14F-4D97-AF65-F5344CB8AC3E}">
        <p14:creationId xmlns:p14="http://schemas.microsoft.com/office/powerpoint/2010/main" val="998156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6A7988"/>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x-none"/>
              <a:t>Example: Graph for Kelly</a:t>
            </a:r>
          </a:p>
        </p:txBody>
      </p:sp>
      <p:graphicFrame>
        <p:nvGraphicFramePr>
          <p:cNvPr id="3" name="Object 3"/>
          <p:cNvGraphicFramePr>
            <a:graphicFrameLocks noChangeAspect="1"/>
          </p:cNvGraphicFramePr>
          <p:nvPr>
            <p:extLst/>
          </p:nvPr>
        </p:nvGraphicFramePr>
        <p:xfrm>
          <a:off x="383310" y="566270"/>
          <a:ext cx="8432800" cy="538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Rounded Rectangle 1">
            <a:extLst>
              <a:ext uri="{FF2B5EF4-FFF2-40B4-BE49-F238E27FC236}">
                <a16:creationId xmlns:a16="http://schemas.microsoft.com/office/drawing/2014/main" id="{097DC4A9-84AA-584E-B6FE-CF81BC2AF4DF}"/>
              </a:ext>
            </a:extLst>
          </p:cNvPr>
          <p:cNvSpPr/>
          <p:nvPr/>
        </p:nvSpPr>
        <p:spPr>
          <a:xfrm>
            <a:off x="3913369" y="3777520"/>
            <a:ext cx="4751882" cy="1169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were currently implementing a plan to improve Kelly’s off task behavior, would you change the plan based on this data?</a:t>
            </a:r>
          </a:p>
          <a:p>
            <a:pPr algn="ctr"/>
            <a:r>
              <a:rPr lang="en-US" dirty="0"/>
              <a:t> Why or Why not? </a:t>
            </a:r>
          </a:p>
        </p:txBody>
      </p:sp>
    </p:spTree>
    <p:extLst>
      <p:ext uri="{BB962C8B-B14F-4D97-AF65-F5344CB8AC3E}">
        <p14:creationId xmlns:p14="http://schemas.microsoft.com/office/powerpoint/2010/main" val="11287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77321"/>
            <a:ext cx="8621945" cy="935288"/>
          </a:xfrm>
        </p:spPr>
        <p:txBody>
          <a:bodyPr/>
          <a:lstStyle/>
          <a:p>
            <a:r>
              <a:rPr lang="en-US" sz="4400" b="1" dirty="0">
                <a:solidFill>
                  <a:schemeClr val="accent2"/>
                </a:solidFill>
                <a:latin typeface="+mj-lt"/>
              </a:rPr>
              <a:t>Defining, Measuring, and Monitoring Behavior</a:t>
            </a:r>
          </a:p>
        </p:txBody>
      </p:sp>
      <p:sp>
        <p:nvSpPr>
          <p:cNvPr id="3" name="Text Placeholder 2"/>
          <p:cNvSpPr>
            <a:spLocks noGrp="1"/>
          </p:cNvSpPr>
          <p:nvPr>
            <p:ph type="body" sz="quarter" idx="15"/>
          </p:nvPr>
        </p:nvSpPr>
        <p:spPr>
          <a:noFill/>
        </p:spPr>
        <p:txBody>
          <a:bodyPr/>
          <a:lstStyle/>
          <a:p>
            <a:r>
              <a:rPr lang="en-US" sz="3600" dirty="0"/>
              <a:t>Closing</a:t>
            </a:r>
          </a:p>
        </p:txBody>
      </p:sp>
    </p:spTree>
    <p:extLst>
      <p:ext uri="{BB962C8B-B14F-4D97-AF65-F5344CB8AC3E}">
        <p14:creationId xmlns:p14="http://schemas.microsoft.com/office/powerpoint/2010/main" val="4717483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327"/>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170121" y="1351052"/>
            <a:ext cx="5013251" cy="4825911"/>
          </a:xfrm>
        </p:spPr>
        <p:txBody>
          <a:bodyPr>
            <a:noAutofit/>
          </a:bodyPr>
          <a:lstStyle/>
          <a:p>
            <a:pPr marL="0" indent="0">
              <a:lnSpc>
                <a:spcPct val="120000"/>
              </a:lnSpc>
              <a:spcBef>
                <a:spcPts val="0"/>
              </a:spcBef>
              <a:buNone/>
            </a:pPr>
            <a:r>
              <a:rPr lang="en-US" sz="2400" b="1" dirty="0">
                <a:solidFill>
                  <a:schemeClr val="bg1"/>
                </a:solidFill>
              </a:rPr>
              <a:t>By the end of Module 6 you should be able to:</a:t>
            </a:r>
            <a:endParaRPr lang="en-US" sz="1600" b="1" dirty="0">
              <a:solidFill>
                <a:schemeClr val="bg1"/>
              </a:solidFill>
            </a:endParaRPr>
          </a:p>
          <a:p>
            <a:pPr indent="0">
              <a:lnSpc>
                <a:spcPct val="120000"/>
              </a:lnSpc>
              <a:spcBef>
                <a:spcPts val="0"/>
              </a:spcBef>
              <a:buNone/>
            </a:pPr>
            <a:endParaRPr lang="en-US" sz="400" dirty="0">
              <a:solidFill>
                <a:schemeClr val="bg1"/>
              </a:solidFill>
            </a:endParaRPr>
          </a:p>
          <a:p>
            <a:pPr marL="344488" indent="-231775">
              <a:lnSpc>
                <a:spcPct val="120000"/>
              </a:lnSpc>
              <a:spcBef>
                <a:spcPts val="0"/>
              </a:spcBef>
            </a:pPr>
            <a:r>
              <a:rPr lang="en-US" altLang="en-US" sz="2100" dirty="0">
                <a:solidFill>
                  <a:schemeClr val="bg1"/>
                </a:solidFill>
              </a:rPr>
              <a:t>select an </a:t>
            </a:r>
            <a:r>
              <a:rPr lang="en-US" altLang="en-US" sz="2100" b="1" dirty="0">
                <a:solidFill>
                  <a:schemeClr val="bg1"/>
                </a:solidFill>
              </a:rPr>
              <a:t>appropriate target behavior </a:t>
            </a:r>
          </a:p>
          <a:p>
            <a:pPr marL="344488" indent="-231775">
              <a:lnSpc>
                <a:spcPct val="120000"/>
              </a:lnSpc>
              <a:spcBef>
                <a:spcPts val="0"/>
              </a:spcBef>
            </a:pPr>
            <a:r>
              <a:rPr lang="en-US" altLang="en-US" sz="2100" dirty="0">
                <a:solidFill>
                  <a:schemeClr val="bg1"/>
                </a:solidFill>
              </a:rPr>
              <a:t>write an </a:t>
            </a:r>
            <a:r>
              <a:rPr lang="en-US" altLang="en-US" sz="2100" b="1" dirty="0">
                <a:solidFill>
                  <a:schemeClr val="bg1"/>
                </a:solidFill>
              </a:rPr>
              <a:t>operational definition</a:t>
            </a:r>
            <a:r>
              <a:rPr lang="en-US" altLang="en-US" sz="2100" dirty="0">
                <a:solidFill>
                  <a:schemeClr val="bg1"/>
                </a:solidFill>
              </a:rPr>
              <a:t> for a target behavior </a:t>
            </a:r>
          </a:p>
          <a:p>
            <a:pPr marL="344488" indent="-231775">
              <a:lnSpc>
                <a:spcPct val="120000"/>
              </a:lnSpc>
              <a:spcBef>
                <a:spcPts val="0"/>
              </a:spcBef>
            </a:pPr>
            <a:r>
              <a:rPr lang="en-US" altLang="en-US" sz="2100" dirty="0">
                <a:solidFill>
                  <a:schemeClr val="bg1"/>
                </a:solidFill>
              </a:rPr>
              <a:t>identify relevant </a:t>
            </a:r>
            <a:r>
              <a:rPr lang="en-US" altLang="en-US" sz="2100" b="1" dirty="0">
                <a:solidFill>
                  <a:schemeClr val="bg1"/>
                </a:solidFill>
              </a:rPr>
              <a:t>dimensions of behavior</a:t>
            </a:r>
          </a:p>
          <a:p>
            <a:pPr marL="344488" indent="-231775">
              <a:lnSpc>
                <a:spcPct val="120000"/>
              </a:lnSpc>
              <a:spcBef>
                <a:spcPts val="0"/>
              </a:spcBef>
            </a:pPr>
            <a:r>
              <a:rPr lang="en-US" altLang="en-US" sz="2100" dirty="0">
                <a:solidFill>
                  <a:schemeClr val="bg1"/>
                </a:solidFill>
              </a:rPr>
              <a:t>choose a </a:t>
            </a:r>
            <a:r>
              <a:rPr lang="en-US" altLang="en-US" sz="2100" b="1" dirty="0">
                <a:solidFill>
                  <a:schemeClr val="bg1"/>
                </a:solidFill>
              </a:rPr>
              <a:t>measurement system</a:t>
            </a:r>
            <a:r>
              <a:rPr lang="en-US" altLang="en-US" sz="2100" dirty="0">
                <a:solidFill>
                  <a:schemeClr val="bg1"/>
                </a:solidFill>
              </a:rPr>
              <a:t> based on relevant dimensions of behavior</a:t>
            </a:r>
          </a:p>
          <a:p>
            <a:pPr marL="344488" indent="-231775">
              <a:lnSpc>
                <a:spcPct val="120000"/>
              </a:lnSpc>
              <a:spcBef>
                <a:spcPts val="0"/>
              </a:spcBef>
            </a:pPr>
            <a:r>
              <a:rPr lang="en-US" altLang="en-US" sz="2100" dirty="0">
                <a:solidFill>
                  <a:schemeClr val="bg1"/>
                </a:solidFill>
              </a:rPr>
              <a:t>use graphing conventions to create </a:t>
            </a:r>
            <a:r>
              <a:rPr lang="en-US" altLang="en-US" sz="2100" b="1" dirty="0">
                <a:solidFill>
                  <a:schemeClr val="bg1"/>
                </a:solidFill>
              </a:rPr>
              <a:t>meaningful visual displays</a:t>
            </a:r>
            <a:r>
              <a:rPr lang="en-US" altLang="en-US" sz="2100" dirty="0">
                <a:solidFill>
                  <a:schemeClr val="bg1"/>
                </a:solidFill>
              </a:rPr>
              <a:t> of data</a:t>
            </a:r>
          </a:p>
        </p:txBody>
      </p:sp>
      <p:pic>
        <p:nvPicPr>
          <p:cNvPr id="12" name="Picture 11"/>
          <p:cNvPicPr>
            <a:picLocks noChangeAspect="1"/>
          </p:cNvPicPr>
          <p:nvPr/>
        </p:nvPicPr>
        <p:blipFill>
          <a:blip r:embed="rId2"/>
          <a:stretch>
            <a:fillRect/>
          </a:stretch>
        </p:blipFill>
        <p:spPr>
          <a:xfrm>
            <a:off x="5183372" y="1414784"/>
            <a:ext cx="3870593" cy="2635624"/>
          </a:xfrm>
          <a:prstGeom prst="rect">
            <a:avLst/>
          </a:prstGeom>
        </p:spPr>
      </p:pic>
      <p:pic>
        <p:nvPicPr>
          <p:cNvPr id="13" name="Picture 12"/>
          <p:cNvPicPr>
            <a:picLocks noChangeAspect="1"/>
          </p:cNvPicPr>
          <p:nvPr/>
        </p:nvPicPr>
        <p:blipFill>
          <a:blip r:embed="rId3"/>
          <a:stretch>
            <a:fillRect/>
          </a:stretch>
        </p:blipFill>
        <p:spPr>
          <a:xfrm>
            <a:off x="5185227" y="3136338"/>
            <a:ext cx="3870593" cy="2635624"/>
          </a:xfrm>
          <a:prstGeom prst="rect">
            <a:avLst/>
          </a:prstGeom>
        </p:spPr>
      </p:pic>
    </p:spTree>
    <p:extLst>
      <p:ext uri="{BB962C8B-B14F-4D97-AF65-F5344CB8AC3E}">
        <p14:creationId xmlns:p14="http://schemas.microsoft.com/office/powerpoint/2010/main" val="312002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xit" presetSubtype="2" fill="hold" nodeType="with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ppt_x+#ppt_w*1.125000"/>
                                          </p:val>
                                        </p:tav>
                                      </p:tavLst>
                                    </p:anim>
                                    <p:animEffect transition="out" filter="wipe(righ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par>
                                <p:cTn id="17" presetID="12" presetClass="exit" presetSubtype="2" fill="hold" nodeType="with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ppt_w*1.125000"/>
                                          </p:val>
                                        </p:tav>
                                      </p:tavLst>
                                    </p:anim>
                                    <p:animEffect transition="out" filter="wipe(right)">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What’s next</a:t>
            </a:r>
          </a:p>
        </p:txBody>
      </p:sp>
      <p:sp>
        <p:nvSpPr>
          <p:cNvPr id="3" name="Content Placeholder 2"/>
          <p:cNvSpPr>
            <a:spLocks noGrp="1"/>
          </p:cNvSpPr>
          <p:nvPr>
            <p:ph idx="1"/>
          </p:nvPr>
        </p:nvSpPr>
        <p:spPr/>
        <p:txBody>
          <a:bodyPr>
            <a:normAutofit/>
          </a:bodyPr>
          <a:lstStyle/>
          <a:p>
            <a:pPr lvl="1">
              <a:buFont typeface="Arial" charset="0"/>
              <a:buChar char="•"/>
            </a:pPr>
            <a:r>
              <a:rPr lang="en-US" sz="3850">
                <a:solidFill>
                  <a:schemeClr val="bg1"/>
                </a:solidFill>
              </a:rPr>
              <a:t>Module </a:t>
            </a:r>
            <a:r>
              <a:rPr lang="en-US" sz="3850" dirty="0">
                <a:solidFill>
                  <a:schemeClr val="bg1"/>
                </a:solidFill>
              </a:rPr>
              <a:t>6</a:t>
            </a:r>
            <a:r>
              <a:rPr lang="en-US" sz="3850">
                <a:solidFill>
                  <a:schemeClr val="bg1"/>
                </a:solidFill>
              </a:rPr>
              <a:t> </a:t>
            </a:r>
            <a:r>
              <a:rPr lang="en-US" sz="3850" dirty="0">
                <a:solidFill>
                  <a:schemeClr val="bg1"/>
                </a:solidFill>
              </a:rPr>
              <a:t>Quiz</a:t>
            </a:r>
          </a:p>
          <a:p>
            <a:pPr lvl="1">
              <a:buFont typeface="Arial" charset="0"/>
              <a:buChar char="•"/>
            </a:pPr>
            <a:r>
              <a:rPr lang="en-US" sz="3850" dirty="0">
                <a:solidFill>
                  <a:schemeClr val="bg1"/>
                </a:solidFill>
              </a:rPr>
              <a:t>Classroom Application</a:t>
            </a:r>
            <a:endParaRPr lang="en-US" sz="4000" dirty="0">
              <a:solidFill>
                <a:schemeClr val="bg1"/>
              </a:solidFill>
            </a:endParaRPr>
          </a:p>
          <a:p>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202294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77321"/>
            <a:ext cx="8621945" cy="935288"/>
          </a:xfrm>
        </p:spPr>
        <p:txBody>
          <a:bodyPr/>
          <a:lstStyle/>
          <a:p>
            <a:r>
              <a:rPr lang="en-US" sz="4400" b="1" dirty="0">
                <a:solidFill>
                  <a:schemeClr val="accent2"/>
                </a:solidFill>
                <a:latin typeface="+mj-lt"/>
              </a:rPr>
              <a:t>Defining, Measuring, and Monitoring Behavior</a:t>
            </a:r>
          </a:p>
        </p:txBody>
      </p:sp>
      <p:sp>
        <p:nvSpPr>
          <p:cNvPr id="3" name="Text Placeholder 2"/>
          <p:cNvSpPr>
            <a:spLocks noGrp="1"/>
          </p:cNvSpPr>
          <p:nvPr>
            <p:ph type="body" sz="quarter" idx="15"/>
          </p:nvPr>
        </p:nvSpPr>
        <p:spPr>
          <a:noFill/>
        </p:spPr>
        <p:txBody>
          <a:bodyPr/>
          <a:lstStyle/>
          <a:p>
            <a:r>
              <a:rPr lang="en-US" sz="3600" dirty="0"/>
              <a:t>Part 1</a:t>
            </a:r>
          </a:p>
          <a:p>
            <a:r>
              <a:rPr lang="en-US" sz="3600" dirty="0"/>
              <a:t>How do we select an appropriate target behavior?</a:t>
            </a:r>
          </a:p>
        </p:txBody>
      </p:sp>
    </p:spTree>
    <p:extLst>
      <p:ext uri="{BB962C8B-B14F-4D97-AF65-F5344CB8AC3E}">
        <p14:creationId xmlns:p14="http://schemas.microsoft.com/office/powerpoint/2010/main" val="56797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327"/>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628650" y="1351052"/>
            <a:ext cx="7886700" cy="4825911"/>
          </a:xfrm>
        </p:spPr>
        <p:txBody>
          <a:bodyPr>
            <a:noAutofit/>
          </a:bodyPr>
          <a:lstStyle/>
          <a:p>
            <a:pPr marL="0" indent="0">
              <a:lnSpc>
                <a:spcPct val="120000"/>
              </a:lnSpc>
              <a:spcBef>
                <a:spcPts val="0"/>
              </a:spcBef>
              <a:buNone/>
            </a:pPr>
            <a:r>
              <a:rPr lang="en-US" dirty="0">
                <a:solidFill>
                  <a:schemeClr val="bg1"/>
                </a:solidFill>
              </a:rPr>
              <a:t>By the end of Module 6 you should be able to:</a:t>
            </a:r>
          </a:p>
          <a:p>
            <a:pPr indent="0">
              <a:lnSpc>
                <a:spcPct val="120000"/>
              </a:lnSpc>
              <a:spcBef>
                <a:spcPts val="0"/>
              </a:spcBef>
              <a:buNone/>
            </a:pPr>
            <a:endParaRPr lang="en-US" sz="800" dirty="0">
              <a:solidFill>
                <a:schemeClr val="bg1"/>
              </a:solidFill>
            </a:endParaRPr>
          </a:p>
          <a:p>
            <a:pPr marL="1258888" lvl="2" indent="-231775">
              <a:lnSpc>
                <a:spcPct val="120000"/>
              </a:lnSpc>
              <a:spcBef>
                <a:spcPts val="0"/>
              </a:spcBef>
            </a:pPr>
            <a:r>
              <a:rPr lang="en-US" altLang="en-US" sz="2400" dirty="0">
                <a:solidFill>
                  <a:schemeClr val="accent1"/>
                </a:solidFill>
              </a:rPr>
              <a:t>select an </a:t>
            </a:r>
            <a:r>
              <a:rPr lang="en-US" altLang="en-US" sz="2400" b="1" dirty="0">
                <a:solidFill>
                  <a:schemeClr val="accent1"/>
                </a:solidFill>
              </a:rPr>
              <a:t>appropriate target behavior </a:t>
            </a:r>
          </a:p>
          <a:p>
            <a:pPr marL="1258888" lvl="2" indent="-231775">
              <a:lnSpc>
                <a:spcPct val="120000"/>
              </a:lnSpc>
              <a:spcBef>
                <a:spcPts val="0"/>
              </a:spcBef>
            </a:pPr>
            <a:r>
              <a:rPr lang="en-US" altLang="en-US" sz="2400" dirty="0">
                <a:solidFill>
                  <a:schemeClr val="bg1"/>
                </a:solidFill>
              </a:rPr>
              <a:t>write an </a:t>
            </a:r>
            <a:r>
              <a:rPr lang="en-US" altLang="en-US" sz="2400" b="1" dirty="0">
                <a:solidFill>
                  <a:schemeClr val="bg1"/>
                </a:solidFill>
              </a:rPr>
              <a:t>operational definition</a:t>
            </a:r>
            <a:r>
              <a:rPr lang="en-US" altLang="en-US" sz="2400" dirty="0">
                <a:solidFill>
                  <a:schemeClr val="bg1"/>
                </a:solidFill>
              </a:rPr>
              <a:t> for a target behavior </a:t>
            </a:r>
          </a:p>
          <a:p>
            <a:pPr marL="1258888" lvl="2" indent="-231775">
              <a:lnSpc>
                <a:spcPct val="120000"/>
              </a:lnSpc>
              <a:spcBef>
                <a:spcPts val="0"/>
              </a:spcBef>
            </a:pPr>
            <a:r>
              <a:rPr lang="en-US" altLang="en-US" sz="2400" dirty="0">
                <a:solidFill>
                  <a:schemeClr val="bg1"/>
                </a:solidFill>
              </a:rPr>
              <a:t>identify relevant </a:t>
            </a:r>
            <a:r>
              <a:rPr lang="en-US" altLang="en-US" sz="2400" b="1" dirty="0">
                <a:solidFill>
                  <a:schemeClr val="bg1"/>
                </a:solidFill>
              </a:rPr>
              <a:t>dimensions of behavior</a:t>
            </a:r>
          </a:p>
          <a:p>
            <a:pPr marL="1258888" lvl="2" indent="-231775">
              <a:lnSpc>
                <a:spcPct val="120000"/>
              </a:lnSpc>
              <a:spcBef>
                <a:spcPts val="0"/>
              </a:spcBef>
            </a:pPr>
            <a:r>
              <a:rPr lang="en-US" altLang="en-US" sz="2400" dirty="0">
                <a:solidFill>
                  <a:schemeClr val="bg1"/>
                </a:solidFill>
              </a:rPr>
              <a:t>choose a </a:t>
            </a:r>
            <a:r>
              <a:rPr lang="en-US" altLang="en-US" sz="2400" b="1" dirty="0">
                <a:solidFill>
                  <a:schemeClr val="bg1"/>
                </a:solidFill>
              </a:rPr>
              <a:t>measurement system</a:t>
            </a:r>
            <a:r>
              <a:rPr lang="en-US" altLang="en-US" sz="2400" dirty="0">
                <a:solidFill>
                  <a:schemeClr val="bg1"/>
                </a:solidFill>
              </a:rPr>
              <a:t> based on relevant dimensions of behavior</a:t>
            </a:r>
          </a:p>
          <a:p>
            <a:pPr marL="1258888" lvl="2" indent="-231775">
              <a:lnSpc>
                <a:spcPct val="120000"/>
              </a:lnSpc>
              <a:spcBef>
                <a:spcPts val="0"/>
              </a:spcBef>
            </a:pPr>
            <a:r>
              <a:rPr lang="en-US" altLang="en-US" sz="2400" dirty="0">
                <a:solidFill>
                  <a:schemeClr val="bg1"/>
                </a:solidFill>
              </a:rPr>
              <a:t>use graphing conventions to create </a:t>
            </a:r>
            <a:r>
              <a:rPr lang="en-US" altLang="en-US" sz="2400" b="1" dirty="0">
                <a:solidFill>
                  <a:schemeClr val="bg1"/>
                </a:solidFill>
              </a:rPr>
              <a:t>meaningful visual displays</a:t>
            </a:r>
            <a:r>
              <a:rPr lang="en-US" altLang="en-US" sz="2400" dirty="0">
                <a:solidFill>
                  <a:schemeClr val="bg1"/>
                </a:solidFill>
              </a:rPr>
              <a:t> of data</a:t>
            </a:r>
          </a:p>
        </p:txBody>
      </p:sp>
      <p:sp>
        <p:nvSpPr>
          <p:cNvPr id="6" name="TextBox 5"/>
          <p:cNvSpPr txBox="1"/>
          <p:nvPr/>
        </p:nvSpPr>
        <p:spPr>
          <a:xfrm>
            <a:off x="468328" y="2002676"/>
            <a:ext cx="1449370" cy="461665"/>
          </a:xfrm>
          <a:prstGeom prst="rect">
            <a:avLst/>
          </a:prstGeom>
          <a:noFill/>
        </p:spPr>
        <p:txBody>
          <a:bodyPr wrap="square" rtlCol="0">
            <a:spAutoFit/>
          </a:bodyPr>
          <a:lstStyle/>
          <a:p>
            <a:pPr algn="ctr"/>
            <a:r>
              <a:rPr lang="en-US" sz="2400" dirty="0">
                <a:solidFill>
                  <a:schemeClr val="accent1"/>
                </a:solidFill>
                <a:latin typeface="+mj-lt"/>
              </a:rPr>
              <a:t>Part 1</a:t>
            </a:r>
            <a:endParaRPr lang="en-US" sz="2000" dirty="0">
              <a:solidFill>
                <a:schemeClr val="accent1"/>
              </a:solidFill>
              <a:latin typeface="+mj-lt"/>
            </a:endParaRPr>
          </a:p>
        </p:txBody>
      </p:sp>
      <p:sp>
        <p:nvSpPr>
          <p:cNvPr id="8" name="TextBox 7"/>
          <p:cNvSpPr txBox="1"/>
          <p:nvPr/>
        </p:nvSpPr>
        <p:spPr>
          <a:xfrm>
            <a:off x="468328" y="2464341"/>
            <a:ext cx="1449370" cy="461665"/>
          </a:xfrm>
          <a:prstGeom prst="rect">
            <a:avLst/>
          </a:prstGeom>
          <a:noFill/>
        </p:spPr>
        <p:txBody>
          <a:bodyPr wrap="square" rtlCol="0">
            <a:spAutoFit/>
          </a:bodyPr>
          <a:lstStyle/>
          <a:p>
            <a:pPr algn="ctr"/>
            <a:r>
              <a:rPr lang="en-US" sz="2400" dirty="0">
                <a:solidFill>
                  <a:schemeClr val="accent1"/>
                </a:solidFill>
                <a:latin typeface="+mj-lt"/>
              </a:rPr>
              <a:t>Part 2</a:t>
            </a:r>
            <a:endParaRPr lang="en-US" sz="2000" dirty="0">
              <a:solidFill>
                <a:schemeClr val="accent1"/>
              </a:solidFill>
              <a:latin typeface="+mj-lt"/>
            </a:endParaRPr>
          </a:p>
        </p:txBody>
      </p:sp>
      <p:sp>
        <p:nvSpPr>
          <p:cNvPr id="9" name="TextBox 8"/>
          <p:cNvSpPr txBox="1"/>
          <p:nvPr/>
        </p:nvSpPr>
        <p:spPr>
          <a:xfrm>
            <a:off x="468328" y="3302342"/>
            <a:ext cx="1449370" cy="461665"/>
          </a:xfrm>
          <a:prstGeom prst="rect">
            <a:avLst/>
          </a:prstGeom>
          <a:noFill/>
        </p:spPr>
        <p:txBody>
          <a:bodyPr wrap="square" rtlCol="0">
            <a:spAutoFit/>
          </a:bodyPr>
          <a:lstStyle/>
          <a:p>
            <a:pPr algn="ctr"/>
            <a:r>
              <a:rPr lang="en-US" sz="2400" dirty="0">
                <a:solidFill>
                  <a:schemeClr val="accent1"/>
                </a:solidFill>
                <a:latin typeface="+mj-lt"/>
              </a:rPr>
              <a:t>Part 3</a:t>
            </a:r>
            <a:endParaRPr lang="en-US" sz="2000" dirty="0">
              <a:solidFill>
                <a:schemeClr val="accent1"/>
              </a:solidFill>
              <a:latin typeface="+mj-lt"/>
            </a:endParaRPr>
          </a:p>
        </p:txBody>
      </p:sp>
      <p:sp>
        <p:nvSpPr>
          <p:cNvPr id="10" name="TextBox 9"/>
          <p:cNvSpPr txBox="1"/>
          <p:nvPr/>
        </p:nvSpPr>
        <p:spPr>
          <a:xfrm>
            <a:off x="468328" y="3809216"/>
            <a:ext cx="1449370" cy="461665"/>
          </a:xfrm>
          <a:prstGeom prst="rect">
            <a:avLst/>
          </a:prstGeom>
          <a:noFill/>
        </p:spPr>
        <p:txBody>
          <a:bodyPr wrap="square" rtlCol="0">
            <a:spAutoFit/>
          </a:bodyPr>
          <a:lstStyle/>
          <a:p>
            <a:pPr algn="ctr"/>
            <a:r>
              <a:rPr lang="en-US" sz="2400" dirty="0">
                <a:solidFill>
                  <a:schemeClr val="accent1"/>
                </a:solidFill>
                <a:latin typeface="+mj-lt"/>
              </a:rPr>
              <a:t>Part 4</a:t>
            </a:r>
            <a:endParaRPr lang="en-US" sz="2000" dirty="0">
              <a:solidFill>
                <a:schemeClr val="accent1"/>
              </a:solidFill>
              <a:latin typeface="+mj-lt"/>
            </a:endParaRPr>
          </a:p>
        </p:txBody>
      </p:sp>
      <p:sp>
        <p:nvSpPr>
          <p:cNvPr id="11" name="TextBox 10"/>
          <p:cNvSpPr txBox="1"/>
          <p:nvPr/>
        </p:nvSpPr>
        <p:spPr>
          <a:xfrm>
            <a:off x="517987" y="4698899"/>
            <a:ext cx="1449370" cy="461665"/>
          </a:xfrm>
          <a:prstGeom prst="rect">
            <a:avLst/>
          </a:prstGeom>
          <a:noFill/>
        </p:spPr>
        <p:txBody>
          <a:bodyPr wrap="square" rtlCol="0">
            <a:spAutoFit/>
          </a:bodyPr>
          <a:lstStyle/>
          <a:p>
            <a:pPr algn="ctr"/>
            <a:r>
              <a:rPr lang="en-US" sz="2400" dirty="0">
                <a:solidFill>
                  <a:schemeClr val="accent1"/>
                </a:solidFill>
                <a:latin typeface="+mj-lt"/>
              </a:rPr>
              <a:t>Part 5</a:t>
            </a:r>
            <a:endParaRPr lang="en-US" sz="2000" dirty="0">
              <a:solidFill>
                <a:schemeClr val="accent1"/>
              </a:solidFill>
              <a:latin typeface="+mj-lt"/>
            </a:endParaRPr>
          </a:p>
        </p:txBody>
      </p:sp>
    </p:spTree>
    <p:extLst>
      <p:ext uri="{BB962C8B-B14F-4D97-AF65-F5344CB8AC3E}">
        <p14:creationId xmlns:p14="http://schemas.microsoft.com/office/powerpoint/2010/main" val="1108494696"/>
      </p:ext>
    </p:extLst>
  </p:cSld>
  <p:clrMapOvr>
    <a:masterClrMapping/>
  </p:clrMapOvr>
</p:sld>
</file>

<file path=ppt/theme/theme1.xml><?xml version="1.0" encoding="utf-8"?>
<a:theme xmlns:a="http://schemas.openxmlformats.org/drawingml/2006/main" name="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893</TotalTime>
  <Words>3910</Words>
  <Application>Microsoft Office PowerPoint</Application>
  <PresentationFormat>On-screen Show (4:3)</PresentationFormat>
  <Paragraphs>747</Paragraphs>
  <Slides>73</Slides>
  <Notes>3</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8" baseType="lpstr">
      <vt:lpstr>HG創英角ｺﾞｼｯｸUB</vt:lpstr>
      <vt:lpstr>ＭＳ Ｐゴシック</vt:lpstr>
      <vt:lpstr>Arial</vt:lpstr>
      <vt:lpstr>Britannic Bold</vt:lpstr>
      <vt:lpstr>Calibri</vt:lpstr>
      <vt:lpstr>Comic Sans MS</vt:lpstr>
      <vt:lpstr>Franklin Gothic Book</vt:lpstr>
      <vt:lpstr>Franklin Gothic Medium</vt:lpstr>
      <vt:lpstr>Lucida Handwriting</vt:lpstr>
      <vt:lpstr>Symbol</vt:lpstr>
      <vt:lpstr>Times New Roman</vt:lpstr>
      <vt:lpstr>ヒラギノ角ゴ Pro W3</vt:lpstr>
      <vt:lpstr>Custom Design</vt:lpstr>
      <vt:lpstr>1_Custom Design</vt:lpstr>
      <vt:lpstr>Chart</vt:lpstr>
      <vt:lpstr>PowerPoint Presentation</vt:lpstr>
      <vt:lpstr>Acknowledgements</vt:lpstr>
      <vt:lpstr>Orientation to Module Tools and Resources</vt:lpstr>
      <vt:lpstr>Orientation to Module Elements</vt:lpstr>
      <vt:lpstr>Getting the Most Out of This Module</vt:lpstr>
      <vt:lpstr>PowerPoint Presentation</vt:lpstr>
      <vt:lpstr>Module Objectives</vt:lpstr>
      <vt:lpstr>PowerPoint Presentation</vt:lpstr>
      <vt:lpstr>Module Objectives</vt:lpstr>
      <vt:lpstr>Why Measure Behavior?</vt:lpstr>
      <vt:lpstr>Key Steps in Measuring Behavior</vt:lpstr>
      <vt:lpstr>1. Selecting a Target Behavior: Social Significance</vt:lpstr>
      <vt:lpstr>1. Selecting a Target Behavior Prioritizing Behaviors</vt:lpstr>
      <vt:lpstr>Activity 6.1: Stop and Jot: Selecting an appropriate target behavior</vt:lpstr>
      <vt:lpstr>Activity 6.1: Review</vt:lpstr>
      <vt:lpstr>PowerPoint Presentation</vt:lpstr>
      <vt:lpstr>Module Objectives</vt:lpstr>
      <vt:lpstr>2. Defining a Target Behavior</vt:lpstr>
      <vt:lpstr>Observable and Measurable?</vt:lpstr>
      <vt:lpstr>PowerPoint Presentation</vt:lpstr>
      <vt:lpstr>PowerPoint Presentation</vt:lpstr>
      <vt:lpstr>Activity 6.2: Stop &amp; Jot: Write an operational definition</vt:lpstr>
      <vt:lpstr>Activity 6.2: Review</vt:lpstr>
      <vt:lpstr>PowerPoint Presentation</vt:lpstr>
      <vt:lpstr>Module Objectives</vt:lpstr>
      <vt:lpstr>3. Identify relevant dimension(s) of behavior(s)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6.3: Discussion Board Refine your definition</vt:lpstr>
      <vt:lpstr>Activity 6.3: Review</vt:lpstr>
      <vt:lpstr>PowerPoint Presentation</vt:lpstr>
      <vt:lpstr>Module Objectives</vt:lpstr>
      <vt:lpstr>4. Determine the Best Procedure for Measuring Behavior</vt:lpstr>
      <vt:lpstr>Systems for Measurement</vt:lpstr>
      <vt:lpstr>Systems for Measurement</vt:lpstr>
      <vt:lpstr>Anecdotal Reports: ABC Charts</vt:lpstr>
      <vt:lpstr>Systems for Measurement</vt:lpstr>
      <vt:lpstr>Systems for Measurement</vt:lpstr>
      <vt:lpstr>Example of frequency recording tool</vt:lpstr>
      <vt:lpstr>Systems for Measurement</vt:lpstr>
      <vt:lpstr>Systems for Measurement</vt:lpstr>
      <vt:lpstr>Activity 6.4: Workbook Quiz Selecting an interval recording system</vt:lpstr>
      <vt:lpstr>Systems for Measurement</vt:lpstr>
      <vt:lpstr>Example of recording tool</vt:lpstr>
      <vt:lpstr>PowerPoint Presentation</vt:lpstr>
      <vt:lpstr>PowerPoint Presentation</vt:lpstr>
      <vt:lpstr>Activity 6.5: Stop &amp; Jot: Select an appropriate measurement system</vt:lpstr>
      <vt:lpstr>Activity 6.5: Review</vt:lpstr>
      <vt:lpstr>PowerPoint Presentation</vt:lpstr>
      <vt:lpstr>Module Objectives</vt:lpstr>
      <vt:lpstr>To graph or not to graph:  Purpose of Visual Displays</vt:lpstr>
      <vt:lpstr>Choose an Appropriate Graph </vt:lpstr>
      <vt:lpstr>Choose an Appropriate Summary Score</vt:lpstr>
      <vt:lpstr>Line Graphs</vt:lpstr>
      <vt:lpstr>Line Graph Example</vt:lpstr>
      <vt:lpstr>Pie Graphs</vt:lpstr>
      <vt:lpstr>Bar Graphs </vt:lpstr>
      <vt:lpstr>Simple Bar Graph Examples</vt:lpstr>
      <vt:lpstr>Activity 6.6: Stop &amp; Jot: Create a visual summary</vt:lpstr>
      <vt:lpstr>Activity 6.6: Review</vt:lpstr>
      <vt:lpstr>Let’s consider an example to bring this all together</vt:lpstr>
      <vt:lpstr>Here is one possible approach</vt:lpstr>
      <vt:lpstr>Kelly’s Measurement System</vt:lpstr>
      <vt:lpstr>Example: Graph for Kelly</vt:lpstr>
      <vt:lpstr>PowerPoint Presentation</vt:lpstr>
      <vt:lpstr>Module Objectives</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Peterson, Amy</cp:lastModifiedBy>
  <cp:revision>70</cp:revision>
  <dcterms:created xsi:type="dcterms:W3CDTF">2018-01-03T21:15:26Z</dcterms:created>
  <dcterms:modified xsi:type="dcterms:W3CDTF">2019-06-20T20:48:22Z</dcterms:modified>
</cp:coreProperties>
</file>