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91"/>
  </p:notesMasterIdLst>
  <p:handoutMasterIdLst>
    <p:handoutMasterId r:id="rId92"/>
  </p:handoutMasterIdLst>
  <p:sldIdLst>
    <p:sldId id="256" r:id="rId3"/>
    <p:sldId id="348" r:id="rId4"/>
    <p:sldId id="378" r:id="rId5"/>
    <p:sldId id="408" r:id="rId6"/>
    <p:sldId id="409" r:id="rId7"/>
    <p:sldId id="366" r:id="rId8"/>
    <p:sldId id="426" r:id="rId9"/>
    <p:sldId id="350" r:id="rId10"/>
    <p:sldId id="425" r:id="rId11"/>
    <p:sldId id="275" r:id="rId12"/>
    <p:sldId id="276" r:id="rId13"/>
    <p:sldId id="277" r:id="rId14"/>
    <p:sldId id="278" r:id="rId15"/>
    <p:sldId id="279" r:id="rId16"/>
    <p:sldId id="281" r:id="rId17"/>
    <p:sldId id="283" r:id="rId18"/>
    <p:sldId id="285" r:id="rId19"/>
    <p:sldId id="286" r:id="rId20"/>
    <p:sldId id="355" r:id="rId21"/>
    <p:sldId id="410" r:id="rId22"/>
    <p:sldId id="351" r:id="rId23"/>
    <p:sldId id="424" r:id="rId24"/>
    <p:sldId id="289" r:id="rId25"/>
    <p:sldId id="292" r:id="rId26"/>
    <p:sldId id="293" r:id="rId27"/>
    <p:sldId id="364" r:id="rId28"/>
    <p:sldId id="295" r:id="rId29"/>
    <p:sldId id="374" r:id="rId30"/>
    <p:sldId id="375" r:id="rId31"/>
    <p:sldId id="376" r:id="rId32"/>
    <p:sldId id="377" r:id="rId33"/>
    <p:sldId id="379" r:id="rId34"/>
    <p:sldId id="380" r:id="rId35"/>
    <p:sldId id="381" r:id="rId36"/>
    <p:sldId id="382" r:id="rId37"/>
    <p:sldId id="383" r:id="rId38"/>
    <p:sldId id="305" r:id="rId39"/>
    <p:sldId id="356" r:id="rId40"/>
    <p:sldId id="411" r:id="rId41"/>
    <p:sldId id="352" r:id="rId42"/>
    <p:sldId id="427" r:id="rId43"/>
    <p:sldId id="384" r:id="rId44"/>
    <p:sldId id="309" r:id="rId45"/>
    <p:sldId id="385" r:id="rId46"/>
    <p:sldId id="311" r:id="rId47"/>
    <p:sldId id="318" r:id="rId48"/>
    <p:sldId id="312" r:id="rId49"/>
    <p:sldId id="313" r:id="rId50"/>
    <p:sldId id="387" r:id="rId51"/>
    <p:sldId id="388" r:id="rId52"/>
    <p:sldId id="362" r:id="rId53"/>
    <p:sldId id="428" r:id="rId54"/>
    <p:sldId id="357" r:id="rId55"/>
    <p:sldId id="412" r:id="rId56"/>
    <p:sldId id="389" r:id="rId57"/>
    <p:sldId id="321" r:id="rId58"/>
    <p:sldId id="322" r:id="rId59"/>
    <p:sldId id="323" r:id="rId60"/>
    <p:sldId id="324" r:id="rId61"/>
    <p:sldId id="358" r:id="rId62"/>
    <p:sldId id="413" r:id="rId63"/>
    <p:sldId id="390" r:id="rId64"/>
    <p:sldId id="327" r:id="rId65"/>
    <p:sldId id="328" r:id="rId66"/>
    <p:sldId id="359" r:id="rId67"/>
    <p:sldId id="414" r:id="rId68"/>
    <p:sldId id="391" r:id="rId69"/>
    <p:sldId id="398" r:id="rId70"/>
    <p:sldId id="429" r:id="rId71"/>
    <p:sldId id="331" r:id="rId72"/>
    <p:sldId id="332" r:id="rId73"/>
    <p:sldId id="392" r:id="rId74"/>
    <p:sldId id="394" r:id="rId75"/>
    <p:sldId id="395" r:id="rId76"/>
    <p:sldId id="337" r:id="rId77"/>
    <p:sldId id="417" r:id="rId78"/>
    <p:sldId id="418" r:id="rId79"/>
    <p:sldId id="419" r:id="rId80"/>
    <p:sldId id="416" r:id="rId81"/>
    <p:sldId id="420" r:id="rId82"/>
    <p:sldId id="339" r:id="rId83"/>
    <p:sldId id="338" r:id="rId84"/>
    <p:sldId id="365" r:id="rId85"/>
    <p:sldId id="415" r:id="rId86"/>
    <p:sldId id="430" r:id="rId87"/>
    <p:sldId id="407" r:id="rId88"/>
    <p:sldId id="396" r:id="rId89"/>
    <p:sldId id="361"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6A2F9EF-075B-4267-8AA1-1517FB2753AF}">
          <p14:sldIdLst>
            <p14:sldId id="256"/>
            <p14:sldId id="348"/>
            <p14:sldId id="378"/>
            <p14:sldId id="408"/>
            <p14:sldId id="409"/>
            <p14:sldId id="366"/>
            <p14:sldId id="426"/>
          </p14:sldIdLst>
        </p14:section>
        <p14:section name="Part 1" id="{DD6851D7-1C37-4169-8ABA-5B4A3E9A8BB8}">
          <p14:sldIdLst>
            <p14:sldId id="350"/>
            <p14:sldId id="425"/>
            <p14:sldId id="275"/>
            <p14:sldId id="276"/>
            <p14:sldId id="277"/>
            <p14:sldId id="278"/>
            <p14:sldId id="279"/>
            <p14:sldId id="281"/>
            <p14:sldId id="283"/>
            <p14:sldId id="285"/>
            <p14:sldId id="286"/>
            <p14:sldId id="355"/>
            <p14:sldId id="410"/>
          </p14:sldIdLst>
        </p14:section>
        <p14:section name="Part 2" id="{EA3D987A-2F7A-4DE2-BFE5-D54F7212CBC5}">
          <p14:sldIdLst>
            <p14:sldId id="351"/>
            <p14:sldId id="424"/>
            <p14:sldId id="289"/>
            <p14:sldId id="292"/>
            <p14:sldId id="293"/>
            <p14:sldId id="364"/>
            <p14:sldId id="295"/>
            <p14:sldId id="374"/>
            <p14:sldId id="375"/>
            <p14:sldId id="376"/>
            <p14:sldId id="377"/>
            <p14:sldId id="379"/>
            <p14:sldId id="380"/>
            <p14:sldId id="381"/>
            <p14:sldId id="382"/>
            <p14:sldId id="383"/>
            <p14:sldId id="305"/>
            <p14:sldId id="356"/>
            <p14:sldId id="411"/>
          </p14:sldIdLst>
        </p14:section>
        <p14:section name="Part 3" id="{715890CB-510D-480C-91F3-1E2193A0310D}">
          <p14:sldIdLst>
            <p14:sldId id="352"/>
            <p14:sldId id="427"/>
            <p14:sldId id="384"/>
            <p14:sldId id="309"/>
            <p14:sldId id="385"/>
            <p14:sldId id="311"/>
            <p14:sldId id="318"/>
            <p14:sldId id="312"/>
            <p14:sldId id="313"/>
            <p14:sldId id="387"/>
            <p14:sldId id="388"/>
            <p14:sldId id="362"/>
            <p14:sldId id="428"/>
            <p14:sldId id="357"/>
            <p14:sldId id="412"/>
            <p14:sldId id="389"/>
            <p14:sldId id="321"/>
            <p14:sldId id="322"/>
            <p14:sldId id="323"/>
            <p14:sldId id="324"/>
            <p14:sldId id="358"/>
            <p14:sldId id="413"/>
            <p14:sldId id="390"/>
            <p14:sldId id="327"/>
            <p14:sldId id="328"/>
            <p14:sldId id="359"/>
            <p14:sldId id="414"/>
            <p14:sldId id="391"/>
          </p14:sldIdLst>
        </p14:section>
        <p14:section name="Part 4" id="{FFD7E2F4-7ACC-4159-9DC2-4A25CE3E5AF2}">
          <p14:sldIdLst>
            <p14:sldId id="398"/>
            <p14:sldId id="429"/>
            <p14:sldId id="331"/>
            <p14:sldId id="332"/>
            <p14:sldId id="392"/>
            <p14:sldId id="394"/>
            <p14:sldId id="395"/>
            <p14:sldId id="337"/>
            <p14:sldId id="417"/>
            <p14:sldId id="418"/>
            <p14:sldId id="419"/>
            <p14:sldId id="416"/>
            <p14:sldId id="420"/>
            <p14:sldId id="339"/>
            <p14:sldId id="338"/>
            <p14:sldId id="365"/>
            <p14:sldId id="415"/>
          </p14:sldIdLst>
        </p14:section>
        <p14:section name="Closing" id="{3C21D122-3F61-4304-AA8E-9CF69A75D104}">
          <p14:sldIdLst>
            <p14:sldId id="430"/>
            <p14:sldId id="407"/>
            <p14:sldId id="396"/>
            <p14:sldId id="3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2"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717F"/>
    <a:srgbClr val="001C54"/>
    <a:srgbClr val="FE5F55"/>
    <a:srgbClr val="C3EAFD"/>
    <a:srgbClr val="A8F4FE"/>
    <a:srgbClr val="002368"/>
    <a:srgbClr val="028090"/>
    <a:srgbClr val="8377D1"/>
    <a:srgbClr val="01295F"/>
    <a:srgbClr val="6A79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3" autoAdjust="0"/>
    <p:restoredTop sz="95814" autoAdjust="0"/>
  </p:normalViewPr>
  <p:slideViewPr>
    <p:cSldViewPr snapToGrid="0">
      <p:cViewPr varScale="1">
        <p:scale>
          <a:sx n="110" d="100"/>
          <a:sy n="110" d="100"/>
        </p:scale>
        <p:origin x="168" y="102"/>
      </p:cViewPr>
      <p:guideLst/>
    </p:cSldViewPr>
  </p:slideViewPr>
  <p:notesTextViewPr>
    <p:cViewPr>
      <p:scale>
        <a:sx n="3" d="2"/>
        <a:sy n="3" d="2"/>
      </p:scale>
      <p:origin x="0" y="0"/>
    </p:cViewPr>
  </p:notesTextViewPr>
  <p:sorterViewPr>
    <p:cViewPr>
      <p:scale>
        <a:sx n="200" d="100"/>
        <a:sy n="200" d="100"/>
      </p:scale>
      <p:origin x="0" y="0"/>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A3A48-454F-154A-802B-212E85ADEF8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82566A81-7A86-4C4B-815C-811799C31F19}">
      <dgm:prSet phldrT="[Text]" custT="1"/>
      <dgm:spPr/>
      <dgm:t>
        <a:bodyPr/>
        <a:lstStyle/>
        <a:p>
          <a:pPr algn="ctr"/>
          <a:r>
            <a:rPr lang="en-US" sz="2000" dirty="0"/>
            <a:t>Pre-service</a:t>
          </a:r>
        </a:p>
      </dgm:t>
    </dgm:pt>
    <dgm:pt modelId="{7ABEA724-FB0F-624D-ABCB-B8A1E34437F0}" type="parTrans" cxnId="{DA7C9DC3-B000-AB4D-95D7-23E81618178E}">
      <dgm:prSet/>
      <dgm:spPr/>
      <dgm:t>
        <a:bodyPr/>
        <a:lstStyle/>
        <a:p>
          <a:endParaRPr lang="en-US"/>
        </a:p>
      </dgm:t>
    </dgm:pt>
    <dgm:pt modelId="{8D67BE4D-2200-8F47-AFBC-1049C022117B}" type="sibTrans" cxnId="{DA7C9DC3-B000-AB4D-95D7-23E81618178E}">
      <dgm:prSet/>
      <dgm:spPr/>
      <dgm:t>
        <a:bodyPr/>
        <a:lstStyle/>
        <a:p>
          <a:endParaRPr lang="en-US"/>
        </a:p>
      </dgm:t>
    </dgm:pt>
    <dgm:pt modelId="{1FB83F7E-DB0A-7541-B491-D39E5130221D}">
      <dgm:prSet phldrT="[Text]"/>
      <dgm:spPr/>
      <dgm:t>
        <a:bodyPr/>
        <a:lstStyle/>
        <a:p>
          <a:r>
            <a:rPr lang="en-US" dirty="0"/>
            <a:t>Become fluent with content and basic theory </a:t>
          </a:r>
        </a:p>
      </dgm:t>
    </dgm:pt>
    <dgm:pt modelId="{30D1CCC5-1B6F-C349-98A1-676FA3D85DC7}" type="parTrans" cxnId="{000BE859-C8F5-FB43-86BA-A4E9E942FCD4}">
      <dgm:prSet/>
      <dgm:spPr/>
      <dgm:t>
        <a:bodyPr/>
        <a:lstStyle/>
        <a:p>
          <a:endParaRPr lang="en-US"/>
        </a:p>
      </dgm:t>
    </dgm:pt>
    <dgm:pt modelId="{BDAF4590-E417-3B47-B1A1-724D1D904487}" type="sibTrans" cxnId="{000BE859-C8F5-FB43-86BA-A4E9E942FCD4}">
      <dgm:prSet/>
      <dgm:spPr/>
      <dgm:t>
        <a:bodyPr/>
        <a:lstStyle/>
        <a:p>
          <a:endParaRPr lang="en-US"/>
        </a:p>
      </dgm:t>
    </dgm:pt>
    <dgm:pt modelId="{8F7DDF7C-F965-1047-A771-F131B9F5CD47}">
      <dgm:prSet phldrT="[Text]" custT="1"/>
      <dgm:spPr/>
      <dgm:t>
        <a:bodyPr/>
        <a:lstStyle/>
        <a:p>
          <a:pPr algn="ctr"/>
          <a:r>
            <a:rPr lang="en-US" sz="2000" dirty="0"/>
            <a:t>New Teachers</a:t>
          </a:r>
        </a:p>
      </dgm:t>
    </dgm:pt>
    <dgm:pt modelId="{681E9FBB-6272-9B44-B5E5-4775FFA9CFF7}" type="parTrans" cxnId="{A6C3E3EA-00F9-E14F-B5D6-0F5EB5A01B9E}">
      <dgm:prSet/>
      <dgm:spPr/>
      <dgm:t>
        <a:bodyPr/>
        <a:lstStyle/>
        <a:p>
          <a:endParaRPr lang="en-US"/>
        </a:p>
      </dgm:t>
    </dgm:pt>
    <dgm:pt modelId="{E9B4F679-F448-CD46-BD09-6BC5F2108870}" type="sibTrans" cxnId="{A6C3E3EA-00F9-E14F-B5D6-0F5EB5A01B9E}">
      <dgm:prSet/>
      <dgm:spPr/>
      <dgm:t>
        <a:bodyPr/>
        <a:lstStyle/>
        <a:p>
          <a:endParaRPr lang="en-US"/>
        </a:p>
      </dgm:t>
    </dgm:pt>
    <dgm:pt modelId="{A0C1341D-2A3A-0241-A319-B88F95D3F299}">
      <dgm:prSet phldrT="[Text]"/>
      <dgm:spPr/>
      <dgm:t>
        <a:bodyPr/>
        <a:lstStyle/>
        <a:p>
          <a:r>
            <a:rPr lang="en-US" dirty="0"/>
            <a:t>Focus on moving from knowledge to practice</a:t>
          </a:r>
        </a:p>
      </dgm:t>
    </dgm:pt>
    <dgm:pt modelId="{EA75D376-F4BF-8D47-B793-2F749BE743A8}" type="parTrans" cxnId="{6480E69E-6FBF-DC44-A083-2FB8D7B058AF}">
      <dgm:prSet/>
      <dgm:spPr/>
      <dgm:t>
        <a:bodyPr/>
        <a:lstStyle/>
        <a:p>
          <a:endParaRPr lang="en-US"/>
        </a:p>
      </dgm:t>
    </dgm:pt>
    <dgm:pt modelId="{460D8546-4BE6-AD45-B2D7-567BD5FD2636}" type="sibTrans" cxnId="{6480E69E-6FBF-DC44-A083-2FB8D7B058AF}">
      <dgm:prSet/>
      <dgm:spPr/>
      <dgm:t>
        <a:bodyPr/>
        <a:lstStyle/>
        <a:p>
          <a:endParaRPr lang="en-US"/>
        </a:p>
      </dgm:t>
    </dgm:pt>
    <dgm:pt modelId="{8A5BC76C-9CD6-BD4B-A6D1-6ED238422F97}">
      <dgm:prSet phldrT="[Text]" custT="1"/>
      <dgm:spPr/>
      <dgm:t>
        <a:bodyPr/>
        <a:lstStyle/>
        <a:p>
          <a:pPr algn="ctr"/>
          <a:r>
            <a:rPr lang="en-US" sz="2000" dirty="0"/>
            <a:t>Experienced Teachers</a:t>
          </a:r>
        </a:p>
      </dgm:t>
    </dgm:pt>
    <dgm:pt modelId="{2B124FBE-A13D-154A-BFED-FA70B6B6752F}" type="parTrans" cxnId="{1FDE895B-850E-1F4E-9CFB-E8724D126CB7}">
      <dgm:prSet/>
      <dgm:spPr/>
      <dgm:t>
        <a:bodyPr/>
        <a:lstStyle/>
        <a:p>
          <a:endParaRPr lang="en-US"/>
        </a:p>
      </dgm:t>
    </dgm:pt>
    <dgm:pt modelId="{5890B37A-3EC2-9345-A43E-775F56E357C8}" type="sibTrans" cxnId="{1FDE895B-850E-1F4E-9CFB-E8724D126CB7}">
      <dgm:prSet/>
      <dgm:spPr/>
      <dgm:t>
        <a:bodyPr/>
        <a:lstStyle/>
        <a:p>
          <a:endParaRPr lang="en-US"/>
        </a:p>
      </dgm:t>
    </dgm:pt>
    <dgm:pt modelId="{EF97F04B-952D-0B45-A4B2-7845933D4467}">
      <dgm:prSet phldrT="[Text]"/>
      <dgm:spPr/>
      <dgm:t>
        <a:bodyPr/>
        <a:lstStyle/>
        <a:p>
          <a:r>
            <a:rPr lang="en-US" dirty="0"/>
            <a:t>Use activities as a self-reflection opportunity</a:t>
          </a:r>
        </a:p>
      </dgm:t>
    </dgm:pt>
    <dgm:pt modelId="{E24174DA-8AD6-D54B-A8E1-06BA0A79610B}" type="parTrans" cxnId="{151D64E6-02B8-B744-9E6F-81A9FF86FAA3}">
      <dgm:prSet/>
      <dgm:spPr/>
      <dgm:t>
        <a:bodyPr/>
        <a:lstStyle/>
        <a:p>
          <a:endParaRPr lang="en-US"/>
        </a:p>
      </dgm:t>
    </dgm:pt>
    <dgm:pt modelId="{81307B86-5190-1D4C-9874-30DF51CCDA3D}" type="sibTrans" cxnId="{151D64E6-02B8-B744-9E6F-81A9FF86FAA3}">
      <dgm:prSet/>
      <dgm:spPr/>
      <dgm:t>
        <a:bodyPr/>
        <a:lstStyle/>
        <a:p>
          <a:endParaRPr lang="en-US"/>
        </a:p>
      </dgm:t>
    </dgm:pt>
    <dgm:pt modelId="{ADEB1C42-6152-4A4D-B838-C23A502D92AB}">
      <dgm:prSet phldrT="[Text]"/>
      <dgm:spPr/>
      <dgm:t>
        <a:bodyPr/>
        <a:lstStyle/>
        <a:p>
          <a:r>
            <a:rPr lang="en-US" dirty="0"/>
            <a:t>Consider how you might coach or teach the skills/content to a new teacher in your building</a:t>
          </a:r>
        </a:p>
      </dgm:t>
    </dgm:pt>
    <dgm:pt modelId="{E1D3FD61-B484-F541-8599-DC0694898BC3}" type="parTrans" cxnId="{81A5A63E-0DEA-7C4B-82A9-9AA57226AD23}">
      <dgm:prSet/>
      <dgm:spPr/>
      <dgm:t>
        <a:bodyPr/>
        <a:lstStyle/>
        <a:p>
          <a:endParaRPr lang="en-US"/>
        </a:p>
      </dgm:t>
    </dgm:pt>
    <dgm:pt modelId="{E26CFCE3-112D-9747-BFDE-761F4A5ACE30}" type="sibTrans" cxnId="{81A5A63E-0DEA-7C4B-82A9-9AA57226AD23}">
      <dgm:prSet/>
      <dgm:spPr/>
      <dgm:t>
        <a:bodyPr/>
        <a:lstStyle/>
        <a:p>
          <a:endParaRPr lang="en-US"/>
        </a:p>
      </dgm:t>
    </dgm:pt>
    <dgm:pt modelId="{5A00EC57-226E-834F-A614-822801A740DD}">
      <dgm:prSet phldrT="[Text]"/>
      <dgm:spPr/>
      <dgm:t>
        <a:bodyPr/>
        <a:lstStyle/>
        <a:p>
          <a:r>
            <a:rPr lang="en-US" dirty="0"/>
            <a:t>Set a new implementation goal for yourself</a:t>
          </a:r>
        </a:p>
      </dgm:t>
    </dgm:pt>
    <dgm:pt modelId="{8FB656E1-732F-E14C-AB45-8A6526773A5A}" type="parTrans" cxnId="{E7EE3460-FD63-764C-B515-F59115A0C744}">
      <dgm:prSet/>
      <dgm:spPr/>
      <dgm:t>
        <a:bodyPr/>
        <a:lstStyle/>
        <a:p>
          <a:endParaRPr lang="en-US"/>
        </a:p>
      </dgm:t>
    </dgm:pt>
    <dgm:pt modelId="{5718F5BE-1D9C-104D-B5E0-0D5B43006302}" type="sibTrans" cxnId="{E7EE3460-FD63-764C-B515-F59115A0C744}">
      <dgm:prSet/>
      <dgm:spPr/>
      <dgm:t>
        <a:bodyPr/>
        <a:lstStyle/>
        <a:p>
          <a:endParaRPr lang="en-US"/>
        </a:p>
      </dgm:t>
    </dgm:pt>
    <dgm:pt modelId="{078654F5-6A23-BE48-AF3D-F3C7AF0F7B3A}">
      <dgm:prSet phldrT="[Text]"/>
      <dgm:spPr/>
      <dgm:t>
        <a:bodyPr/>
        <a:lstStyle/>
        <a:p>
          <a:r>
            <a:rPr lang="en-US" dirty="0"/>
            <a:t>Review resources to extend your learning with respect to culturally and contextually relevant implementation</a:t>
          </a:r>
        </a:p>
      </dgm:t>
    </dgm:pt>
    <dgm:pt modelId="{00069547-B637-104F-9B32-6B2922F8B560}" type="parTrans" cxnId="{14849B9A-7014-B748-AAD5-F9C95778AD81}">
      <dgm:prSet/>
      <dgm:spPr/>
      <dgm:t>
        <a:bodyPr/>
        <a:lstStyle/>
        <a:p>
          <a:endParaRPr lang="en-US"/>
        </a:p>
      </dgm:t>
    </dgm:pt>
    <dgm:pt modelId="{982D96C5-ACBD-4A40-97C1-A9325D8D14C6}" type="sibTrans" cxnId="{14849B9A-7014-B748-AAD5-F9C95778AD81}">
      <dgm:prSet/>
      <dgm:spPr/>
      <dgm:t>
        <a:bodyPr/>
        <a:lstStyle/>
        <a:p>
          <a:endParaRPr lang="en-US"/>
        </a:p>
      </dgm:t>
    </dgm:pt>
    <dgm:pt modelId="{C51A2E15-1E85-5841-9CC4-18AACD09D880}">
      <dgm:prSet phldrT="[Text]"/>
      <dgm:spPr/>
      <dgm:t>
        <a:bodyPr/>
        <a:lstStyle/>
        <a:p>
          <a:r>
            <a:rPr lang="en-US" dirty="0"/>
            <a:t>Look for examples of implementation in your clinic placements </a:t>
          </a:r>
        </a:p>
      </dgm:t>
    </dgm:pt>
    <dgm:pt modelId="{0D91A097-3669-4B42-8A41-CD8EA8802F45}" type="parTrans" cxnId="{B54ACF71-0EC7-A047-9C1B-6BAE3FD3D870}">
      <dgm:prSet/>
      <dgm:spPr/>
      <dgm:t>
        <a:bodyPr/>
        <a:lstStyle/>
        <a:p>
          <a:endParaRPr lang="en-US"/>
        </a:p>
      </dgm:t>
    </dgm:pt>
    <dgm:pt modelId="{D2CB6C83-0CA2-BE45-8DF6-03BE014A3A51}" type="sibTrans" cxnId="{B54ACF71-0EC7-A047-9C1B-6BAE3FD3D870}">
      <dgm:prSet/>
      <dgm:spPr/>
      <dgm:t>
        <a:bodyPr/>
        <a:lstStyle/>
        <a:p>
          <a:endParaRPr lang="en-US"/>
        </a:p>
      </dgm:t>
    </dgm:pt>
    <dgm:pt modelId="{DC596E0C-5ABD-094E-8C62-6C5CA3C1B7C0}">
      <dgm:prSet phldrT="[Text]"/>
      <dgm:spPr/>
      <dgm:t>
        <a:bodyPr/>
        <a:lstStyle/>
        <a:p>
          <a:r>
            <a:rPr lang="en-US" dirty="0"/>
            <a:t>Video record or ask for feedback on your implementation of key practices during your student teaching</a:t>
          </a:r>
        </a:p>
      </dgm:t>
    </dgm:pt>
    <dgm:pt modelId="{8FFC01F0-5C3F-1E41-BC6C-CCAABCEE4CA4}" type="parTrans" cxnId="{1FEB258F-239D-0D45-996B-6DD47456E761}">
      <dgm:prSet/>
      <dgm:spPr/>
      <dgm:t>
        <a:bodyPr/>
        <a:lstStyle/>
        <a:p>
          <a:endParaRPr lang="en-US"/>
        </a:p>
      </dgm:t>
    </dgm:pt>
    <dgm:pt modelId="{DCA81FBF-96C2-E742-B76D-905C70FC1C11}" type="sibTrans" cxnId="{1FEB258F-239D-0D45-996B-6DD47456E761}">
      <dgm:prSet/>
      <dgm:spPr/>
      <dgm:t>
        <a:bodyPr/>
        <a:lstStyle/>
        <a:p>
          <a:endParaRPr lang="en-US"/>
        </a:p>
      </dgm:t>
    </dgm:pt>
    <dgm:pt modelId="{81D46EB5-72EC-8645-AFB3-FD39295B2470}">
      <dgm:prSet phldrT="[Text]"/>
      <dgm:spPr/>
      <dgm:t>
        <a:bodyPr/>
        <a:lstStyle/>
        <a:p>
          <a:r>
            <a:rPr lang="en-US" dirty="0"/>
            <a:t>Set implementation goals and either self-monitor or ask for peer/coach feedback on your use of key skills</a:t>
          </a:r>
        </a:p>
      </dgm:t>
    </dgm:pt>
    <dgm:pt modelId="{63C2B1D6-19B5-404B-93AC-ADC0773F10A1}" type="parTrans" cxnId="{471C214C-21F6-B448-BFE9-1DA7F2F1D5BF}">
      <dgm:prSet/>
      <dgm:spPr/>
      <dgm:t>
        <a:bodyPr/>
        <a:lstStyle/>
        <a:p>
          <a:endParaRPr lang="en-US"/>
        </a:p>
      </dgm:t>
    </dgm:pt>
    <dgm:pt modelId="{D0E8EF35-54FB-C242-9A48-E1351ADB8673}" type="sibTrans" cxnId="{471C214C-21F6-B448-BFE9-1DA7F2F1D5BF}">
      <dgm:prSet/>
      <dgm:spPr/>
      <dgm:t>
        <a:bodyPr/>
        <a:lstStyle/>
        <a:p>
          <a:endParaRPr lang="en-US"/>
        </a:p>
      </dgm:t>
    </dgm:pt>
    <dgm:pt modelId="{41FF13FC-E1ED-C847-BD9D-0781F0F2DEF1}">
      <dgm:prSet phldrT="[Text]"/>
      <dgm:spPr/>
      <dgm:t>
        <a:bodyPr/>
        <a:lstStyle/>
        <a:p>
          <a:r>
            <a:rPr lang="en-US" dirty="0"/>
            <a:t>When a practice isn’t working use your understanding of theory to help you modify or intensify a practice to improve outcomes</a:t>
          </a:r>
        </a:p>
      </dgm:t>
    </dgm:pt>
    <dgm:pt modelId="{7F2925A0-B033-1640-A658-BDC8A03B4659}" type="parTrans" cxnId="{E5979121-0FA6-0D42-81B4-4247C8F6FD25}">
      <dgm:prSet/>
      <dgm:spPr/>
      <dgm:t>
        <a:bodyPr/>
        <a:lstStyle/>
        <a:p>
          <a:endParaRPr lang="en-US"/>
        </a:p>
      </dgm:t>
    </dgm:pt>
    <dgm:pt modelId="{A9790C92-0A29-774B-B1DF-0EC740149612}" type="sibTrans" cxnId="{E5979121-0FA6-0D42-81B4-4247C8F6FD25}">
      <dgm:prSet/>
      <dgm:spPr/>
      <dgm:t>
        <a:bodyPr/>
        <a:lstStyle/>
        <a:p>
          <a:endParaRPr lang="en-US"/>
        </a:p>
      </dgm:t>
    </dgm:pt>
    <dgm:pt modelId="{56879E31-337D-9644-A420-17D6C68FBC98}" type="pres">
      <dgm:prSet presAssocID="{BEEA3A48-454F-154A-802B-212E85ADEF83}" presName="linearFlow" presStyleCnt="0">
        <dgm:presLayoutVars>
          <dgm:dir/>
          <dgm:animLvl val="lvl"/>
          <dgm:resizeHandles val="exact"/>
        </dgm:presLayoutVars>
      </dgm:prSet>
      <dgm:spPr/>
    </dgm:pt>
    <dgm:pt modelId="{256CAC86-ADF5-C244-A7AE-96DE973E9720}" type="pres">
      <dgm:prSet presAssocID="{82566A81-7A86-4C4B-815C-811799C31F19}" presName="composite" presStyleCnt="0"/>
      <dgm:spPr/>
    </dgm:pt>
    <dgm:pt modelId="{AC46254B-1106-3F44-A905-06E832E701BE}" type="pres">
      <dgm:prSet presAssocID="{82566A81-7A86-4C4B-815C-811799C31F19}" presName="parTx" presStyleLbl="node1" presStyleIdx="0" presStyleCnt="3">
        <dgm:presLayoutVars>
          <dgm:chMax val="0"/>
          <dgm:chPref val="0"/>
          <dgm:bulletEnabled val="1"/>
        </dgm:presLayoutVars>
      </dgm:prSet>
      <dgm:spPr/>
    </dgm:pt>
    <dgm:pt modelId="{4EE702CF-138E-0D4D-8669-5566BAFA2D3A}" type="pres">
      <dgm:prSet presAssocID="{82566A81-7A86-4C4B-815C-811799C31F19}" presName="parSh" presStyleLbl="node1" presStyleIdx="0" presStyleCnt="3"/>
      <dgm:spPr/>
    </dgm:pt>
    <dgm:pt modelId="{63C2B86F-C339-A644-A0A5-8D17AF622403}" type="pres">
      <dgm:prSet presAssocID="{82566A81-7A86-4C4B-815C-811799C31F19}" presName="desTx" presStyleLbl="fgAcc1" presStyleIdx="0" presStyleCnt="3">
        <dgm:presLayoutVars>
          <dgm:bulletEnabled val="1"/>
        </dgm:presLayoutVars>
      </dgm:prSet>
      <dgm:spPr/>
    </dgm:pt>
    <dgm:pt modelId="{66AE0118-AAE6-344F-8859-8AB38F867746}" type="pres">
      <dgm:prSet presAssocID="{8D67BE4D-2200-8F47-AFBC-1049C022117B}" presName="sibTrans" presStyleLbl="sibTrans2D1" presStyleIdx="0" presStyleCnt="2"/>
      <dgm:spPr/>
    </dgm:pt>
    <dgm:pt modelId="{F88EE6C8-62E7-2C44-A0AE-52B5BA77BD2A}" type="pres">
      <dgm:prSet presAssocID="{8D67BE4D-2200-8F47-AFBC-1049C022117B}" presName="connTx" presStyleLbl="sibTrans2D1" presStyleIdx="0" presStyleCnt="2"/>
      <dgm:spPr/>
    </dgm:pt>
    <dgm:pt modelId="{13B3C5AD-DDDD-7A45-A238-6DC685E476FC}" type="pres">
      <dgm:prSet presAssocID="{8F7DDF7C-F965-1047-A771-F131B9F5CD47}" presName="composite" presStyleCnt="0"/>
      <dgm:spPr/>
    </dgm:pt>
    <dgm:pt modelId="{11E2CB36-D95E-3F45-BCF5-B59641EA136B}" type="pres">
      <dgm:prSet presAssocID="{8F7DDF7C-F965-1047-A771-F131B9F5CD47}" presName="parTx" presStyleLbl="node1" presStyleIdx="0" presStyleCnt="3">
        <dgm:presLayoutVars>
          <dgm:chMax val="0"/>
          <dgm:chPref val="0"/>
          <dgm:bulletEnabled val="1"/>
        </dgm:presLayoutVars>
      </dgm:prSet>
      <dgm:spPr/>
    </dgm:pt>
    <dgm:pt modelId="{54717E25-7AA8-E34A-A3F5-DEA4C45C2E19}" type="pres">
      <dgm:prSet presAssocID="{8F7DDF7C-F965-1047-A771-F131B9F5CD47}" presName="parSh" presStyleLbl="node1" presStyleIdx="1" presStyleCnt="3"/>
      <dgm:spPr/>
    </dgm:pt>
    <dgm:pt modelId="{3B369317-152F-0846-AC40-1C8FD6D6754F}" type="pres">
      <dgm:prSet presAssocID="{8F7DDF7C-F965-1047-A771-F131B9F5CD47}" presName="desTx" presStyleLbl="fgAcc1" presStyleIdx="1" presStyleCnt="3">
        <dgm:presLayoutVars>
          <dgm:bulletEnabled val="1"/>
        </dgm:presLayoutVars>
      </dgm:prSet>
      <dgm:spPr/>
    </dgm:pt>
    <dgm:pt modelId="{4A58222B-1BB2-9F40-BE77-B7B4AA6FCDAE}" type="pres">
      <dgm:prSet presAssocID="{E9B4F679-F448-CD46-BD09-6BC5F2108870}" presName="sibTrans" presStyleLbl="sibTrans2D1" presStyleIdx="1" presStyleCnt="2"/>
      <dgm:spPr/>
    </dgm:pt>
    <dgm:pt modelId="{49D3D480-4A48-FB44-BB04-DD63115983E5}" type="pres">
      <dgm:prSet presAssocID="{E9B4F679-F448-CD46-BD09-6BC5F2108870}" presName="connTx" presStyleLbl="sibTrans2D1" presStyleIdx="1" presStyleCnt="2"/>
      <dgm:spPr/>
    </dgm:pt>
    <dgm:pt modelId="{16A606B5-C65E-1744-ACA3-ABC339DCDC38}" type="pres">
      <dgm:prSet presAssocID="{8A5BC76C-9CD6-BD4B-A6D1-6ED238422F97}" presName="composite" presStyleCnt="0"/>
      <dgm:spPr/>
    </dgm:pt>
    <dgm:pt modelId="{FD964025-3DF1-E946-B796-013E291C6A90}" type="pres">
      <dgm:prSet presAssocID="{8A5BC76C-9CD6-BD4B-A6D1-6ED238422F97}" presName="parTx" presStyleLbl="node1" presStyleIdx="1" presStyleCnt="3">
        <dgm:presLayoutVars>
          <dgm:chMax val="0"/>
          <dgm:chPref val="0"/>
          <dgm:bulletEnabled val="1"/>
        </dgm:presLayoutVars>
      </dgm:prSet>
      <dgm:spPr/>
    </dgm:pt>
    <dgm:pt modelId="{DE1436E0-4BF3-CB4E-A889-102C52BD3C3D}" type="pres">
      <dgm:prSet presAssocID="{8A5BC76C-9CD6-BD4B-A6D1-6ED238422F97}" presName="parSh" presStyleLbl="node1" presStyleIdx="2" presStyleCnt="3"/>
      <dgm:spPr/>
    </dgm:pt>
    <dgm:pt modelId="{5674F3AF-C665-9746-9B76-874571840816}" type="pres">
      <dgm:prSet presAssocID="{8A5BC76C-9CD6-BD4B-A6D1-6ED238422F97}" presName="desTx" presStyleLbl="fgAcc1" presStyleIdx="2" presStyleCnt="3">
        <dgm:presLayoutVars>
          <dgm:bulletEnabled val="1"/>
        </dgm:presLayoutVars>
      </dgm:prSet>
      <dgm:spPr/>
    </dgm:pt>
  </dgm:ptLst>
  <dgm:cxnLst>
    <dgm:cxn modelId="{11D5BE08-F126-554A-96C6-60096114B3CD}" type="presOf" srcId="{82566A81-7A86-4C4B-815C-811799C31F19}" destId="{4EE702CF-138E-0D4D-8669-5566BAFA2D3A}" srcOrd="1" destOrd="0" presId="urn:microsoft.com/office/officeart/2005/8/layout/process3"/>
    <dgm:cxn modelId="{AF6EBC1B-182A-EF40-87EF-767C17DDA193}" type="presOf" srcId="{81D46EB5-72EC-8645-AFB3-FD39295B2470}" destId="{3B369317-152F-0846-AC40-1C8FD6D6754F}" srcOrd="0" destOrd="1" presId="urn:microsoft.com/office/officeart/2005/8/layout/process3"/>
    <dgm:cxn modelId="{E5979121-0FA6-0D42-81B4-4247C8F6FD25}" srcId="{8F7DDF7C-F965-1047-A771-F131B9F5CD47}" destId="{41FF13FC-E1ED-C847-BD9D-0781F0F2DEF1}" srcOrd="2" destOrd="0" parTransId="{7F2925A0-B033-1640-A658-BDC8A03B4659}" sibTransId="{A9790C92-0A29-774B-B1DF-0EC740149612}"/>
    <dgm:cxn modelId="{73145A23-9D6A-A044-A8DE-56B324C89C39}" type="presOf" srcId="{8D67BE4D-2200-8F47-AFBC-1049C022117B}" destId="{F88EE6C8-62E7-2C44-A0AE-52B5BA77BD2A}" srcOrd="1" destOrd="0" presId="urn:microsoft.com/office/officeart/2005/8/layout/process3"/>
    <dgm:cxn modelId="{789DBD3B-344B-5444-A90B-B63A0000655E}" type="presOf" srcId="{ADEB1C42-6152-4A4D-B838-C23A502D92AB}" destId="{5674F3AF-C665-9746-9B76-874571840816}" srcOrd="0" destOrd="2" presId="urn:microsoft.com/office/officeart/2005/8/layout/process3"/>
    <dgm:cxn modelId="{CB2BAD3C-B2E3-E342-8242-BEACE9F33E1F}" type="presOf" srcId="{1FB83F7E-DB0A-7541-B491-D39E5130221D}" destId="{63C2B86F-C339-A644-A0A5-8D17AF622403}" srcOrd="0" destOrd="0" presId="urn:microsoft.com/office/officeart/2005/8/layout/process3"/>
    <dgm:cxn modelId="{81A5A63E-0DEA-7C4B-82A9-9AA57226AD23}" srcId="{8A5BC76C-9CD6-BD4B-A6D1-6ED238422F97}" destId="{ADEB1C42-6152-4A4D-B838-C23A502D92AB}" srcOrd="2" destOrd="0" parTransId="{E1D3FD61-B484-F541-8599-DC0694898BC3}" sibTransId="{E26CFCE3-112D-9747-BFDE-761F4A5ACE30}"/>
    <dgm:cxn modelId="{1FDE895B-850E-1F4E-9CFB-E8724D126CB7}" srcId="{BEEA3A48-454F-154A-802B-212E85ADEF83}" destId="{8A5BC76C-9CD6-BD4B-A6D1-6ED238422F97}" srcOrd="2" destOrd="0" parTransId="{2B124FBE-A13D-154A-BFED-FA70B6B6752F}" sibTransId="{5890B37A-3EC2-9345-A43E-775F56E357C8}"/>
    <dgm:cxn modelId="{E7EE3460-FD63-764C-B515-F59115A0C744}" srcId="{8A5BC76C-9CD6-BD4B-A6D1-6ED238422F97}" destId="{5A00EC57-226E-834F-A614-822801A740DD}" srcOrd="1" destOrd="0" parTransId="{8FB656E1-732F-E14C-AB45-8A6526773A5A}" sibTransId="{5718F5BE-1D9C-104D-B5E0-0D5B43006302}"/>
    <dgm:cxn modelId="{471C214C-21F6-B448-BFE9-1DA7F2F1D5BF}" srcId="{8F7DDF7C-F965-1047-A771-F131B9F5CD47}" destId="{81D46EB5-72EC-8645-AFB3-FD39295B2470}" srcOrd="1" destOrd="0" parTransId="{63C2B1D6-19B5-404B-93AC-ADC0773F10A1}" sibTransId="{D0E8EF35-54FB-C242-9A48-E1351ADB8673}"/>
    <dgm:cxn modelId="{E102524E-3E48-0849-9219-76BC07A26E6E}" type="presOf" srcId="{BEEA3A48-454F-154A-802B-212E85ADEF83}" destId="{56879E31-337D-9644-A420-17D6C68FBC98}" srcOrd="0" destOrd="0" presId="urn:microsoft.com/office/officeart/2005/8/layout/process3"/>
    <dgm:cxn modelId="{EA819B4E-C103-6D46-965E-AA2A71647FE0}" type="presOf" srcId="{DC596E0C-5ABD-094E-8C62-6C5CA3C1B7C0}" destId="{63C2B86F-C339-A644-A0A5-8D17AF622403}" srcOrd="0" destOrd="2" presId="urn:microsoft.com/office/officeart/2005/8/layout/process3"/>
    <dgm:cxn modelId="{B54ACF71-0EC7-A047-9C1B-6BAE3FD3D870}" srcId="{82566A81-7A86-4C4B-815C-811799C31F19}" destId="{C51A2E15-1E85-5841-9CC4-18AACD09D880}" srcOrd="1" destOrd="0" parTransId="{0D91A097-3669-4B42-8A41-CD8EA8802F45}" sibTransId="{D2CB6C83-0CA2-BE45-8DF6-03BE014A3A51}"/>
    <dgm:cxn modelId="{C75F7152-8B98-244F-AC01-B13535FF2766}" type="presOf" srcId="{41FF13FC-E1ED-C847-BD9D-0781F0F2DEF1}" destId="{3B369317-152F-0846-AC40-1C8FD6D6754F}" srcOrd="0" destOrd="2" presId="urn:microsoft.com/office/officeart/2005/8/layout/process3"/>
    <dgm:cxn modelId="{3556DC55-1D79-1040-94D6-12AD1FBD3EB4}" type="presOf" srcId="{8F7DDF7C-F965-1047-A771-F131B9F5CD47}" destId="{11E2CB36-D95E-3F45-BCF5-B59641EA136B}" srcOrd="0" destOrd="0" presId="urn:microsoft.com/office/officeart/2005/8/layout/process3"/>
    <dgm:cxn modelId="{8CB97457-1CCA-7148-968C-08971E6771AD}" type="presOf" srcId="{8A5BC76C-9CD6-BD4B-A6D1-6ED238422F97}" destId="{FD964025-3DF1-E946-B796-013E291C6A90}" srcOrd="0" destOrd="0" presId="urn:microsoft.com/office/officeart/2005/8/layout/process3"/>
    <dgm:cxn modelId="{000BE859-C8F5-FB43-86BA-A4E9E942FCD4}" srcId="{82566A81-7A86-4C4B-815C-811799C31F19}" destId="{1FB83F7E-DB0A-7541-B491-D39E5130221D}" srcOrd="0" destOrd="0" parTransId="{30D1CCC5-1B6F-C349-98A1-676FA3D85DC7}" sibTransId="{BDAF4590-E417-3B47-B1A1-724D1D904487}"/>
    <dgm:cxn modelId="{A536A67D-E47B-EB4D-8407-BB9B34B4DB02}" type="presOf" srcId="{5A00EC57-226E-834F-A614-822801A740DD}" destId="{5674F3AF-C665-9746-9B76-874571840816}" srcOrd="0" destOrd="1" presId="urn:microsoft.com/office/officeart/2005/8/layout/process3"/>
    <dgm:cxn modelId="{1FEB258F-239D-0D45-996B-6DD47456E761}" srcId="{82566A81-7A86-4C4B-815C-811799C31F19}" destId="{DC596E0C-5ABD-094E-8C62-6C5CA3C1B7C0}" srcOrd="2" destOrd="0" parTransId="{8FFC01F0-5C3F-1E41-BC6C-CCAABCEE4CA4}" sibTransId="{DCA81FBF-96C2-E742-B76D-905C70FC1C11}"/>
    <dgm:cxn modelId="{14849B9A-7014-B748-AAD5-F9C95778AD81}" srcId="{8A5BC76C-9CD6-BD4B-A6D1-6ED238422F97}" destId="{078654F5-6A23-BE48-AF3D-F3C7AF0F7B3A}" srcOrd="3" destOrd="0" parTransId="{00069547-B637-104F-9B32-6B2922F8B560}" sibTransId="{982D96C5-ACBD-4A40-97C1-A9325D8D14C6}"/>
    <dgm:cxn modelId="{6480E69E-6FBF-DC44-A083-2FB8D7B058AF}" srcId="{8F7DDF7C-F965-1047-A771-F131B9F5CD47}" destId="{A0C1341D-2A3A-0241-A319-B88F95D3F299}" srcOrd="0" destOrd="0" parTransId="{EA75D376-F4BF-8D47-B793-2F749BE743A8}" sibTransId="{460D8546-4BE6-AD45-B2D7-567BD5FD2636}"/>
    <dgm:cxn modelId="{DA7C9DC3-B000-AB4D-95D7-23E81618178E}" srcId="{BEEA3A48-454F-154A-802B-212E85ADEF83}" destId="{82566A81-7A86-4C4B-815C-811799C31F19}" srcOrd="0" destOrd="0" parTransId="{7ABEA724-FB0F-624D-ABCB-B8A1E34437F0}" sibTransId="{8D67BE4D-2200-8F47-AFBC-1049C022117B}"/>
    <dgm:cxn modelId="{2DAEF3C6-9E89-AE42-8136-6FD71EFC21C7}" type="presOf" srcId="{E9B4F679-F448-CD46-BD09-6BC5F2108870}" destId="{4A58222B-1BB2-9F40-BE77-B7B4AA6FCDAE}" srcOrd="0" destOrd="0" presId="urn:microsoft.com/office/officeart/2005/8/layout/process3"/>
    <dgm:cxn modelId="{2E226BC7-058D-474B-B17F-D398B78B7E29}" type="presOf" srcId="{8F7DDF7C-F965-1047-A771-F131B9F5CD47}" destId="{54717E25-7AA8-E34A-A3F5-DEA4C45C2E19}" srcOrd="1" destOrd="0" presId="urn:microsoft.com/office/officeart/2005/8/layout/process3"/>
    <dgm:cxn modelId="{AC91FED1-7F6B-4D47-80DD-51E05AACEF25}" type="presOf" srcId="{EF97F04B-952D-0B45-A4B2-7845933D4467}" destId="{5674F3AF-C665-9746-9B76-874571840816}" srcOrd="0" destOrd="0" presId="urn:microsoft.com/office/officeart/2005/8/layout/process3"/>
    <dgm:cxn modelId="{61610AD5-10FE-CE43-96C1-ACA053F7AC4A}" type="presOf" srcId="{8D67BE4D-2200-8F47-AFBC-1049C022117B}" destId="{66AE0118-AAE6-344F-8859-8AB38F867746}" srcOrd="0" destOrd="0" presId="urn:microsoft.com/office/officeart/2005/8/layout/process3"/>
    <dgm:cxn modelId="{3F502DE0-3599-114C-AC10-10964FB299DB}" type="presOf" srcId="{8A5BC76C-9CD6-BD4B-A6D1-6ED238422F97}" destId="{DE1436E0-4BF3-CB4E-A889-102C52BD3C3D}" srcOrd="1" destOrd="0" presId="urn:microsoft.com/office/officeart/2005/8/layout/process3"/>
    <dgm:cxn modelId="{A3F14AE1-4FBA-9744-9492-31A895BCD69C}" type="presOf" srcId="{078654F5-6A23-BE48-AF3D-F3C7AF0F7B3A}" destId="{5674F3AF-C665-9746-9B76-874571840816}" srcOrd="0" destOrd="3" presId="urn:microsoft.com/office/officeart/2005/8/layout/process3"/>
    <dgm:cxn modelId="{656486E2-CEA7-6849-B9ED-2226E033890F}" type="presOf" srcId="{E9B4F679-F448-CD46-BD09-6BC5F2108870}" destId="{49D3D480-4A48-FB44-BB04-DD63115983E5}" srcOrd="1" destOrd="0" presId="urn:microsoft.com/office/officeart/2005/8/layout/process3"/>
    <dgm:cxn modelId="{151D64E6-02B8-B744-9E6F-81A9FF86FAA3}" srcId="{8A5BC76C-9CD6-BD4B-A6D1-6ED238422F97}" destId="{EF97F04B-952D-0B45-A4B2-7845933D4467}" srcOrd="0" destOrd="0" parTransId="{E24174DA-8AD6-D54B-A8E1-06BA0A79610B}" sibTransId="{81307B86-5190-1D4C-9874-30DF51CCDA3D}"/>
    <dgm:cxn modelId="{A6C3E3EA-00F9-E14F-B5D6-0F5EB5A01B9E}" srcId="{BEEA3A48-454F-154A-802B-212E85ADEF83}" destId="{8F7DDF7C-F965-1047-A771-F131B9F5CD47}" srcOrd="1" destOrd="0" parTransId="{681E9FBB-6272-9B44-B5E5-4775FFA9CFF7}" sibTransId="{E9B4F679-F448-CD46-BD09-6BC5F2108870}"/>
    <dgm:cxn modelId="{46A3B2ED-7A84-764B-A5EF-90C841689561}" type="presOf" srcId="{82566A81-7A86-4C4B-815C-811799C31F19}" destId="{AC46254B-1106-3F44-A905-06E832E701BE}" srcOrd="0" destOrd="0" presId="urn:microsoft.com/office/officeart/2005/8/layout/process3"/>
    <dgm:cxn modelId="{366032F1-C06D-9142-9EEC-29BEAEF1EEF9}" type="presOf" srcId="{C51A2E15-1E85-5841-9CC4-18AACD09D880}" destId="{63C2B86F-C339-A644-A0A5-8D17AF622403}" srcOrd="0" destOrd="1" presId="urn:microsoft.com/office/officeart/2005/8/layout/process3"/>
    <dgm:cxn modelId="{4E6CE5F3-F1A0-A841-B1DF-891702C790AF}" type="presOf" srcId="{A0C1341D-2A3A-0241-A319-B88F95D3F299}" destId="{3B369317-152F-0846-AC40-1C8FD6D6754F}" srcOrd="0" destOrd="0" presId="urn:microsoft.com/office/officeart/2005/8/layout/process3"/>
    <dgm:cxn modelId="{2A843498-10A0-7D41-890D-17A4A23CC63B}" type="presParOf" srcId="{56879E31-337D-9644-A420-17D6C68FBC98}" destId="{256CAC86-ADF5-C244-A7AE-96DE973E9720}" srcOrd="0" destOrd="0" presId="urn:microsoft.com/office/officeart/2005/8/layout/process3"/>
    <dgm:cxn modelId="{1AED5E61-6757-AD45-9E20-D7513730084A}" type="presParOf" srcId="{256CAC86-ADF5-C244-A7AE-96DE973E9720}" destId="{AC46254B-1106-3F44-A905-06E832E701BE}" srcOrd="0" destOrd="0" presId="urn:microsoft.com/office/officeart/2005/8/layout/process3"/>
    <dgm:cxn modelId="{1DDC381F-CEF9-2D46-A46A-780AE445F044}" type="presParOf" srcId="{256CAC86-ADF5-C244-A7AE-96DE973E9720}" destId="{4EE702CF-138E-0D4D-8669-5566BAFA2D3A}" srcOrd="1" destOrd="0" presId="urn:microsoft.com/office/officeart/2005/8/layout/process3"/>
    <dgm:cxn modelId="{2D955967-24DC-DC40-B77C-FF1BF3F2A8B2}" type="presParOf" srcId="{256CAC86-ADF5-C244-A7AE-96DE973E9720}" destId="{63C2B86F-C339-A644-A0A5-8D17AF622403}" srcOrd="2" destOrd="0" presId="urn:microsoft.com/office/officeart/2005/8/layout/process3"/>
    <dgm:cxn modelId="{A185BC00-9B4A-0F41-979D-1991C0BD8389}" type="presParOf" srcId="{56879E31-337D-9644-A420-17D6C68FBC98}" destId="{66AE0118-AAE6-344F-8859-8AB38F867746}" srcOrd="1" destOrd="0" presId="urn:microsoft.com/office/officeart/2005/8/layout/process3"/>
    <dgm:cxn modelId="{BF7CC0F6-2A93-0E48-AF00-146ED4AA974B}" type="presParOf" srcId="{66AE0118-AAE6-344F-8859-8AB38F867746}" destId="{F88EE6C8-62E7-2C44-A0AE-52B5BA77BD2A}" srcOrd="0" destOrd="0" presId="urn:microsoft.com/office/officeart/2005/8/layout/process3"/>
    <dgm:cxn modelId="{F129709B-A08E-8442-95BD-79E712E6A662}" type="presParOf" srcId="{56879E31-337D-9644-A420-17D6C68FBC98}" destId="{13B3C5AD-DDDD-7A45-A238-6DC685E476FC}" srcOrd="2" destOrd="0" presId="urn:microsoft.com/office/officeart/2005/8/layout/process3"/>
    <dgm:cxn modelId="{74E4AEDC-9C4E-AF49-8D55-A74B7055A035}" type="presParOf" srcId="{13B3C5AD-DDDD-7A45-A238-6DC685E476FC}" destId="{11E2CB36-D95E-3F45-BCF5-B59641EA136B}" srcOrd="0" destOrd="0" presId="urn:microsoft.com/office/officeart/2005/8/layout/process3"/>
    <dgm:cxn modelId="{4F80FD33-7DF2-F541-9851-B2A34E5A2B6D}" type="presParOf" srcId="{13B3C5AD-DDDD-7A45-A238-6DC685E476FC}" destId="{54717E25-7AA8-E34A-A3F5-DEA4C45C2E19}" srcOrd="1" destOrd="0" presId="urn:microsoft.com/office/officeart/2005/8/layout/process3"/>
    <dgm:cxn modelId="{558EF286-A465-0D42-8A3E-9138CDDCB89F}" type="presParOf" srcId="{13B3C5AD-DDDD-7A45-A238-6DC685E476FC}" destId="{3B369317-152F-0846-AC40-1C8FD6D6754F}" srcOrd="2" destOrd="0" presId="urn:microsoft.com/office/officeart/2005/8/layout/process3"/>
    <dgm:cxn modelId="{86C6DCC7-12F8-D346-80A3-13A9EF7D07CD}" type="presParOf" srcId="{56879E31-337D-9644-A420-17D6C68FBC98}" destId="{4A58222B-1BB2-9F40-BE77-B7B4AA6FCDAE}" srcOrd="3" destOrd="0" presId="urn:microsoft.com/office/officeart/2005/8/layout/process3"/>
    <dgm:cxn modelId="{92F64811-2372-B645-986B-B72931B51A03}" type="presParOf" srcId="{4A58222B-1BB2-9F40-BE77-B7B4AA6FCDAE}" destId="{49D3D480-4A48-FB44-BB04-DD63115983E5}" srcOrd="0" destOrd="0" presId="urn:microsoft.com/office/officeart/2005/8/layout/process3"/>
    <dgm:cxn modelId="{F5AFE29B-50D0-244F-A5A3-43C6BF5E52B1}" type="presParOf" srcId="{56879E31-337D-9644-A420-17D6C68FBC98}" destId="{16A606B5-C65E-1744-ACA3-ABC339DCDC38}" srcOrd="4" destOrd="0" presId="urn:microsoft.com/office/officeart/2005/8/layout/process3"/>
    <dgm:cxn modelId="{8E4E1F00-7564-664B-8B73-2AD1E32157A6}" type="presParOf" srcId="{16A606B5-C65E-1744-ACA3-ABC339DCDC38}" destId="{FD964025-3DF1-E946-B796-013E291C6A90}" srcOrd="0" destOrd="0" presId="urn:microsoft.com/office/officeart/2005/8/layout/process3"/>
    <dgm:cxn modelId="{6631895F-6931-EE4B-951A-1C6E2842377A}" type="presParOf" srcId="{16A606B5-C65E-1744-ACA3-ABC339DCDC38}" destId="{DE1436E0-4BF3-CB4E-A889-102C52BD3C3D}" srcOrd="1" destOrd="0" presId="urn:microsoft.com/office/officeart/2005/8/layout/process3"/>
    <dgm:cxn modelId="{CD09F20B-B195-2144-B204-E5C78FCC7F48}" type="presParOf" srcId="{16A606B5-C65E-1744-ACA3-ABC339DCDC38}" destId="{5674F3AF-C665-9746-9B76-87457184081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custLinFactNeighborX="-89" custLinFactNeighborY="7207"/>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pt>
  </dgm:ptLst>
  <dgm:cxnLst>
    <dgm:cxn modelId="{8FBB2B3F-38CD-E248-993F-DD90732CB39C}" type="presOf" srcId="{89ABEC6F-B1DA-2E49-90D2-A1019D0D915A}" destId="{C511816C-8BE2-2444-A0F4-28C4A09C69A2}" srcOrd="0" destOrd="0" presId="urn:microsoft.com/office/officeart/2005/8/layout/hProcess9"/>
    <dgm:cxn modelId="{304B0571-A79F-A349-A706-6715C6851163}" type="presOf" srcId="{95634317-0EB7-E04E-995B-2F75A6FFE4E0}" destId="{396BABFD-76C3-C646-A443-F4455894CFCC}"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4CE3088C-FF98-6B46-A978-59A1C5670BBA}" srcId="{95634317-0EB7-E04E-995B-2F75A6FFE4E0}" destId="{38C206DB-60D6-1849-BDA2-D7380ADE649A}" srcOrd="2" destOrd="0" parTransId="{4DF55A55-D448-D04F-B1AA-33144BF275E3}" sibTransId="{61BF9B35-C6B2-464F-9D12-014B257090CC}"/>
    <dgm:cxn modelId="{8AC82799-2DBD-8640-9052-6B308A06050B}" type="presOf" srcId="{5BFFABCC-E464-2B4A-82FA-B82BD42A76E6}" destId="{6C0C4B7E-CB51-0947-8BD4-85C8C991B26D}" srcOrd="0" destOrd="0" presId="urn:microsoft.com/office/officeart/2005/8/layout/hProcess9"/>
    <dgm:cxn modelId="{7601DE9E-51E0-7E42-99DC-22744C2E10DC}" srcId="{95634317-0EB7-E04E-995B-2F75A6FFE4E0}" destId="{89ABEC6F-B1DA-2E49-90D2-A1019D0D915A}" srcOrd="1" destOrd="0" parTransId="{ABB3F26C-130B-BB4B-A3DE-C0005834D605}" sibTransId="{2F270ABD-1F18-BD4D-88B1-FE4DEFFD07DE}"/>
    <dgm:cxn modelId="{088C17BE-6410-BC40-AF3A-F52B80BD50C3}" type="presOf" srcId="{38C206DB-60D6-1849-BDA2-D7380ADE649A}" destId="{20E49FC2-E1CC-354A-97B0-190B56229170}" srcOrd="0" destOrd="0" presId="urn:microsoft.com/office/officeart/2005/8/layout/hProcess9"/>
    <dgm:cxn modelId="{399CACE7-FFD6-FB41-91EB-3C5F48E4F16A}" type="presOf" srcId="{245CD7AA-117B-B14C-A600-766B5B303883}" destId="{2E1157CA-51C2-0E45-94EB-B2EB8B009A89}" srcOrd="0" destOrd="0" presId="urn:microsoft.com/office/officeart/2005/8/layout/hProcess9"/>
    <dgm:cxn modelId="{5CA6028A-0F4E-AA4D-8D85-0679F0E7A668}" type="presParOf" srcId="{396BABFD-76C3-C646-A443-F4455894CFCC}" destId="{E5C5236B-1781-234D-BD0B-259C249989C2}" srcOrd="0" destOrd="0" presId="urn:microsoft.com/office/officeart/2005/8/layout/hProcess9"/>
    <dgm:cxn modelId="{35877FCC-F748-A647-AB5D-DA8F3227BDA1}" type="presParOf" srcId="{396BABFD-76C3-C646-A443-F4455894CFCC}" destId="{258F1EC9-C4C0-6043-B03D-892AF338579B}" srcOrd="1" destOrd="0" presId="urn:microsoft.com/office/officeart/2005/8/layout/hProcess9"/>
    <dgm:cxn modelId="{FC7BB49A-A3B8-FD4C-8E86-4EB162D1D515}" type="presParOf" srcId="{258F1EC9-C4C0-6043-B03D-892AF338579B}" destId="{6C0C4B7E-CB51-0947-8BD4-85C8C991B26D}" srcOrd="0" destOrd="0" presId="urn:microsoft.com/office/officeart/2005/8/layout/hProcess9"/>
    <dgm:cxn modelId="{9C87A878-7901-524C-B9CF-E5E9E0E233CF}" type="presParOf" srcId="{258F1EC9-C4C0-6043-B03D-892AF338579B}" destId="{2B29A345-2FA2-AB4F-977B-09949874FB98}" srcOrd="1" destOrd="0" presId="urn:microsoft.com/office/officeart/2005/8/layout/hProcess9"/>
    <dgm:cxn modelId="{E257352A-44E7-934D-81C2-C7AE4BF7678D}" type="presParOf" srcId="{258F1EC9-C4C0-6043-B03D-892AF338579B}" destId="{C511816C-8BE2-2444-A0F4-28C4A09C69A2}" srcOrd="2" destOrd="0" presId="urn:microsoft.com/office/officeart/2005/8/layout/hProcess9"/>
    <dgm:cxn modelId="{F72103F2-2AA6-2F42-97AC-4023CE34AFCB}" type="presParOf" srcId="{258F1EC9-C4C0-6043-B03D-892AF338579B}" destId="{48063603-8980-DB4A-9DAB-4039FF511B31}" srcOrd="3" destOrd="0" presId="urn:microsoft.com/office/officeart/2005/8/layout/hProcess9"/>
    <dgm:cxn modelId="{8F27E2C0-DA50-4849-993B-F71BFCF97921}" type="presParOf" srcId="{258F1EC9-C4C0-6043-B03D-892AF338579B}" destId="{20E49FC2-E1CC-354A-97B0-190B56229170}" srcOrd="4" destOrd="0" presId="urn:microsoft.com/office/officeart/2005/8/layout/hProcess9"/>
    <dgm:cxn modelId="{E29AF97D-0729-C842-BB6A-F50F1F7B0DB2}" type="presParOf" srcId="{258F1EC9-C4C0-6043-B03D-892AF338579B}" destId="{589F21A8-C3F7-D64E-BAA6-F852130DA3D3}" srcOrd="5" destOrd="0" presId="urn:microsoft.com/office/officeart/2005/8/layout/hProcess9"/>
    <dgm:cxn modelId="{812BA3F6-8D22-F54B-8EBC-35CFD402945C}"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702CF-138E-0D4D-8669-5566BAFA2D3A}">
      <dsp:nvSpPr>
        <dsp:cNvPr id="0" name=""/>
        <dsp:cNvSpPr/>
      </dsp:nvSpPr>
      <dsp:spPr>
        <a:xfrm>
          <a:off x="4547" y="331277"/>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Pre-service</a:t>
          </a:r>
        </a:p>
      </dsp:txBody>
      <dsp:txXfrm>
        <a:off x="4547" y="331277"/>
        <a:ext cx="2067847" cy="741026"/>
      </dsp:txXfrm>
    </dsp:sp>
    <dsp:sp modelId="{63C2B86F-C339-A644-A0A5-8D17AF622403}">
      <dsp:nvSpPr>
        <dsp:cNvPr id="0" name=""/>
        <dsp:cNvSpPr/>
      </dsp:nvSpPr>
      <dsp:spPr>
        <a:xfrm>
          <a:off x="428082" y="1072304"/>
          <a:ext cx="2067847" cy="34991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Become fluent with content and basic theory </a:t>
          </a:r>
        </a:p>
        <a:p>
          <a:pPr marL="114300" lvl="1" indent="-114300" algn="l" defTabSz="622300">
            <a:lnSpc>
              <a:spcPct val="90000"/>
            </a:lnSpc>
            <a:spcBef>
              <a:spcPct val="0"/>
            </a:spcBef>
            <a:spcAft>
              <a:spcPct val="15000"/>
            </a:spcAft>
            <a:buChar char="•"/>
          </a:pPr>
          <a:r>
            <a:rPr lang="en-US" sz="1400" kern="1200" dirty="0"/>
            <a:t>Look for examples of implementation in your clinic placements </a:t>
          </a:r>
        </a:p>
        <a:p>
          <a:pPr marL="114300" lvl="1" indent="-114300" algn="l" defTabSz="622300">
            <a:lnSpc>
              <a:spcPct val="90000"/>
            </a:lnSpc>
            <a:spcBef>
              <a:spcPct val="0"/>
            </a:spcBef>
            <a:spcAft>
              <a:spcPct val="15000"/>
            </a:spcAft>
            <a:buChar char="•"/>
          </a:pPr>
          <a:r>
            <a:rPr lang="en-US" sz="1400" kern="1200" dirty="0"/>
            <a:t>Video record or ask for feedback on your implementation of key practices during your student teaching</a:t>
          </a:r>
        </a:p>
      </dsp:txBody>
      <dsp:txXfrm>
        <a:off x="488647" y="1132869"/>
        <a:ext cx="1946717" cy="3378027"/>
      </dsp:txXfrm>
    </dsp:sp>
    <dsp:sp modelId="{66AE0118-AAE6-344F-8859-8AB38F867746}">
      <dsp:nvSpPr>
        <dsp:cNvPr id="0" name=""/>
        <dsp:cNvSpPr/>
      </dsp:nvSpPr>
      <dsp:spPr>
        <a:xfrm>
          <a:off x="2385873" y="444373"/>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85873" y="547340"/>
        <a:ext cx="510123" cy="308900"/>
      </dsp:txXfrm>
    </dsp:sp>
    <dsp:sp modelId="{54717E25-7AA8-E34A-A3F5-DEA4C45C2E19}">
      <dsp:nvSpPr>
        <dsp:cNvPr id="0" name=""/>
        <dsp:cNvSpPr/>
      </dsp:nvSpPr>
      <dsp:spPr>
        <a:xfrm>
          <a:off x="3326308" y="331277"/>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New Teachers</a:t>
          </a:r>
        </a:p>
      </dsp:txBody>
      <dsp:txXfrm>
        <a:off x="3326308" y="331277"/>
        <a:ext cx="2067847" cy="741026"/>
      </dsp:txXfrm>
    </dsp:sp>
    <dsp:sp modelId="{3B369317-152F-0846-AC40-1C8FD6D6754F}">
      <dsp:nvSpPr>
        <dsp:cNvPr id="0" name=""/>
        <dsp:cNvSpPr/>
      </dsp:nvSpPr>
      <dsp:spPr>
        <a:xfrm>
          <a:off x="3749843" y="1072304"/>
          <a:ext cx="2067847" cy="34991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Focus on moving from knowledge to practice</a:t>
          </a:r>
        </a:p>
        <a:p>
          <a:pPr marL="114300" lvl="1" indent="-114300" algn="l" defTabSz="622300">
            <a:lnSpc>
              <a:spcPct val="90000"/>
            </a:lnSpc>
            <a:spcBef>
              <a:spcPct val="0"/>
            </a:spcBef>
            <a:spcAft>
              <a:spcPct val="15000"/>
            </a:spcAft>
            <a:buChar char="•"/>
          </a:pPr>
          <a:r>
            <a:rPr lang="en-US" sz="1400" kern="1200" dirty="0"/>
            <a:t>Set implementation goals and either self-monitor or ask for peer/coach feedback on your use of key skills</a:t>
          </a:r>
        </a:p>
        <a:p>
          <a:pPr marL="114300" lvl="1" indent="-114300" algn="l" defTabSz="622300">
            <a:lnSpc>
              <a:spcPct val="90000"/>
            </a:lnSpc>
            <a:spcBef>
              <a:spcPct val="0"/>
            </a:spcBef>
            <a:spcAft>
              <a:spcPct val="15000"/>
            </a:spcAft>
            <a:buChar char="•"/>
          </a:pPr>
          <a:r>
            <a:rPr lang="en-US" sz="1400" kern="1200" dirty="0"/>
            <a:t>When a practice isn’t working use your understanding of theory to help you modify or intensify a practice to improve outcomes</a:t>
          </a:r>
        </a:p>
      </dsp:txBody>
      <dsp:txXfrm>
        <a:off x="3810408" y="1132869"/>
        <a:ext cx="1946717" cy="3378027"/>
      </dsp:txXfrm>
    </dsp:sp>
    <dsp:sp modelId="{4A58222B-1BB2-9F40-BE77-B7B4AA6FCDAE}">
      <dsp:nvSpPr>
        <dsp:cNvPr id="0" name=""/>
        <dsp:cNvSpPr/>
      </dsp:nvSpPr>
      <dsp:spPr>
        <a:xfrm>
          <a:off x="5707634" y="444373"/>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707634" y="547340"/>
        <a:ext cx="510123" cy="308900"/>
      </dsp:txXfrm>
    </dsp:sp>
    <dsp:sp modelId="{DE1436E0-4BF3-CB4E-A889-102C52BD3C3D}">
      <dsp:nvSpPr>
        <dsp:cNvPr id="0" name=""/>
        <dsp:cNvSpPr/>
      </dsp:nvSpPr>
      <dsp:spPr>
        <a:xfrm>
          <a:off x="6648069" y="331277"/>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Experienced Teachers</a:t>
          </a:r>
        </a:p>
      </dsp:txBody>
      <dsp:txXfrm>
        <a:off x="6648069" y="331277"/>
        <a:ext cx="2067847" cy="741026"/>
      </dsp:txXfrm>
    </dsp:sp>
    <dsp:sp modelId="{5674F3AF-C665-9746-9B76-874571840816}">
      <dsp:nvSpPr>
        <dsp:cNvPr id="0" name=""/>
        <dsp:cNvSpPr/>
      </dsp:nvSpPr>
      <dsp:spPr>
        <a:xfrm>
          <a:off x="7071604" y="1072304"/>
          <a:ext cx="2067847" cy="34991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Use activities as a self-reflection opportunity</a:t>
          </a:r>
        </a:p>
        <a:p>
          <a:pPr marL="114300" lvl="1" indent="-114300" algn="l" defTabSz="622300">
            <a:lnSpc>
              <a:spcPct val="90000"/>
            </a:lnSpc>
            <a:spcBef>
              <a:spcPct val="0"/>
            </a:spcBef>
            <a:spcAft>
              <a:spcPct val="15000"/>
            </a:spcAft>
            <a:buChar char="•"/>
          </a:pPr>
          <a:r>
            <a:rPr lang="en-US" sz="1400" kern="1200" dirty="0"/>
            <a:t>Set a new implementation goal for yourself</a:t>
          </a:r>
        </a:p>
        <a:p>
          <a:pPr marL="114300" lvl="1" indent="-114300" algn="l" defTabSz="622300">
            <a:lnSpc>
              <a:spcPct val="90000"/>
            </a:lnSpc>
            <a:spcBef>
              <a:spcPct val="0"/>
            </a:spcBef>
            <a:spcAft>
              <a:spcPct val="15000"/>
            </a:spcAft>
            <a:buChar char="•"/>
          </a:pPr>
          <a:r>
            <a:rPr lang="en-US" sz="1400" kern="1200" dirty="0"/>
            <a:t>Consider how you might coach or teach the skills/content to a new teacher in your building</a:t>
          </a:r>
        </a:p>
        <a:p>
          <a:pPr marL="114300" lvl="1" indent="-114300" algn="l" defTabSz="622300">
            <a:lnSpc>
              <a:spcPct val="90000"/>
            </a:lnSpc>
            <a:spcBef>
              <a:spcPct val="0"/>
            </a:spcBef>
            <a:spcAft>
              <a:spcPct val="15000"/>
            </a:spcAft>
            <a:buChar char="•"/>
          </a:pPr>
          <a:r>
            <a:rPr lang="en-US" sz="1400" kern="1200" dirty="0"/>
            <a:t>Review resources to extend your learning with respect to culturally and contextually relevant implementation</a:t>
          </a:r>
        </a:p>
      </dsp:txBody>
      <dsp:txXfrm>
        <a:off x="7132169" y="1132869"/>
        <a:ext cx="1946717" cy="3378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78882" y="0"/>
          <a:ext cx="7772400"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66892" y="1024931"/>
        <a:ext cx="2012310" cy="11577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9E7257-55F9-45A8-A497-B7C50E121B28}" type="datetimeFigureOut">
              <a:rPr lang="en-US" smtClean="0"/>
              <a:t>7/17/2019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FAC79-47CE-40BA-860F-6171DF23AB64}" type="slidenum">
              <a:rPr lang="en-US" smtClean="0"/>
              <a:t>‹#›</a:t>
            </a:fld>
            <a:endParaRPr lang="en-US"/>
          </a:p>
        </p:txBody>
      </p:sp>
    </p:spTree>
    <p:extLst>
      <p:ext uri="{BB962C8B-B14F-4D97-AF65-F5344CB8AC3E}">
        <p14:creationId xmlns:p14="http://schemas.microsoft.com/office/powerpoint/2010/main" val="1053543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F2166-5099-ED48-A111-0507F3A173E7}" type="datetimeFigureOut">
              <a:rPr lang="en-US" smtClean="0"/>
              <a:t>7/17/2019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52D98-E33D-CE46-B028-78A44C79AA34}" type="slidenum">
              <a:rPr lang="en-US" smtClean="0"/>
              <a:t>‹#›</a:t>
            </a:fld>
            <a:endParaRPr lang="en-US"/>
          </a:p>
        </p:txBody>
      </p:sp>
    </p:spTree>
    <p:extLst>
      <p:ext uri="{BB962C8B-B14F-4D97-AF65-F5344CB8AC3E}">
        <p14:creationId xmlns:p14="http://schemas.microsoft.com/office/powerpoint/2010/main" val="2431328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03004-2ECF-D946-93FD-ACBFAC9899A7}" type="slidenum">
              <a:rPr lang="en-US" smtClean="0"/>
              <a:t>3</a:t>
            </a:fld>
            <a:endParaRPr lang="en-US"/>
          </a:p>
        </p:txBody>
      </p:sp>
    </p:spTree>
    <p:extLst>
      <p:ext uri="{BB962C8B-B14F-4D97-AF65-F5344CB8AC3E}">
        <p14:creationId xmlns:p14="http://schemas.microsoft.com/office/powerpoint/2010/main" val="82448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28</a:t>
            </a:fld>
            <a:endParaRPr lang="en-US"/>
          </a:p>
        </p:txBody>
      </p:sp>
    </p:spTree>
    <p:extLst>
      <p:ext uri="{BB962C8B-B14F-4D97-AF65-F5344CB8AC3E}">
        <p14:creationId xmlns:p14="http://schemas.microsoft.com/office/powerpoint/2010/main" val="140326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29</a:t>
            </a:fld>
            <a:endParaRPr lang="en-US"/>
          </a:p>
        </p:txBody>
      </p:sp>
    </p:spTree>
    <p:extLst>
      <p:ext uri="{BB962C8B-B14F-4D97-AF65-F5344CB8AC3E}">
        <p14:creationId xmlns:p14="http://schemas.microsoft.com/office/powerpoint/2010/main" val="297400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30</a:t>
            </a:fld>
            <a:endParaRPr lang="en-US"/>
          </a:p>
        </p:txBody>
      </p:sp>
    </p:spTree>
    <p:extLst>
      <p:ext uri="{BB962C8B-B14F-4D97-AF65-F5344CB8AC3E}">
        <p14:creationId xmlns:p14="http://schemas.microsoft.com/office/powerpoint/2010/main" val="733333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31</a:t>
            </a:fld>
            <a:endParaRPr lang="en-US"/>
          </a:p>
        </p:txBody>
      </p:sp>
    </p:spTree>
    <p:extLst>
      <p:ext uri="{BB962C8B-B14F-4D97-AF65-F5344CB8AC3E}">
        <p14:creationId xmlns:p14="http://schemas.microsoft.com/office/powerpoint/2010/main" val="32264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32</a:t>
            </a:fld>
            <a:endParaRPr lang="en-US"/>
          </a:p>
        </p:txBody>
      </p:sp>
    </p:spTree>
    <p:extLst>
      <p:ext uri="{BB962C8B-B14F-4D97-AF65-F5344CB8AC3E}">
        <p14:creationId xmlns:p14="http://schemas.microsoft.com/office/powerpoint/2010/main" val="280680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33</a:t>
            </a:fld>
            <a:endParaRPr lang="en-US"/>
          </a:p>
        </p:txBody>
      </p:sp>
    </p:spTree>
    <p:extLst>
      <p:ext uri="{BB962C8B-B14F-4D97-AF65-F5344CB8AC3E}">
        <p14:creationId xmlns:p14="http://schemas.microsoft.com/office/powerpoint/2010/main" val="424524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34</a:t>
            </a:fld>
            <a:endParaRPr lang="en-US"/>
          </a:p>
        </p:txBody>
      </p:sp>
    </p:spTree>
    <p:extLst>
      <p:ext uri="{BB962C8B-B14F-4D97-AF65-F5344CB8AC3E}">
        <p14:creationId xmlns:p14="http://schemas.microsoft.com/office/powerpoint/2010/main" val="4269763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35</a:t>
            </a:fld>
            <a:endParaRPr lang="en-US"/>
          </a:p>
        </p:txBody>
      </p:sp>
    </p:spTree>
    <p:extLst>
      <p:ext uri="{BB962C8B-B14F-4D97-AF65-F5344CB8AC3E}">
        <p14:creationId xmlns:p14="http://schemas.microsoft.com/office/powerpoint/2010/main" val="38461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36</a:t>
            </a:fld>
            <a:endParaRPr lang="en-US"/>
          </a:p>
        </p:txBody>
      </p:sp>
    </p:spTree>
    <p:extLst>
      <p:ext uri="{BB962C8B-B14F-4D97-AF65-F5344CB8AC3E}">
        <p14:creationId xmlns:p14="http://schemas.microsoft.com/office/powerpoint/2010/main" val="4154156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42</a:t>
            </a:fld>
            <a:endParaRPr lang="en-US"/>
          </a:p>
        </p:txBody>
      </p:sp>
    </p:spTree>
    <p:extLst>
      <p:ext uri="{BB962C8B-B14F-4D97-AF65-F5344CB8AC3E}">
        <p14:creationId xmlns:p14="http://schemas.microsoft.com/office/powerpoint/2010/main" val="93694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CB2CCD-F69D-4DAF-9D67-E8334D0A6A5A}" type="slidenum">
              <a:rPr lang="en-US" smtClean="0"/>
              <a:pPr fontAlgn="base">
                <a:spcBef>
                  <a:spcPct val="0"/>
                </a:spcBef>
                <a:spcAft>
                  <a:spcPct val="0"/>
                </a:spcAft>
                <a:defRPr/>
              </a:pPr>
              <a:t>12</a:t>
            </a:fld>
            <a:endParaRPr lang="en-US"/>
          </a:p>
        </p:txBody>
      </p:sp>
    </p:spTree>
    <p:extLst>
      <p:ext uri="{BB962C8B-B14F-4D97-AF65-F5344CB8AC3E}">
        <p14:creationId xmlns:p14="http://schemas.microsoft.com/office/powerpoint/2010/main" val="1434357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43</a:t>
            </a:fld>
            <a:endParaRPr lang="en-US">
              <a:solidFill>
                <a:srgbClr val="000000"/>
              </a:solidFill>
            </a:endParaRPr>
          </a:p>
        </p:txBody>
      </p:sp>
    </p:spTree>
    <p:extLst>
      <p:ext uri="{BB962C8B-B14F-4D97-AF65-F5344CB8AC3E}">
        <p14:creationId xmlns:p14="http://schemas.microsoft.com/office/powerpoint/2010/main" val="2688363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1025563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1988" name="Slide Number Placeholder 3"/>
          <p:cNvSpPr>
            <a:spLocks noGrp="1"/>
          </p:cNvSpPr>
          <p:nvPr>
            <p:ph type="sldNum" sz="quarter" idx="5"/>
          </p:nvPr>
        </p:nvSpPr>
        <p:spPr bwMode="auto">
          <a:ln>
            <a:miter lim="800000"/>
            <a:headEnd/>
            <a:tailEnd/>
          </a:ln>
        </p:spPr>
        <p:txBody>
          <a:bodyPr/>
          <a:lstStyle/>
          <a:p>
            <a:fld id="{AF90B716-95F9-D848-98FF-620D21FC430F}" type="slidenum">
              <a:rPr lang="en-US"/>
              <a:pPr/>
              <a:t>45</a:t>
            </a:fld>
            <a:endParaRPr lang="en-US"/>
          </a:p>
        </p:txBody>
      </p:sp>
    </p:spTree>
    <p:extLst>
      <p:ext uri="{BB962C8B-B14F-4D97-AF65-F5344CB8AC3E}">
        <p14:creationId xmlns:p14="http://schemas.microsoft.com/office/powerpoint/2010/main" val="4125432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55</a:t>
            </a:fld>
            <a:endParaRPr lang="en-US">
              <a:solidFill>
                <a:srgbClr val="000000"/>
              </a:solidFill>
            </a:endParaRPr>
          </a:p>
        </p:txBody>
      </p:sp>
    </p:spTree>
    <p:extLst>
      <p:ext uri="{BB962C8B-B14F-4D97-AF65-F5344CB8AC3E}">
        <p14:creationId xmlns:p14="http://schemas.microsoft.com/office/powerpoint/2010/main" val="4124907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1446867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1529454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71</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3750486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72</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1350855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73</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666195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D8261293-EA70-AC44-A900-F679C0B844D6}" type="slidenum">
              <a:rPr lang="en-US">
                <a:solidFill>
                  <a:prstClr val="black"/>
                </a:solidFill>
              </a:rPr>
              <a:pPr/>
              <a:t>74</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686421" y="4344025"/>
            <a:ext cx="5485158" cy="4114488"/>
          </a:xfrm>
          <a:noFill/>
          <a:ln/>
        </p:spPr>
        <p:txBody>
          <a:bodyPr/>
          <a:lstStyle/>
          <a:p>
            <a:pPr eaLnBrk="1" hangingPunct="1"/>
            <a:endParaRPr lang="en-US">
              <a:latin typeface="Times New Roman" pitchFamily="-83" charset="0"/>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216849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6B483-7546-4061-BF8C-7E925B83E8B8}" type="slidenum">
              <a:rPr lang="en-US" smtClean="0"/>
              <a:pPr fontAlgn="base">
                <a:spcBef>
                  <a:spcPct val="0"/>
                </a:spcBef>
                <a:spcAft>
                  <a:spcPct val="0"/>
                </a:spcAft>
                <a:defRPr/>
              </a:pPr>
              <a:t>13</a:t>
            </a:fld>
            <a:endParaRPr lang="en-US" dirty="0"/>
          </a:p>
        </p:txBody>
      </p:sp>
    </p:spTree>
    <p:extLst>
      <p:ext uri="{BB962C8B-B14F-4D97-AF65-F5344CB8AC3E}">
        <p14:creationId xmlns:p14="http://schemas.microsoft.com/office/powerpoint/2010/main" val="186890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52D98-E33D-CE46-B028-78A44C79AA34}" type="slidenum">
              <a:rPr lang="en-US" smtClean="0"/>
              <a:t>79</a:t>
            </a:fld>
            <a:endParaRPr lang="en-US"/>
          </a:p>
        </p:txBody>
      </p:sp>
    </p:spTree>
    <p:extLst>
      <p:ext uri="{BB962C8B-B14F-4D97-AF65-F5344CB8AC3E}">
        <p14:creationId xmlns:p14="http://schemas.microsoft.com/office/powerpoint/2010/main" val="1301482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44590-5357-4DD2-9A92-5F022B85C2C2}"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3947927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86</a:t>
            </a:fld>
            <a:endParaRPr lang="en-US"/>
          </a:p>
        </p:txBody>
      </p:sp>
    </p:spTree>
    <p:extLst>
      <p:ext uri="{BB962C8B-B14F-4D97-AF65-F5344CB8AC3E}">
        <p14:creationId xmlns:p14="http://schemas.microsoft.com/office/powerpoint/2010/main" val="4224996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87</a:t>
            </a:fld>
            <a:endParaRPr lang="en-US">
              <a:solidFill>
                <a:srgbClr val="000000"/>
              </a:solidFill>
            </a:endParaRPr>
          </a:p>
        </p:txBody>
      </p:sp>
    </p:spTree>
    <p:extLst>
      <p:ext uri="{BB962C8B-B14F-4D97-AF65-F5344CB8AC3E}">
        <p14:creationId xmlns:p14="http://schemas.microsoft.com/office/powerpoint/2010/main" val="258489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79584-CF5B-487F-A130-3057547DB235}" type="slidenum">
              <a:rPr lang="en-US" smtClean="0"/>
              <a:pPr/>
              <a:t>14</a:t>
            </a:fld>
            <a:endParaRPr lang="en-US"/>
          </a:p>
        </p:txBody>
      </p:sp>
    </p:spTree>
    <p:extLst>
      <p:ext uri="{BB962C8B-B14F-4D97-AF65-F5344CB8AC3E}">
        <p14:creationId xmlns:p14="http://schemas.microsoft.com/office/powerpoint/2010/main" val="346136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52D98-E33D-CE46-B028-78A44C79AA34}" type="slidenum">
              <a:rPr lang="en-US" smtClean="0"/>
              <a:t>18</a:t>
            </a:fld>
            <a:endParaRPr lang="en-US"/>
          </a:p>
        </p:txBody>
      </p:sp>
    </p:spTree>
    <p:extLst>
      <p:ext uri="{BB962C8B-B14F-4D97-AF65-F5344CB8AC3E}">
        <p14:creationId xmlns:p14="http://schemas.microsoft.com/office/powerpoint/2010/main" val="4283240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23</a:t>
            </a:fld>
            <a:endParaRPr lang="en-US"/>
          </a:p>
        </p:txBody>
      </p:sp>
    </p:spTree>
    <p:extLst>
      <p:ext uri="{BB962C8B-B14F-4D97-AF65-F5344CB8AC3E}">
        <p14:creationId xmlns:p14="http://schemas.microsoft.com/office/powerpoint/2010/main" val="159469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24</a:t>
            </a:fld>
            <a:endParaRPr lang="en-US"/>
          </a:p>
        </p:txBody>
      </p:sp>
    </p:spTree>
    <p:extLst>
      <p:ext uri="{BB962C8B-B14F-4D97-AF65-F5344CB8AC3E}">
        <p14:creationId xmlns:p14="http://schemas.microsoft.com/office/powerpoint/2010/main" val="227818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25</a:t>
            </a:fld>
            <a:endParaRPr lang="en-US"/>
          </a:p>
        </p:txBody>
      </p:sp>
    </p:spTree>
    <p:extLst>
      <p:ext uri="{BB962C8B-B14F-4D97-AF65-F5344CB8AC3E}">
        <p14:creationId xmlns:p14="http://schemas.microsoft.com/office/powerpoint/2010/main" val="12922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A8F508-39BA-F042-9536-61CBE42B1E1D}" type="slidenum">
              <a:rPr lang="en-US" smtClean="0"/>
              <a:pPr/>
              <a:t>27</a:t>
            </a:fld>
            <a:endParaRPr lang="en-US"/>
          </a:p>
        </p:txBody>
      </p:sp>
    </p:spTree>
    <p:extLst>
      <p:ext uri="{BB962C8B-B14F-4D97-AF65-F5344CB8AC3E}">
        <p14:creationId xmlns:p14="http://schemas.microsoft.com/office/powerpoint/2010/main" val="4003350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262827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4029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02411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1085715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821144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51245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633713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7/17/2019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84937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7/17/2019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058987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7/17/2019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44874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949134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59780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7071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214597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962692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9D1F80-91D4-E346-BDE0-E22D9D7A80FE}" type="slidenum">
              <a:rPr lang="en-US"/>
              <a:pPr/>
              <a:t>‹#›</a:t>
            </a:fld>
            <a:endParaRPr lang="en-US"/>
          </a:p>
        </p:txBody>
      </p:sp>
    </p:spTree>
    <p:extLst>
      <p:ext uri="{BB962C8B-B14F-4D97-AF65-F5344CB8AC3E}">
        <p14:creationId xmlns:p14="http://schemas.microsoft.com/office/powerpoint/2010/main" val="404904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2149061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7/17/2019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31241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521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7/17/2019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77488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7/17/2019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47732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7/17/2019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01973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87960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7/17/2019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5702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7/17/2019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5642808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7/17/2019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8994336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ntensiveintervention.org/sites/default/files/Reinforcement_Strategies_508.pdf"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video.louisville.edu/vod/flashmgr/sefrey01/Video/1438267723537-iPhone.mp4" TargetMode="External"/><Relationship Id="rId4" Type="http://schemas.openxmlformats.org/officeDocument/2006/relationships/hyperlink" Target="https://www.youtube.com/watch?time_continue=24&amp;v=c-883Jf0auE"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ntensiveintervention.org/sites/default/files/Behavior_Contracts_508.pdf"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intensiveintervention.org/sites/default/files/Sample_Reinforcement.doc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hyperlink" Target="https://intensiveintervention.org/sites/default/files/Sample_Reinforcement.docx"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8043" y="241365"/>
            <a:ext cx="8537184" cy="2404446"/>
          </a:xfrm>
        </p:spPr>
        <p:txBody>
          <a:bodyPr/>
          <a:lstStyle/>
          <a:p>
            <a:r>
              <a:rPr lang="en-US" sz="4800" dirty="0">
                <a:solidFill>
                  <a:srgbClr val="01295F"/>
                </a:solidFill>
              </a:rPr>
              <a:t>Module 4 </a:t>
            </a:r>
          </a:p>
          <a:p>
            <a:r>
              <a:rPr lang="en-US" dirty="0">
                <a:solidFill>
                  <a:srgbClr val="01295F"/>
                </a:solidFill>
              </a:rPr>
              <a:t>Consequence Strategies to Increase Behavior</a:t>
            </a:r>
          </a:p>
        </p:txBody>
      </p:sp>
      <p:sp>
        <p:nvSpPr>
          <p:cNvPr id="4" name="Text Placeholder 2">
            <a:extLst>
              <a:ext uri="{FF2B5EF4-FFF2-40B4-BE49-F238E27FC236}">
                <a16:creationId xmlns:a16="http://schemas.microsoft.com/office/drawing/2014/main" id="{BDADEE95-BA64-A64F-B077-F4E1E4890998}"/>
              </a:ext>
            </a:extLst>
          </p:cNvPr>
          <p:cNvSpPr>
            <a:spLocks noGrp="1"/>
          </p:cNvSpPr>
          <p:nvPr>
            <p:ph type="body" sz="quarter" idx="14"/>
          </p:nvPr>
        </p:nvSpPr>
        <p:spPr>
          <a:xfrm>
            <a:off x="278043" y="2811566"/>
            <a:ext cx="8537184" cy="1232775"/>
          </a:xfrm>
        </p:spPr>
        <p:txBody>
          <a:bodyPr/>
          <a:lstStyle/>
          <a:p>
            <a:pPr>
              <a:lnSpc>
                <a:spcPct val="120000"/>
              </a:lnSpc>
              <a:spcBef>
                <a:spcPts val="0"/>
              </a:spcBef>
            </a:pPr>
            <a:r>
              <a:rPr lang="en-US" sz="2000" dirty="0">
                <a:solidFill>
                  <a:schemeClr val="bg1"/>
                </a:solidFill>
              </a:rPr>
              <a:t>Jennifer Freeman, PhD</a:t>
            </a:r>
          </a:p>
          <a:p>
            <a:pPr>
              <a:lnSpc>
                <a:spcPct val="120000"/>
              </a:lnSpc>
              <a:spcBef>
                <a:spcPts val="0"/>
              </a:spcBef>
            </a:pPr>
            <a:r>
              <a:rPr lang="en-US" sz="2000" dirty="0">
                <a:solidFill>
                  <a:schemeClr val="bg1"/>
                </a:solidFill>
              </a:rPr>
              <a:t>Don Briere, PhD</a:t>
            </a:r>
          </a:p>
          <a:p>
            <a:pPr>
              <a:lnSpc>
                <a:spcPct val="120000"/>
              </a:lnSpc>
              <a:spcBef>
                <a:spcPts val="0"/>
              </a:spcBef>
            </a:pPr>
            <a:r>
              <a:rPr lang="en-US" sz="2000" dirty="0">
                <a:solidFill>
                  <a:schemeClr val="bg1"/>
                </a:solidFill>
              </a:rPr>
              <a:t>Brandi Simonsen, PhD</a:t>
            </a:r>
          </a:p>
          <a:p>
            <a:pPr>
              <a:lnSpc>
                <a:spcPct val="120000"/>
              </a:lnSpc>
            </a:pPr>
            <a:endParaRPr lang="en-US" sz="2000" dirty="0"/>
          </a:p>
        </p:txBody>
      </p:sp>
    </p:spTree>
    <p:extLst>
      <p:ext uri="{BB962C8B-B14F-4D97-AF65-F5344CB8AC3E}">
        <p14:creationId xmlns:p14="http://schemas.microsoft.com/office/powerpoint/2010/main" val="3605213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4029"/>
            <a:ext cx="7886700" cy="769431"/>
          </a:xfrm>
        </p:spPr>
        <p:txBody>
          <a:bodyPr/>
          <a:lstStyle/>
          <a:p>
            <a:r>
              <a:rPr lang="en-US" b="1" dirty="0">
                <a:solidFill>
                  <a:srgbClr val="01295F"/>
                </a:solidFill>
              </a:rPr>
              <a:t>Common Teacher Questions</a:t>
            </a:r>
          </a:p>
        </p:txBody>
      </p:sp>
      <p:sp>
        <p:nvSpPr>
          <p:cNvPr id="5" name="Rounded Rectangular Callout 4"/>
          <p:cNvSpPr/>
          <p:nvPr/>
        </p:nvSpPr>
        <p:spPr>
          <a:xfrm>
            <a:off x="534256" y="1169139"/>
            <a:ext cx="4809181" cy="1279131"/>
          </a:xfrm>
          <a:prstGeom prst="wedgeRoundRectCallout">
            <a:avLst>
              <a:gd name="adj1" fmla="val -60468"/>
              <a:gd name="adj2" fmla="val 53192"/>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Why do I need to acknowledge appropriate behavior </a:t>
            </a:r>
          </a:p>
          <a:p>
            <a:pPr algn="ctr"/>
            <a:r>
              <a:rPr lang="en-US" sz="2400" b="1" dirty="0"/>
              <a:t>(provide reinforcement)?</a:t>
            </a:r>
          </a:p>
        </p:txBody>
      </p:sp>
      <p:sp>
        <p:nvSpPr>
          <p:cNvPr id="6" name="Rounded Rectangular Callout 5"/>
          <p:cNvSpPr/>
          <p:nvPr/>
        </p:nvSpPr>
        <p:spPr>
          <a:xfrm>
            <a:off x="5532634" y="1225752"/>
            <a:ext cx="3134288" cy="1620907"/>
          </a:xfrm>
          <a:prstGeom prst="wedgeRoundRectCallout">
            <a:avLst>
              <a:gd name="adj1" fmla="val 65074"/>
              <a:gd name="adj2" fmla="val -54119"/>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my content is engaging and related to my students’ lives, won’t they just want to behave appropriately in order to learn?</a:t>
            </a:r>
          </a:p>
        </p:txBody>
      </p:sp>
      <p:sp>
        <p:nvSpPr>
          <p:cNvPr id="7" name="Rounded Rectangular Callout 6"/>
          <p:cNvSpPr/>
          <p:nvPr/>
        </p:nvSpPr>
        <p:spPr>
          <a:xfrm>
            <a:off x="365853" y="2583359"/>
            <a:ext cx="4765878" cy="1571899"/>
          </a:xfrm>
          <a:prstGeom prst="wedgeRoundRectCallout">
            <a:avLst>
              <a:gd name="adj1" fmla="val -72082"/>
              <a:gd name="adj2" fmla="val -17826"/>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I give a student something (tangible), aren’t I bribing them/extrinsically motivating them so they won't develop intrinsic motivation but will come to expect something for demonstrating what they </a:t>
            </a:r>
            <a:r>
              <a:rPr lang="en-US" i="1" dirty="0">
                <a:solidFill>
                  <a:schemeClr val="tx1"/>
                </a:solidFill>
              </a:rPr>
              <a:t>should</a:t>
            </a:r>
            <a:r>
              <a:rPr lang="en-US" dirty="0">
                <a:solidFill>
                  <a:schemeClr val="tx1"/>
                </a:solidFill>
              </a:rPr>
              <a:t> be doing </a:t>
            </a:r>
          </a:p>
        </p:txBody>
      </p:sp>
      <p:sp>
        <p:nvSpPr>
          <p:cNvPr id="8" name="Rounded Rectangular Callout 7"/>
          <p:cNvSpPr/>
          <p:nvPr/>
        </p:nvSpPr>
        <p:spPr>
          <a:xfrm>
            <a:off x="5420341" y="3003804"/>
            <a:ext cx="3095009" cy="1028292"/>
          </a:xfrm>
          <a:prstGeom prst="wedgeRoundRectCallout">
            <a:avLst>
              <a:gd name="adj1" fmla="val 76868"/>
              <a:gd name="adj2" fmla="val 58079"/>
              <a:gd name="adj3" fmla="val 166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Shouldn’t students just </a:t>
            </a:r>
          </a:p>
          <a:p>
            <a:pPr algn="ctr"/>
            <a:r>
              <a:rPr lang="en-US" dirty="0">
                <a:solidFill>
                  <a:schemeClr val="tx1"/>
                </a:solidFill>
              </a:rPr>
              <a:t>know how to behave?</a:t>
            </a:r>
          </a:p>
        </p:txBody>
      </p:sp>
      <p:sp>
        <p:nvSpPr>
          <p:cNvPr id="9" name="Rounded Rectangular Callout 8"/>
          <p:cNvSpPr/>
          <p:nvPr/>
        </p:nvSpPr>
        <p:spPr>
          <a:xfrm>
            <a:off x="709587" y="4317077"/>
            <a:ext cx="2849075" cy="1525993"/>
          </a:xfrm>
          <a:prstGeom prst="wedgeRoundRectCallout">
            <a:avLst>
              <a:gd name="adj1" fmla="val -59711"/>
              <a:gd name="adj2" fmla="val 64874"/>
              <a:gd name="adj3" fmla="val 1666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set and taught my expectations; shouldn’t I just expect them to meet these expectations?</a:t>
            </a:r>
          </a:p>
        </p:txBody>
      </p:sp>
      <p:sp>
        <p:nvSpPr>
          <p:cNvPr id="10" name="Rounded Rectangular Callout 9"/>
          <p:cNvSpPr/>
          <p:nvPr/>
        </p:nvSpPr>
        <p:spPr>
          <a:xfrm>
            <a:off x="3756823" y="4189241"/>
            <a:ext cx="3873356" cy="768387"/>
          </a:xfrm>
          <a:prstGeom prst="wedgeRoundRectCallout">
            <a:avLst>
              <a:gd name="adj1" fmla="val -28519"/>
              <a:gd name="adj2" fmla="val 141207"/>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Should I really use valuable class time to reinforce expectations? </a:t>
            </a:r>
          </a:p>
        </p:txBody>
      </p:sp>
      <p:sp>
        <p:nvSpPr>
          <p:cNvPr id="11" name="Rounded Rectangular Callout 10"/>
          <p:cNvSpPr/>
          <p:nvPr/>
        </p:nvSpPr>
        <p:spPr>
          <a:xfrm>
            <a:off x="5470989" y="5070661"/>
            <a:ext cx="3380198" cy="930759"/>
          </a:xfrm>
          <a:prstGeom prst="wedgeRoundRectCallout">
            <a:avLst>
              <a:gd name="adj1" fmla="val 56497"/>
              <a:gd name="adj2" fmla="val 45831"/>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my students like me as a person, won’t they behave appropriately to please me?</a:t>
            </a:r>
          </a:p>
        </p:txBody>
      </p:sp>
    </p:spTree>
    <p:extLst>
      <p:ext uri="{BB962C8B-B14F-4D97-AF65-F5344CB8AC3E}">
        <p14:creationId xmlns:p14="http://schemas.microsoft.com/office/powerpoint/2010/main" val="9349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descr="Arrow up talking about Reinforcement stating when a consequence of a behavior functions to increase the likelihood of future occurrences of that behavior&#10;"/>
          <p:cNvSpPr/>
          <p:nvPr/>
        </p:nvSpPr>
        <p:spPr>
          <a:xfrm rot="10800000">
            <a:off x="1976716" y="1057114"/>
            <a:ext cx="2196303" cy="4871074"/>
          </a:xfrm>
          <a:prstGeom prst="downArrow">
            <a:avLst>
              <a:gd name="adj1" fmla="val 63566"/>
              <a:gd name="adj2" fmla="val 289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descr="Arrow down for Punishment that states when a consequence of a behavior functions to decrease the likelihood &#10;of future occurrences of that behavior&#10;"/>
          <p:cNvSpPr/>
          <p:nvPr/>
        </p:nvSpPr>
        <p:spPr>
          <a:xfrm>
            <a:off x="4985334" y="1263721"/>
            <a:ext cx="2196303" cy="4811687"/>
          </a:xfrm>
          <a:prstGeom prst="downArrow">
            <a:avLst>
              <a:gd name="adj1" fmla="val 63566"/>
              <a:gd name="adj2" fmla="val 28949"/>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18" name="Rectangle 2"/>
          <p:cNvSpPr>
            <a:spLocks noGrp="1" noChangeArrowheads="1"/>
          </p:cNvSpPr>
          <p:nvPr>
            <p:ph type="title"/>
          </p:nvPr>
        </p:nvSpPr>
        <p:spPr>
          <a:xfrm>
            <a:off x="628650" y="200742"/>
            <a:ext cx="7886700" cy="815280"/>
          </a:xfrm>
          <a:noFill/>
        </p:spPr>
        <p:txBody>
          <a:bodyPr/>
          <a:lstStyle/>
          <a:p>
            <a:pPr eaLnBrk="1" hangingPunct="1"/>
            <a:r>
              <a:rPr lang="en-US" b="1" dirty="0">
                <a:solidFill>
                  <a:srgbClr val="01295F"/>
                </a:solidFill>
                <a:ea typeface="ＭＳ Ｐゴシック" pitchFamily="-107" charset="-128"/>
                <a:cs typeface="ＭＳ Ｐゴシック" pitchFamily="-107" charset="-128"/>
              </a:rPr>
              <a:t>Reinforcement vs. Punishment</a:t>
            </a:r>
          </a:p>
        </p:txBody>
      </p:sp>
      <p:sp>
        <p:nvSpPr>
          <p:cNvPr id="2" name="TextBox 1"/>
          <p:cNvSpPr txBox="1"/>
          <p:nvPr/>
        </p:nvSpPr>
        <p:spPr>
          <a:xfrm>
            <a:off x="2007542" y="1893132"/>
            <a:ext cx="2115165" cy="461665"/>
          </a:xfrm>
          <a:prstGeom prst="rect">
            <a:avLst/>
          </a:prstGeom>
          <a:solidFill>
            <a:schemeClr val="accent4"/>
          </a:solidFill>
        </p:spPr>
        <p:txBody>
          <a:bodyPr wrap="square" rtlCol="0">
            <a:spAutoFit/>
          </a:bodyPr>
          <a:lstStyle/>
          <a:p>
            <a:pPr algn="ctr"/>
            <a:r>
              <a:rPr lang="en-US" sz="2400" b="1" dirty="0">
                <a:solidFill>
                  <a:schemeClr val="bg1"/>
                </a:solidFill>
              </a:rPr>
              <a:t>Reinforcement</a:t>
            </a:r>
            <a:endParaRPr lang="en-US" b="1" dirty="0">
              <a:solidFill>
                <a:schemeClr val="bg1"/>
              </a:solidFill>
            </a:endParaRPr>
          </a:p>
        </p:txBody>
      </p:sp>
      <p:sp>
        <p:nvSpPr>
          <p:cNvPr id="6" name="TextBox 5"/>
          <p:cNvSpPr txBox="1"/>
          <p:nvPr/>
        </p:nvSpPr>
        <p:spPr>
          <a:xfrm>
            <a:off x="2007541" y="2354797"/>
            <a:ext cx="2115166" cy="2862322"/>
          </a:xfrm>
          <a:prstGeom prst="rect">
            <a:avLst/>
          </a:prstGeom>
          <a:solidFill>
            <a:schemeClr val="accent4">
              <a:lumMod val="20000"/>
              <a:lumOff val="80000"/>
            </a:schemeClr>
          </a:solidFill>
        </p:spPr>
        <p:txBody>
          <a:bodyPr wrap="square" rtlCol="0">
            <a:spAutoFit/>
          </a:bodyPr>
          <a:lstStyle/>
          <a:p>
            <a:pPr algn="ctr"/>
            <a:r>
              <a:rPr lang="en-US" sz="2000" dirty="0">
                <a:ea typeface="ＭＳ Ｐゴシック" pitchFamily="-107" charset="-128"/>
                <a:cs typeface="ＭＳ Ｐゴシック" pitchFamily="-107" charset="-128"/>
              </a:rPr>
              <a:t>when a consequence </a:t>
            </a:r>
          </a:p>
          <a:p>
            <a:pPr algn="ctr"/>
            <a:r>
              <a:rPr lang="en-US" sz="2000" dirty="0">
                <a:ea typeface="ＭＳ Ｐゴシック" pitchFamily="-107" charset="-128"/>
                <a:cs typeface="ＭＳ Ｐゴシック" pitchFamily="-107" charset="-128"/>
              </a:rPr>
              <a:t>of a behavior functions to </a:t>
            </a:r>
            <a:r>
              <a:rPr lang="en-US" sz="2000" b="1" i="1" dirty="0">
                <a:ea typeface="ＭＳ Ｐゴシック" pitchFamily="-107" charset="-128"/>
                <a:cs typeface="ＭＳ Ｐゴシック" pitchFamily="-107" charset="-128"/>
              </a:rPr>
              <a:t>increase the likelihood</a:t>
            </a:r>
            <a:r>
              <a:rPr lang="en-US" sz="2000" dirty="0">
                <a:ea typeface="ＭＳ Ｐゴシック" pitchFamily="-107" charset="-128"/>
                <a:cs typeface="ＭＳ Ｐゴシック" pitchFamily="-107" charset="-128"/>
              </a:rPr>
              <a:t> </a:t>
            </a:r>
          </a:p>
          <a:p>
            <a:pPr algn="ctr"/>
            <a:r>
              <a:rPr lang="en-US" sz="2000" dirty="0">
                <a:ea typeface="ＭＳ Ｐゴシック" pitchFamily="-107" charset="-128"/>
                <a:cs typeface="ＭＳ Ｐゴシック" pitchFamily="-107" charset="-128"/>
              </a:rPr>
              <a:t>of future occurrences of that behavior</a:t>
            </a:r>
          </a:p>
        </p:txBody>
      </p:sp>
      <p:sp>
        <p:nvSpPr>
          <p:cNvPr id="11" name="TextBox 10"/>
          <p:cNvSpPr txBox="1"/>
          <p:nvPr/>
        </p:nvSpPr>
        <p:spPr>
          <a:xfrm>
            <a:off x="5021294" y="1893132"/>
            <a:ext cx="2115165" cy="461665"/>
          </a:xfrm>
          <a:prstGeom prst="rect">
            <a:avLst/>
          </a:prstGeom>
          <a:solidFill>
            <a:schemeClr val="accent4"/>
          </a:solidFill>
        </p:spPr>
        <p:txBody>
          <a:bodyPr wrap="square" rtlCol="0">
            <a:spAutoFit/>
          </a:bodyPr>
          <a:lstStyle/>
          <a:p>
            <a:pPr algn="ctr"/>
            <a:r>
              <a:rPr lang="en-US" sz="2400" b="1" dirty="0">
                <a:solidFill>
                  <a:schemeClr val="bg1"/>
                </a:solidFill>
              </a:rPr>
              <a:t>Punishment</a:t>
            </a:r>
            <a:endParaRPr lang="en-US" b="1" dirty="0">
              <a:solidFill>
                <a:schemeClr val="bg1"/>
              </a:solidFill>
            </a:endParaRPr>
          </a:p>
        </p:txBody>
      </p:sp>
      <p:sp>
        <p:nvSpPr>
          <p:cNvPr id="12" name="TextBox 11"/>
          <p:cNvSpPr txBox="1"/>
          <p:nvPr/>
        </p:nvSpPr>
        <p:spPr>
          <a:xfrm>
            <a:off x="5021293" y="2354797"/>
            <a:ext cx="2115166" cy="2862322"/>
          </a:xfrm>
          <a:prstGeom prst="rect">
            <a:avLst/>
          </a:prstGeom>
          <a:solidFill>
            <a:schemeClr val="accent4">
              <a:lumMod val="20000"/>
              <a:lumOff val="80000"/>
            </a:schemeClr>
          </a:solidFill>
        </p:spPr>
        <p:txBody>
          <a:bodyPr wrap="square" rtlCol="0">
            <a:spAutoFit/>
          </a:bodyPr>
          <a:lstStyle/>
          <a:p>
            <a:pPr algn="ctr"/>
            <a:r>
              <a:rPr lang="en-US" sz="2000" dirty="0">
                <a:ea typeface="ＭＳ Ｐゴシック" pitchFamily="-107" charset="-128"/>
                <a:cs typeface="ＭＳ Ｐゴシック" pitchFamily="-107" charset="-128"/>
              </a:rPr>
              <a:t>when a consequence </a:t>
            </a:r>
          </a:p>
          <a:p>
            <a:pPr algn="ctr"/>
            <a:r>
              <a:rPr lang="en-US" sz="2000" dirty="0">
                <a:ea typeface="ＭＳ Ｐゴシック" pitchFamily="-107" charset="-128"/>
                <a:cs typeface="ＭＳ Ｐゴシック" pitchFamily="-107" charset="-128"/>
              </a:rPr>
              <a:t>of a behavior functions to </a:t>
            </a:r>
            <a:r>
              <a:rPr lang="en-US" sz="2000" b="1" i="1" dirty="0">
                <a:ea typeface="ＭＳ Ｐゴシック" pitchFamily="-107" charset="-128"/>
                <a:cs typeface="ＭＳ Ｐゴシック" pitchFamily="-107" charset="-128"/>
              </a:rPr>
              <a:t>decrease the likelihood</a:t>
            </a:r>
            <a:r>
              <a:rPr lang="en-US" sz="2000" dirty="0">
                <a:ea typeface="ＭＳ Ｐゴシック" pitchFamily="-107" charset="-128"/>
                <a:cs typeface="ＭＳ Ｐゴシック" pitchFamily="-107" charset="-128"/>
              </a:rPr>
              <a:t> </a:t>
            </a:r>
          </a:p>
          <a:p>
            <a:pPr algn="ctr"/>
            <a:r>
              <a:rPr lang="en-US" sz="2000" dirty="0">
                <a:ea typeface="ＭＳ Ｐゴシック" pitchFamily="-107" charset="-128"/>
                <a:cs typeface="ＭＳ Ｐゴシック" pitchFamily="-107" charset="-128"/>
              </a:rPr>
              <a:t>of future occurrences of that behavior</a:t>
            </a:r>
          </a:p>
        </p:txBody>
      </p:sp>
    </p:spTree>
    <p:extLst>
      <p:ext uri="{BB962C8B-B14F-4D97-AF65-F5344CB8AC3E}">
        <p14:creationId xmlns:p14="http://schemas.microsoft.com/office/powerpoint/2010/main" val="14909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noFill/>
        </p:spPr>
        <p:txBody>
          <a:bodyPr>
            <a:normAutofit/>
          </a:bodyPr>
          <a:lstStyle/>
          <a:p>
            <a:r>
              <a:rPr lang="en-US" b="1" dirty="0">
                <a:solidFill>
                  <a:srgbClr val="01295F"/>
                </a:solidFill>
              </a:rPr>
              <a:t>Behavior is likely to occur again when it is reinforced</a:t>
            </a:r>
          </a:p>
        </p:txBody>
      </p:sp>
      <p:sp>
        <p:nvSpPr>
          <p:cNvPr id="13315" name="Rectangle 3"/>
          <p:cNvSpPr>
            <a:spLocks noGrp="1" noChangeArrowheads="1"/>
          </p:cNvSpPr>
          <p:nvPr>
            <p:ph idx="1"/>
          </p:nvPr>
        </p:nvSpPr>
        <p:spPr>
          <a:xfrm>
            <a:off x="628650" y="1958705"/>
            <a:ext cx="7886700" cy="1354227"/>
          </a:xfrm>
        </p:spPr>
        <p:txBody>
          <a:bodyPr>
            <a:normAutofit/>
          </a:bodyPr>
          <a:lstStyle/>
          <a:p>
            <a:pPr marL="0" indent="0" algn="ctr" eaLnBrk="1" hangingPunct="1">
              <a:buNone/>
            </a:pPr>
            <a:r>
              <a:rPr lang="en-US" sz="2800" dirty="0">
                <a:solidFill>
                  <a:schemeClr val="bg1"/>
                </a:solidFill>
              </a:rPr>
              <a:t>When a student gets something desirable following a </a:t>
            </a:r>
            <a:r>
              <a:rPr lang="en-US" sz="2800" b="1" dirty="0">
                <a:solidFill>
                  <a:schemeClr val="bg1"/>
                </a:solidFill>
              </a:rPr>
              <a:t>behavior</a:t>
            </a:r>
            <a:r>
              <a:rPr lang="en-US" sz="2800" dirty="0">
                <a:solidFill>
                  <a:schemeClr val="bg1"/>
                </a:solidFill>
              </a:rPr>
              <a:t>, that behavior is </a:t>
            </a:r>
            <a:r>
              <a:rPr lang="en-US" sz="2800" b="1" dirty="0">
                <a:solidFill>
                  <a:schemeClr val="bg1"/>
                </a:solidFill>
              </a:rPr>
              <a:t>strengthened and more likely to occur </a:t>
            </a:r>
            <a:r>
              <a:rPr lang="en-US" sz="2800" dirty="0">
                <a:solidFill>
                  <a:schemeClr val="bg1"/>
                </a:solidFill>
              </a:rPr>
              <a:t>again</a:t>
            </a:r>
          </a:p>
        </p:txBody>
      </p:sp>
      <p:sp>
        <p:nvSpPr>
          <p:cNvPr id="2" name="TextBox 1"/>
          <p:cNvSpPr txBox="1"/>
          <p:nvPr/>
        </p:nvSpPr>
        <p:spPr>
          <a:xfrm>
            <a:off x="724328" y="3580949"/>
            <a:ext cx="3446979" cy="1938992"/>
          </a:xfrm>
          <a:prstGeom prst="rect">
            <a:avLst/>
          </a:prstGeom>
          <a:noFill/>
        </p:spPr>
        <p:txBody>
          <a:bodyPr wrap="square" rtlCol="0">
            <a:spAutoFit/>
          </a:bodyPr>
          <a:lstStyle/>
          <a:p>
            <a:pPr marL="0" lvl="1"/>
            <a:r>
              <a:rPr lang="en-US" sz="2000" dirty="0">
                <a:solidFill>
                  <a:schemeClr val="bg1"/>
                </a:solidFill>
              </a:rPr>
              <a:t>If a student is removed from the classroom after refusing to do a difficult assignment, the student will likely act up later when he does not want to (or cannot) complete work  </a:t>
            </a:r>
          </a:p>
        </p:txBody>
      </p:sp>
      <p:sp>
        <p:nvSpPr>
          <p:cNvPr id="6" name="TextBox 5"/>
          <p:cNvSpPr txBox="1"/>
          <p:nvPr/>
        </p:nvSpPr>
        <p:spPr>
          <a:xfrm>
            <a:off x="4774371" y="3734837"/>
            <a:ext cx="3532285" cy="1631216"/>
          </a:xfrm>
          <a:prstGeom prst="rect">
            <a:avLst/>
          </a:prstGeom>
          <a:noFill/>
        </p:spPr>
        <p:txBody>
          <a:bodyPr wrap="square" rtlCol="0">
            <a:spAutoFit/>
          </a:bodyPr>
          <a:lstStyle/>
          <a:p>
            <a:pPr marL="0" lvl="1"/>
            <a:r>
              <a:rPr lang="en-US" sz="2000" dirty="0">
                <a:solidFill>
                  <a:schemeClr val="bg1"/>
                </a:solidFill>
              </a:rPr>
              <a:t>If a student is given verbal praise for persisting with a difficult assignment, the student is likely to persist on later difficult assignments</a:t>
            </a:r>
          </a:p>
        </p:txBody>
      </p:sp>
    </p:spTree>
    <p:extLst>
      <p:ext uri="{BB962C8B-B14F-4D97-AF65-F5344CB8AC3E}">
        <p14:creationId xmlns:p14="http://schemas.microsoft.com/office/powerpoint/2010/main" val="89063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normAutofit/>
          </a:bodyPr>
          <a:lstStyle/>
          <a:p>
            <a:pPr eaLnBrk="1" fontAlgn="auto" hangingPunct="1">
              <a:spcAft>
                <a:spcPts val="0"/>
              </a:spcAft>
              <a:defRPr/>
            </a:pPr>
            <a:r>
              <a:rPr lang="en-US" b="1" dirty="0">
                <a:solidFill>
                  <a:srgbClr val="01295F"/>
                </a:solidFill>
              </a:rPr>
              <a:t>Benefits of Acknowledgement Systems</a:t>
            </a:r>
          </a:p>
        </p:txBody>
      </p:sp>
      <p:sp>
        <p:nvSpPr>
          <p:cNvPr id="6147" name="Content Placeholder 2"/>
          <p:cNvSpPr>
            <a:spLocks noGrp="1"/>
          </p:cNvSpPr>
          <p:nvPr>
            <p:ph idx="1"/>
          </p:nvPr>
        </p:nvSpPr>
        <p:spPr>
          <a:xfrm>
            <a:off x="1041543" y="2010616"/>
            <a:ext cx="6910654" cy="747993"/>
          </a:xfrm>
          <a:noFill/>
          <a:ln>
            <a:noFill/>
          </a:ln>
        </p:spPr>
        <p:txBody>
          <a:bodyPr anchor="ctr">
            <a:normAutofit/>
          </a:bodyPr>
          <a:lstStyle/>
          <a:p>
            <a:pPr marL="0" indent="0" eaLnBrk="1" hangingPunct="1">
              <a:lnSpc>
                <a:spcPct val="90000"/>
              </a:lnSpc>
              <a:buNone/>
            </a:pPr>
            <a:r>
              <a:rPr lang="en-US" sz="2400" dirty="0">
                <a:solidFill>
                  <a:schemeClr val="bg1"/>
                </a:solidFill>
                <a:latin typeface="Calibri" charset="0"/>
                <a:ea typeface="Calibri" charset="0"/>
                <a:cs typeface="Calibri" charset="0"/>
              </a:rPr>
              <a:t>Creates positive student-to-teacher interactions</a:t>
            </a:r>
          </a:p>
        </p:txBody>
      </p:sp>
      <p:sp>
        <p:nvSpPr>
          <p:cNvPr id="3" name="Cross 2" descr="Image of a plus sign representing positive"/>
          <p:cNvSpPr/>
          <p:nvPr/>
        </p:nvSpPr>
        <p:spPr>
          <a:xfrm>
            <a:off x="359203" y="2195912"/>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41543" y="3137068"/>
            <a:ext cx="7475733" cy="424732"/>
          </a:xfrm>
          <a:prstGeom prst="rect">
            <a:avLst/>
          </a:prstGeom>
        </p:spPr>
        <p:txBody>
          <a:bodyPr wrap="square">
            <a:spAutoFit/>
          </a:bodyPr>
          <a:lstStyle/>
          <a:p>
            <a:pPr>
              <a:lnSpc>
                <a:spcPct val="90000"/>
              </a:lnSpc>
            </a:pPr>
            <a:r>
              <a:rPr lang="en-US" sz="2400" dirty="0">
                <a:solidFill>
                  <a:schemeClr val="bg1"/>
                </a:solidFill>
                <a:latin typeface="Calibri" charset="0"/>
                <a:ea typeface="Calibri" charset="0"/>
                <a:cs typeface="Calibri" charset="0"/>
              </a:rPr>
              <a:t>Clarifies classroom expectations for appropriate behavior</a:t>
            </a:r>
          </a:p>
        </p:txBody>
      </p:sp>
      <p:sp>
        <p:nvSpPr>
          <p:cNvPr id="6" name="Rectangle 5"/>
          <p:cNvSpPr/>
          <p:nvPr/>
        </p:nvSpPr>
        <p:spPr>
          <a:xfrm>
            <a:off x="1041543" y="3765988"/>
            <a:ext cx="7931650" cy="1200329"/>
          </a:xfrm>
          <a:prstGeom prst="rect">
            <a:avLst/>
          </a:prstGeom>
        </p:spPr>
        <p:txBody>
          <a:bodyPr wrap="square">
            <a:spAutoFit/>
          </a:bodyPr>
          <a:lstStyle/>
          <a:p>
            <a:r>
              <a:rPr lang="en-US" sz="2400" dirty="0">
                <a:solidFill>
                  <a:schemeClr val="bg1"/>
                </a:solidFill>
                <a:latin typeface="Calibri" charset="0"/>
                <a:ea typeface="Calibri" charset="0"/>
                <a:cs typeface="Calibri" charset="0"/>
              </a:rPr>
              <a:t>Increases the likelihood that desired behaviors will be repeated by letting students know what they are doing is “right”</a:t>
            </a:r>
          </a:p>
        </p:txBody>
      </p:sp>
      <p:sp>
        <p:nvSpPr>
          <p:cNvPr id="7" name="Rectangle 6"/>
          <p:cNvSpPr/>
          <p:nvPr/>
        </p:nvSpPr>
        <p:spPr>
          <a:xfrm>
            <a:off x="1041543" y="4966317"/>
            <a:ext cx="7320582" cy="830997"/>
          </a:xfrm>
          <a:prstGeom prst="rect">
            <a:avLst/>
          </a:prstGeom>
        </p:spPr>
        <p:txBody>
          <a:bodyPr wrap="square">
            <a:spAutoFit/>
          </a:bodyPr>
          <a:lstStyle/>
          <a:p>
            <a:r>
              <a:rPr lang="en-US" sz="2400" dirty="0">
                <a:solidFill>
                  <a:schemeClr val="bg1"/>
                </a:solidFill>
                <a:latin typeface="Calibri" charset="0"/>
                <a:ea typeface="Calibri" charset="0"/>
                <a:cs typeface="Calibri" charset="0"/>
              </a:rPr>
              <a:t>Reduces the need for engaging in time-consuming disciplinary measures</a:t>
            </a:r>
          </a:p>
        </p:txBody>
      </p:sp>
      <p:sp>
        <p:nvSpPr>
          <p:cNvPr id="9" name="Cross 8" descr="Image of a plus sign representing positive"/>
          <p:cNvSpPr/>
          <p:nvPr/>
        </p:nvSpPr>
        <p:spPr>
          <a:xfrm>
            <a:off x="359203" y="3160733"/>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descr="Image of a plus sign representing positive"/>
          <p:cNvSpPr/>
          <p:nvPr/>
        </p:nvSpPr>
        <p:spPr>
          <a:xfrm>
            <a:off x="358311" y="4125554"/>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descr="Image of a plus sign representing positive"/>
          <p:cNvSpPr/>
          <p:nvPr/>
        </p:nvSpPr>
        <p:spPr>
          <a:xfrm>
            <a:off x="358311" y="5193115"/>
            <a:ext cx="377403" cy="377403"/>
          </a:xfrm>
          <a:prstGeom prst="plus">
            <a:avLst>
              <a:gd name="adj" fmla="val 3391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47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3" grpId="0" animBg="1"/>
      <p:bldP spid="5" grpId="0"/>
      <p:bldP spid="6" grpId="0"/>
      <p:bldP spid="7" grpId="0"/>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noFill/>
        </p:spPr>
        <p:txBody>
          <a:bodyPr>
            <a:noAutofit/>
          </a:bodyPr>
          <a:lstStyle/>
          <a:p>
            <a:r>
              <a:rPr lang="en-US" b="1" dirty="0">
                <a:solidFill>
                  <a:srgbClr val="01295F"/>
                </a:solidFill>
              </a:rPr>
              <a:t>Acknowledgement Systems </a:t>
            </a:r>
            <a:br>
              <a:rPr lang="en-US" b="1" dirty="0">
                <a:solidFill>
                  <a:srgbClr val="01295F"/>
                </a:solidFill>
              </a:rPr>
            </a:br>
            <a:r>
              <a:rPr lang="en-US" b="1" dirty="0">
                <a:solidFill>
                  <a:srgbClr val="01295F"/>
                </a:solidFill>
              </a:rPr>
              <a:t>for Older Students? </a:t>
            </a:r>
          </a:p>
        </p:txBody>
      </p:sp>
      <p:sp>
        <p:nvSpPr>
          <p:cNvPr id="15363" name="Content Placeholder 2"/>
          <p:cNvSpPr>
            <a:spLocks noGrp="1"/>
          </p:cNvSpPr>
          <p:nvPr>
            <p:ph idx="1"/>
          </p:nvPr>
        </p:nvSpPr>
        <p:spPr>
          <a:xfrm>
            <a:off x="250112" y="2013734"/>
            <a:ext cx="4347574" cy="3503487"/>
          </a:xfrm>
        </p:spPr>
        <p:txBody>
          <a:bodyPr>
            <a:noAutofit/>
          </a:bodyPr>
          <a:lstStyle/>
          <a:p>
            <a:pPr marL="0" indent="0">
              <a:buNone/>
            </a:pPr>
            <a:r>
              <a:rPr lang="en-US" sz="2400" dirty="0">
                <a:solidFill>
                  <a:schemeClr val="bg1"/>
                </a:solidFill>
              </a:rPr>
              <a:t>Adolescents typically have a heightened flight or fight response and may perceive neutral interactions as threatening</a:t>
            </a:r>
            <a:r>
              <a:rPr lang="en-US" sz="2400" baseline="30000" dirty="0">
                <a:solidFill>
                  <a:schemeClr val="bg1"/>
                </a:solidFill>
              </a:rPr>
              <a:t>1</a:t>
            </a:r>
          </a:p>
          <a:p>
            <a:pPr marL="0" indent="0">
              <a:buNone/>
            </a:pPr>
            <a:endParaRPr lang="en-US" sz="1200" dirty="0">
              <a:solidFill>
                <a:schemeClr val="bg1"/>
              </a:solidFill>
            </a:endParaRPr>
          </a:p>
          <a:p>
            <a:pPr marL="0" indent="0">
              <a:buNone/>
            </a:pPr>
            <a:r>
              <a:rPr lang="en-US" sz="2400" dirty="0">
                <a:solidFill>
                  <a:schemeClr val="bg1"/>
                </a:solidFill>
              </a:rPr>
              <a:t>Adolescents typically need a more intense experience to recognize it as rewarding</a:t>
            </a:r>
            <a:r>
              <a:rPr lang="en-US" sz="2400" baseline="30000" dirty="0">
                <a:solidFill>
                  <a:schemeClr val="bg1"/>
                </a:solidFill>
              </a:rPr>
              <a:t>2</a:t>
            </a:r>
            <a:r>
              <a:rPr lang="en-US" sz="2400" dirty="0">
                <a:solidFill>
                  <a:schemeClr val="bg1"/>
                </a:solidFill>
              </a:rPr>
              <a:t> </a:t>
            </a:r>
            <a:endParaRPr lang="en-US" sz="2400" dirty="0">
              <a:solidFill>
                <a:schemeClr val="bg1"/>
              </a:solidFill>
              <a:latin typeface="Calibri" pitchFamily="34" charset="0"/>
            </a:endParaRPr>
          </a:p>
        </p:txBody>
      </p:sp>
      <p:sp>
        <p:nvSpPr>
          <p:cNvPr id="2" name="TextBox 1"/>
          <p:cNvSpPr txBox="1"/>
          <p:nvPr/>
        </p:nvSpPr>
        <p:spPr>
          <a:xfrm>
            <a:off x="46234" y="5727475"/>
            <a:ext cx="1848583" cy="461665"/>
          </a:xfrm>
          <a:prstGeom prst="rect">
            <a:avLst/>
          </a:prstGeom>
          <a:noFill/>
        </p:spPr>
        <p:txBody>
          <a:bodyPr wrap="none" rtlCol="0">
            <a:spAutoFit/>
          </a:bodyPr>
          <a:lstStyle/>
          <a:p>
            <a:r>
              <a:rPr lang="en-US" sz="1200" baseline="30000" dirty="0">
                <a:solidFill>
                  <a:schemeClr val="bg1"/>
                </a:solidFill>
              </a:rPr>
              <a:t>1 </a:t>
            </a:r>
            <a:r>
              <a:rPr lang="en-US" sz="1200" dirty="0">
                <a:solidFill>
                  <a:schemeClr val="bg1"/>
                </a:solidFill>
              </a:rPr>
              <a:t>(Blakemore et al., 2007)</a:t>
            </a:r>
          </a:p>
          <a:p>
            <a:r>
              <a:rPr lang="en-US" sz="1200" baseline="30000" dirty="0">
                <a:solidFill>
                  <a:schemeClr val="bg1"/>
                </a:solidFill>
              </a:rPr>
              <a:t>2 </a:t>
            </a:r>
            <a:r>
              <a:rPr lang="en-US" sz="1200" dirty="0">
                <a:solidFill>
                  <a:schemeClr val="bg1"/>
                </a:solidFill>
              </a:rPr>
              <a:t>(Sprague, 2008)</a:t>
            </a:r>
          </a:p>
        </p:txBody>
      </p:sp>
      <p:sp>
        <p:nvSpPr>
          <p:cNvPr id="3" name="Rectangle 2"/>
          <p:cNvSpPr/>
          <p:nvPr/>
        </p:nvSpPr>
        <p:spPr>
          <a:xfrm>
            <a:off x="4597686" y="1952008"/>
            <a:ext cx="4572000" cy="3416320"/>
          </a:xfrm>
          <a:prstGeom prst="rect">
            <a:avLst/>
          </a:prstGeom>
        </p:spPr>
        <p:txBody>
          <a:bodyPr>
            <a:spAutoFit/>
          </a:bodyPr>
          <a:lstStyle/>
          <a:p>
            <a:r>
              <a:rPr lang="en-US" sz="2400" dirty="0">
                <a:solidFill>
                  <a:schemeClr val="bg1"/>
                </a:solidFill>
              </a:rPr>
              <a:t>Adolescents may need acknowledgement that is: </a:t>
            </a:r>
          </a:p>
          <a:p>
            <a:pPr marL="688975" lvl="1" indent="-231775">
              <a:buFont typeface="Arial" pitchFamily="34" charset="0"/>
              <a:buChar char="•"/>
            </a:pPr>
            <a:r>
              <a:rPr lang="en-US" sz="2400" dirty="0">
                <a:solidFill>
                  <a:schemeClr val="bg1"/>
                </a:solidFill>
              </a:rPr>
              <a:t>Frequent</a:t>
            </a:r>
          </a:p>
          <a:p>
            <a:pPr marL="688975" lvl="1" indent="-231775">
              <a:buFont typeface="Arial" pitchFamily="34" charset="0"/>
              <a:buChar char="•"/>
            </a:pPr>
            <a:r>
              <a:rPr lang="en-US" sz="2400" dirty="0">
                <a:solidFill>
                  <a:schemeClr val="bg1"/>
                </a:solidFill>
              </a:rPr>
              <a:t>Varied</a:t>
            </a:r>
          </a:p>
          <a:p>
            <a:pPr marL="688975" lvl="1" indent="-231775">
              <a:buFont typeface="Arial" pitchFamily="34" charset="0"/>
              <a:buChar char="•"/>
            </a:pPr>
            <a:r>
              <a:rPr lang="en-US" sz="2400" dirty="0">
                <a:solidFill>
                  <a:schemeClr val="bg1"/>
                </a:solidFill>
              </a:rPr>
              <a:t>Meaningful </a:t>
            </a:r>
          </a:p>
          <a:p>
            <a:pPr marL="688975" lvl="1" indent="-231775">
              <a:buFont typeface="Arial" pitchFamily="34" charset="0"/>
              <a:buChar char="•"/>
            </a:pPr>
            <a:r>
              <a:rPr lang="en-US" sz="2400" dirty="0">
                <a:solidFill>
                  <a:schemeClr val="bg1"/>
                </a:solidFill>
              </a:rPr>
              <a:t>Specific and genuine</a:t>
            </a:r>
          </a:p>
          <a:p>
            <a:pPr marL="688975" lvl="1" indent="-231775">
              <a:buFont typeface="Arial" pitchFamily="34" charset="0"/>
              <a:buChar char="•"/>
            </a:pPr>
            <a:r>
              <a:rPr lang="en-US" sz="2400" dirty="0">
                <a:solidFill>
                  <a:schemeClr val="bg1"/>
                </a:solidFill>
              </a:rPr>
              <a:t>As soon after the expected behavior is displayed as possible</a:t>
            </a:r>
          </a:p>
        </p:txBody>
      </p:sp>
    </p:spTree>
    <p:extLst>
      <p:ext uri="{BB962C8B-B14F-4D97-AF65-F5344CB8AC3E}">
        <p14:creationId xmlns:p14="http://schemas.microsoft.com/office/powerpoint/2010/main" val="361925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74" y="395657"/>
            <a:ext cx="8229600" cy="1143000"/>
          </a:xfrm>
        </p:spPr>
        <p:txBody>
          <a:bodyPr>
            <a:normAutofit fontScale="90000"/>
          </a:bodyPr>
          <a:lstStyle/>
          <a:p>
            <a:br>
              <a:rPr lang="en-US" sz="3600" b="1" dirty="0">
                <a:solidFill>
                  <a:srgbClr val="01295F"/>
                </a:solidFill>
              </a:rPr>
            </a:br>
            <a:r>
              <a:rPr lang="en-US" sz="3600" b="1" dirty="0">
                <a:solidFill>
                  <a:srgbClr val="01295F"/>
                </a:solidFill>
              </a:rPr>
              <a:t>Are extrinsic rewards potentially detrimental to increasing or maintaining intrinsic motivation?</a:t>
            </a:r>
            <a:br>
              <a:rPr lang="en-US" b="1" dirty="0">
                <a:solidFill>
                  <a:srgbClr val="01295F"/>
                </a:solidFill>
              </a:rPr>
            </a:br>
            <a:endParaRPr lang="en-US" b="1" dirty="0">
              <a:solidFill>
                <a:srgbClr val="01295F"/>
              </a:solidFill>
            </a:endParaRPr>
          </a:p>
        </p:txBody>
      </p:sp>
      <p:sp>
        <p:nvSpPr>
          <p:cNvPr id="3" name="Content Placeholder 2"/>
          <p:cNvSpPr>
            <a:spLocks noGrp="1"/>
          </p:cNvSpPr>
          <p:nvPr>
            <p:ph idx="1"/>
          </p:nvPr>
        </p:nvSpPr>
        <p:spPr>
          <a:xfrm>
            <a:off x="526774" y="1702327"/>
            <a:ext cx="8270250" cy="4430228"/>
          </a:xfrm>
        </p:spPr>
        <p:txBody>
          <a:bodyPr>
            <a:noAutofit/>
          </a:bodyPr>
          <a:lstStyle/>
          <a:p>
            <a:r>
              <a:rPr lang="en-US" sz="2400" dirty="0">
                <a:solidFill>
                  <a:schemeClr val="bg1"/>
                </a:solidFill>
              </a:rPr>
              <a:t>Use of rewards following appropriate behavior is directly related to both </a:t>
            </a:r>
            <a:r>
              <a:rPr lang="en-US" sz="2400" b="1" dirty="0">
                <a:solidFill>
                  <a:schemeClr val="bg1"/>
                </a:solidFill>
              </a:rPr>
              <a:t>initial</a:t>
            </a:r>
            <a:r>
              <a:rPr lang="en-US" sz="2400" dirty="0">
                <a:solidFill>
                  <a:schemeClr val="bg1"/>
                </a:solidFill>
              </a:rPr>
              <a:t>, and </a:t>
            </a:r>
            <a:r>
              <a:rPr lang="en-US" sz="2400" b="1" dirty="0">
                <a:solidFill>
                  <a:schemeClr val="bg1"/>
                </a:solidFill>
              </a:rPr>
              <a:t>durable</a:t>
            </a:r>
            <a:r>
              <a:rPr lang="en-US" sz="2400" dirty="0">
                <a:solidFill>
                  <a:schemeClr val="bg1"/>
                </a:solidFill>
              </a:rPr>
              <a:t> academic and social success. </a:t>
            </a:r>
          </a:p>
          <a:p>
            <a:pPr lvl="0"/>
            <a:r>
              <a:rPr lang="en-US" sz="2400" dirty="0">
                <a:solidFill>
                  <a:schemeClr val="bg1"/>
                </a:solidFill>
              </a:rPr>
              <a:t>A review of the research literature indicates there is no evidence that external rewards are detrimental to intrinsic motivation</a:t>
            </a:r>
          </a:p>
          <a:p>
            <a:pPr lvl="1"/>
            <a:r>
              <a:rPr lang="en-US" sz="2400" dirty="0">
                <a:solidFill>
                  <a:schemeClr val="bg1"/>
                </a:solidFill>
              </a:rPr>
              <a:t>“For high-interest tasks, verbal rewards are found to increase free choice and task interest.” </a:t>
            </a:r>
          </a:p>
          <a:p>
            <a:pPr lvl="1"/>
            <a:r>
              <a:rPr lang="en-US" sz="2400" dirty="0">
                <a:solidFill>
                  <a:schemeClr val="bg1"/>
                </a:solidFill>
              </a:rPr>
              <a:t>“When tasks … are of low initial interest, rewards increase free-choice, and intrinsic motivation…”</a:t>
            </a:r>
          </a:p>
          <a:p>
            <a:r>
              <a:rPr lang="en-US" sz="2400" dirty="0">
                <a:solidFill>
                  <a:schemeClr val="bg1"/>
                </a:solidFill>
              </a:rPr>
              <a:t>Loud and quiet praise – Both are better than none</a:t>
            </a:r>
            <a:endParaRPr lang="en-US" dirty="0">
              <a:solidFill>
                <a:schemeClr val="bg1"/>
              </a:solidFill>
            </a:endParaRPr>
          </a:p>
          <a:p>
            <a:pPr marL="0" indent="0">
              <a:buNone/>
            </a:pPr>
            <a:endParaRPr lang="en-US" dirty="0">
              <a:solidFill>
                <a:schemeClr val="bg1"/>
              </a:solidFill>
            </a:endParaRPr>
          </a:p>
          <a:p>
            <a:pPr lvl="1"/>
            <a:endParaRPr lang="en-US" sz="2000"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Rectangle 5"/>
          <p:cNvSpPr/>
          <p:nvPr/>
        </p:nvSpPr>
        <p:spPr>
          <a:xfrm>
            <a:off x="82193" y="5910805"/>
            <a:ext cx="8810089" cy="276999"/>
          </a:xfrm>
          <a:prstGeom prst="rect">
            <a:avLst/>
          </a:prstGeom>
        </p:spPr>
        <p:txBody>
          <a:bodyPr wrap="square">
            <a:spAutoFit/>
          </a:bodyPr>
          <a:lstStyle/>
          <a:p>
            <a:r>
              <a:rPr lang="en-US" sz="1200" dirty="0">
                <a:solidFill>
                  <a:schemeClr val="bg1"/>
                </a:solidFill>
              </a:rPr>
              <a:t>(Akin-Little, Eckert Lovett &amp; Little, 2004; Blaze, </a:t>
            </a:r>
            <a:r>
              <a:rPr lang="en-US" sz="1200" dirty="0" err="1">
                <a:solidFill>
                  <a:schemeClr val="bg1"/>
                </a:solidFill>
              </a:rPr>
              <a:t>Olmi</a:t>
            </a:r>
            <a:r>
              <a:rPr lang="en-US" sz="1200" dirty="0">
                <a:solidFill>
                  <a:schemeClr val="bg1"/>
                </a:solidFill>
              </a:rPr>
              <a:t>, Mercer, </a:t>
            </a:r>
            <a:r>
              <a:rPr lang="en-US" sz="1200" dirty="0" err="1">
                <a:solidFill>
                  <a:schemeClr val="bg1"/>
                </a:solidFill>
              </a:rPr>
              <a:t>Dufrene</a:t>
            </a:r>
            <a:r>
              <a:rPr lang="en-US" sz="1200" dirty="0">
                <a:solidFill>
                  <a:schemeClr val="bg1"/>
                </a:solidFill>
              </a:rPr>
              <a:t>, </a:t>
            </a:r>
            <a:r>
              <a:rPr lang="en-US" sz="1200" dirty="0" err="1">
                <a:solidFill>
                  <a:schemeClr val="bg1"/>
                </a:solidFill>
              </a:rPr>
              <a:t>Tingstorm</a:t>
            </a:r>
            <a:r>
              <a:rPr lang="en-US" sz="1200" dirty="0">
                <a:solidFill>
                  <a:schemeClr val="bg1"/>
                </a:solidFill>
              </a:rPr>
              <a:t>, 2014; Cameron, </a:t>
            </a:r>
            <a:r>
              <a:rPr lang="en-US" sz="1200" dirty="0" err="1">
                <a:solidFill>
                  <a:schemeClr val="bg1"/>
                </a:solidFill>
              </a:rPr>
              <a:t>Banko</a:t>
            </a:r>
            <a:r>
              <a:rPr lang="en-US" sz="1200" dirty="0">
                <a:solidFill>
                  <a:schemeClr val="bg1"/>
                </a:solidFill>
              </a:rPr>
              <a:t> &amp; Pierce, 2001; Reiss, 2005)</a:t>
            </a:r>
          </a:p>
        </p:txBody>
      </p:sp>
      <p:sp>
        <p:nvSpPr>
          <p:cNvPr id="7" name="Cloud Callout 6"/>
          <p:cNvSpPr/>
          <p:nvPr/>
        </p:nvSpPr>
        <p:spPr>
          <a:xfrm>
            <a:off x="69574" y="1376173"/>
            <a:ext cx="9012781" cy="4370962"/>
          </a:xfrm>
          <a:prstGeom prst="cloudCallout">
            <a:avLst>
              <a:gd name="adj1" fmla="val -48867"/>
              <a:gd name="adj2" fmla="val 55848"/>
            </a:avLst>
          </a:prstGeom>
          <a:solidFill>
            <a:srgbClr val="028090">
              <a:alpha val="83137"/>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Is the “intrinsic vs extrinsic motivation” question the right one to be asking? </a:t>
            </a:r>
          </a:p>
        </p:txBody>
      </p:sp>
    </p:spTree>
    <p:extLst>
      <p:ext uri="{BB962C8B-B14F-4D97-AF65-F5344CB8AC3E}">
        <p14:creationId xmlns:p14="http://schemas.microsoft.com/office/powerpoint/2010/main" val="207246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96956" y="194796"/>
            <a:ext cx="7886700" cy="549275"/>
          </a:xfrm>
        </p:spPr>
        <p:txBody>
          <a:bodyPr>
            <a:normAutofit fontScale="90000"/>
          </a:bodyPr>
          <a:lstStyle/>
          <a:p>
            <a:r>
              <a:rPr lang="en-US" b="1" dirty="0">
                <a:solidFill>
                  <a:srgbClr val="01295F"/>
                </a:solidFill>
              </a:rPr>
              <a:t>Effective use of reinforcement</a:t>
            </a:r>
          </a:p>
        </p:txBody>
      </p:sp>
      <p:sp>
        <p:nvSpPr>
          <p:cNvPr id="3" name="Content Placeholder 2"/>
          <p:cNvSpPr>
            <a:spLocks noGrp="1"/>
          </p:cNvSpPr>
          <p:nvPr>
            <p:ph idx="1"/>
          </p:nvPr>
        </p:nvSpPr>
        <p:spPr>
          <a:xfrm>
            <a:off x="296956" y="884330"/>
            <a:ext cx="7886700" cy="4351338"/>
          </a:xfrm>
        </p:spPr>
        <p:txBody>
          <a:bodyPr>
            <a:normAutofit/>
          </a:bodyPr>
          <a:lstStyle/>
          <a:p>
            <a:pPr marL="0" indent="0">
              <a:buNone/>
            </a:pPr>
            <a:r>
              <a:rPr lang="en-US" dirty="0">
                <a:solidFill>
                  <a:schemeClr val="bg1"/>
                </a:solidFill>
              </a:rPr>
              <a:t>Rewards are especially important for helping motivate a student to build early competence (fluency) with new skills.  </a:t>
            </a:r>
          </a:p>
          <a:p>
            <a:endParaRPr lang="en-US" dirty="0">
              <a:solidFill>
                <a:schemeClr val="bg1"/>
              </a:solidFill>
            </a:endParaRPr>
          </a:p>
        </p:txBody>
      </p:sp>
      <p:graphicFrame>
        <p:nvGraphicFramePr>
          <p:cNvPr id="11" name="Diagram 10" descr="Diagram for Effective use of reinforcement starting with Acquisition, then Fluency, then Maintenance, then Generalization"/>
          <p:cNvGraphicFramePr/>
          <p:nvPr>
            <p:extLst>
              <p:ext uri="{D42A27DB-BD31-4B8C-83A1-F6EECF244321}">
                <p14:modId xmlns:p14="http://schemas.microsoft.com/office/powerpoint/2010/main" val="4278910943"/>
              </p:ext>
            </p:extLst>
          </p:nvPr>
        </p:nvGraphicFramePr>
        <p:xfrm>
          <a:off x="0" y="2028011"/>
          <a:ext cx="9144000" cy="3207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296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61" y="164022"/>
            <a:ext cx="8229600" cy="813612"/>
          </a:xfrm>
        </p:spPr>
        <p:txBody>
          <a:bodyPr>
            <a:normAutofit/>
          </a:bodyPr>
          <a:lstStyle/>
          <a:p>
            <a:r>
              <a:rPr lang="en-US" b="1" dirty="0">
                <a:solidFill>
                  <a:srgbClr val="01295F"/>
                </a:solidFill>
              </a:rPr>
              <a:t>Using Rewards Well</a:t>
            </a:r>
          </a:p>
        </p:txBody>
      </p:sp>
      <p:sp>
        <p:nvSpPr>
          <p:cNvPr id="4" name="TextBox 3"/>
          <p:cNvSpPr txBox="1"/>
          <p:nvPr/>
        </p:nvSpPr>
        <p:spPr>
          <a:xfrm>
            <a:off x="272261" y="5888287"/>
            <a:ext cx="8910263" cy="461665"/>
          </a:xfrm>
          <a:prstGeom prst="rect">
            <a:avLst/>
          </a:prstGeom>
          <a:noFill/>
        </p:spPr>
        <p:txBody>
          <a:bodyPr wrap="square" rtlCol="0">
            <a:spAutoFit/>
          </a:bodyPr>
          <a:lstStyle/>
          <a:p>
            <a:pPr lvl="0"/>
            <a:r>
              <a:rPr lang="en-US" sz="1200" dirty="0">
                <a:solidFill>
                  <a:schemeClr val="bg1"/>
                </a:solidFill>
              </a:rPr>
              <a:t>(Horner &amp; Spaulding Retrieved from https://</a:t>
            </a:r>
            <a:r>
              <a:rPr lang="en-US" sz="1200" dirty="0" err="1">
                <a:solidFill>
                  <a:schemeClr val="bg1"/>
                </a:solidFill>
              </a:rPr>
              <a:t>cse.google.com</a:t>
            </a:r>
            <a:r>
              <a:rPr lang="en-US" sz="1200" dirty="0">
                <a:solidFill>
                  <a:schemeClr val="bg1"/>
                </a:solidFill>
              </a:rPr>
              <a:t>/</a:t>
            </a:r>
            <a:r>
              <a:rPr lang="en-US" sz="1200" dirty="0" err="1">
                <a:solidFill>
                  <a:schemeClr val="bg1"/>
                </a:solidFill>
              </a:rPr>
              <a:t>cse</a:t>
            </a:r>
            <a:r>
              <a:rPr lang="en-US" sz="1200" dirty="0">
                <a:solidFill>
                  <a:schemeClr val="bg1"/>
                </a:solidFill>
              </a:rPr>
              <a:t>/</a:t>
            </a:r>
            <a:r>
              <a:rPr lang="en-US" sz="1200" dirty="0" err="1">
                <a:solidFill>
                  <a:schemeClr val="bg1"/>
                </a:solidFill>
              </a:rPr>
              <a:t>publicurl?q</a:t>
            </a:r>
            <a:r>
              <a:rPr lang="en-US" sz="1200" dirty="0">
                <a:solidFill>
                  <a:schemeClr val="bg1"/>
                </a:solidFill>
              </a:rPr>
              <a:t>=</a:t>
            </a:r>
            <a:r>
              <a:rPr lang="en-US" sz="1200" dirty="0" err="1">
                <a:solidFill>
                  <a:schemeClr val="bg1"/>
                </a:solidFill>
              </a:rPr>
              <a:t>praise&amp;cx</a:t>
            </a:r>
            <a:r>
              <a:rPr lang="en-US" sz="1200" dirty="0">
                <a:solidFill>
                  <a:schemeClr val="bg1"/>
                </a:solidFill>
              </a:rPr>
              <a:t>=007043712608328557950:ub8cgv-o36s)</a:t>
            </a:r>
          </a:p>
          <a:p>
            <a:endParaRPr lang="en-US" sz="1200" dirty="0">
              <a:solidFill>
                <a:schemeClr val="bg1"/>
              </a:solidFill>
            </a:endParaRPr>
          </a:p>
        </p:txBody>
      </p:sp>
      <p:sp>
        <p:nvSpPr>
          <p:cNvPr id="12" name="Content Placeholder 2"/>
          <p:cNvSpPr>
            <a:spLocks noGrp="1"/>
          </p:cNvSpPr>
          <p:nvPr>
            <p:ph idx="1"/>
          </p:nvPr>
        </p:nvSpPr>
        <p:spPr>
          <a:xfrm>
            <a:off x="612592" y="1682382"/>
            <a:ext cx="8229600" cy="3962191"/>
          </a:xfrm>
        </p:spPr>
        <p:txBody>
          <a:bodyPr>
            <a:noAutofit/>
          </a:bodyPr>
          <a:lstStyle/>
          <a:p>
            <a:r>
              <a:rPr lang="en-US" sz="2800" dirty="0">
                <a:solidFill>
                  <a:schemeClr val="bg1"/>
                </a:solidFill>
              </a:rPr>
              <a:t>Reward “behavior” not people. </a:t>
            </a:r>
          </a:p>
          <a:p>
            <a:pPr lvl="0"/>
            <a:r>
              <a:rPr lang="en-US" sz="2800" dirty="0">
                <a:solidFill>
                  <a:schemeClr val="bg1"/>
                </a:solidFill>
              </a:rPr>
              <a:t>Embed rewards in the activity/behavior you want to encourage.</a:t>
            </a:r>
          </a:p>
          <a:p>
            <a:pPr lvl="0"/>
            <a:r>
              <a:rPr lang="en-US" sz="2800" dirty="0">
                <a:solidFill>
                  <a:schemeClr val="bg1"/>
                </a:solidFill>
              </a:rPr>
              <a:t>Use many different kinds of rewards (objects, activities, privileges, attention, natural consequences) and ask kids what would motivate them. (remember it can change across time!)</a:t>
            </a:r>
          </a:p>
        </p:txBody>
      </p:sp>
      <p:sp>
        <p:nvSpPr>
          <p:cNvPr id="13" name="Rectangle 12"/>
          <p:cNvSpPr/>
          <p:nvPr/>
        </p:nvSpPr>
        <p:spPr>
          <a:xfrm>
            <a:off x="272261" y="1560824"/>
            <a:ext cx="8508284" cy="43156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Remember:</a:t>
            </a:r>
          </a:p>
          <a:p>
            <a:pPr algn="ctr"/>
            <a:r>
              <a:rPr lang="en-US" sz="3200" dirty="0">
                <a:solidFill>
                  <a:schemeClr val="tx1"/>
                </a:solidFill>
              </a:rPr>
              <a:t>The power of Positive Behavioral Interventions and Supports is in the teaching, not the rewards!</a:t>
            </a:r>
          </a:p>
        </p:txBody>
      </p:sp>
      <p:sp>
        <p:nvSpPr>
          <p:cNvPr id="15" name="Rectangle 14" descr="Image of two children playing musical instruments"/>
          <p:cNvSpPr/>
          <p:nvPr/>
        </p:nvSpPr>
        <p:spPr>
          <a:xfrm>
            <a:off x="0" y="1531913"/>
            <a:ext cx="9144000" cy="4402309"/>
          </a:xfrm>
          <a:prstGeom prst="rect">
            <a:avLst/>
          </a:prstGeom>
          <a:solidFill>
            <a:srgbClr val="6371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Image of two children playing musical instrume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880" y="1145094"/>
            <a:ext cx="3759058" cy="4563905"/>
          </a:xfrm>
          <a:prstGeom prst="rect">
            <a:avLst/>
          </a:prstGeom>
        </p:spPr>
      </p:pic>
    </p:spTree>
    <p:extLst>
      <p:ext uri="{BB962C8B-B14F-4D97-AF65-F5344CB8AC3E}">
        <p14:creationId xmlns:p14="http://schemas.microsoft.com/office/powerpoint/2010/main" val="22560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49" y="33218"/>
            <a:ext cx="7886700" cy="1325563"/>
          </a:xfrm>
        </p:spPr>
        <p:txBody>
          <a:bodyPr>
            <a:normAutofit/>
          </a:bodyPr>
          <a:lstStyle/>
          <a:p>
            <a:r>
              <a:rPr lang="en-US" b="1" dirty="0">
                <a:solidFill>
                  <a:srgbClr val="01295F"/>
                </a:solidFill>
              </a:rPr>
              <a:t>Big ideas: Using Reinforcement</a:t>
            </a:r>
          </a:p>
        </p:txBody>
      </p:sp>
      <p:sp>
        <p:nvSpPr>
          <p:cNvPr id="3" name="Content Placeholder 2"/>
          <p:cNvSpPr>
            <a:spLocks noGrp="1"/>
          </p:cNvSpPr>
          <p:nvPr>
            <p:ph idx="1"/>
          </p:nvPr>
        </p:nvSpPr>
        <p:spPr>
          <a:xfrm>
            <a:off x="280933" y="1221234"/>
            <a:ext cx="8582133" cy="5049748"/>
          </a:xfrm>
        </p:spPr>
        <p:txBody>
          <a:bodyPr>
            <a:normAutofit fontScale="85000" lnSpcReduction="10000"/>
          </a:bodyPr>
          <a:lstStyle/>
          <a:p>
            <a:pPr>
              <a:lnSpc>
                <a:spcPct val="105000"/>
              </a:lnSpc>
            </a:pPr>
            <a:r>
              <a:rPr lang="en-US" dirty="0">
                <a:solidFill>
                  <a:schemeClr val="bg1"/>
                </a:solidFill>
              </a:rPr>
              <a:t>Rather than debating about intrinsic versus extrinsic </a:t>
            </a:r>
            <a:r>
              <a:rPr lang="en-US" dirty="0" err="1">
                <a:solidFill>
                  <a:schemeClr val="bg1"/>
                </a:solidFill>
              </a:rPr>
              <a:t>reinforcers</a:t>
            </a:r>
            <a:r>
              <a:rPr lang="en-US" dirty="0">
                <a:solidFill>
                  <a:schemeClr val="bg1"/>
                </a:solidFill>
              </a:rPr>
              <a:t>, consider </a:t>
            </a:r>
            <a:r>
              <a:rPr lang="en-US" b="1" dirty="0">
                <a:solidFill>
                  <a:schemeClr val="bg1"/>
                </a:solidFill>
              </a:rPr>
              <a:t>effective </a:t>
            </a:r>
            <a:r>
              <a:rPr lang="en-US" dirty="0">
                <a:solidFill>
                  <a:schemeClr val="bg1"/>
                </a:solidFill>
              </a:rPr>
              <a:t>versus </a:t>
            </a:r>
            <a:r>
              <a:rPr lang="en-US" b="1" dirty="0">
                <a:solidFill>
                  <a:schemeClr val="bg1"/>
                </a:solidFill>
              </a:rPr>
              <a:t>ineffective </a:t>
            </a:r>
            <a:r>
              <a:rPr lang="en-US" dirty="0">
                <a:solidFill>
                  <a:schemeClr val="bg1"/>
                </a:solidFill>
              </a:rPr>
              <a:t>reinforcement.</a:t>
            </a:r>
          </a:p>
          <a:p>
            <a:pPr>
              <a:lnSpc>
                <a:spcPct val="105000"/>
              </a:lnSpc>
            </a:pPr>
            <a:r>
              <a:rPr lang="en-US" dirty="0">
                <a:solidFill>
                  <a:schemeClr val="bg1"/>
                </a:solidFill>
              </a:rPr>
              <a:t>Remember that the same student may need different levels of support </a:t>
            </a:r>
          </a:p>
          <a:p>
            <a:pPr lvl="1">
              <a:lnSpc>
                <a:spcPct val="105000"/>
              </a:lnSpc>
            </a:pPr>
            <a:r>
              <a:rPr lang="en-US" dirty="0">
                <a:solidFill>
                  <a:schemeClr val="bg1"/>
                </a:solidFill>
              </a:rPr>
              <a:t>in different settings or subject areas</a:t>
            </a:r>
          </a:p>
          <a:p>
            <a:pPr lvl="1">
              <a:lnSpc>
                <a:spcPct val="105000"/>
              </a:lnSpc>
            </a:pPr>
            <a:r>
              <a:rPr lang="en-US" dirty="0">
                <a:solidFill>
                  <a:schemeClr val="bg1"/>
                </a:solidFill>
              </a:rPr>
              <a:t>across different stages of learning (regardless of setting)</a:t>
            </a:r>
          </a:p>
          <a:p>
            <a:pPr>
              <a:lnSpc>
                <a:spcPct val="105000"/>
              </a:lnSpc>
            </a:pPr>
            <a:r>
              <a:rPr lang="en-US" dirty="0">
                <a:solidFill>
                  <a:schemeClr val="bg1"/>
                </a:solidFill>
              </a:rPr>
              <a:t>What is reinforcing for one student may not be for another student, so find effective reinforcers (consider interest surveys)</a:t>
            </a:r>
          </a:p>
          <a:p>
            <a:pPr>
              <a:lnSpc>
                <a:spcPct val="105000"/>
              </a:lnSpc>
            </a:pPr>
            <a:r>
              <a:rPr lang="en-US" dirty="0">
                <a:solidFill>
                  <a:schemeClr val="bg1"/>
                </a:solidFill>
              </a:rPr>
              <a:t>Some reinforcement is naturally occurring- sometimes we need a little more- when learning a new skill or something we are not as interested in</a:t>
            </a:r>
          </a:p>
          <a:p>
            <a:pPr>
              <a:lnSpc>
                <a:spcPct val="105000"/>
              </a:lnSpc>
            </a:pPr>
            <a:r>
              <a:rPr lang="en-US" dirty="0">
                <a:solidFill>
                  <a:schemeClr val="bg1"/>
                </a:solidFill>
              </a:rPr>
              <a:t>Variety!</a:t>
            </a:r>
          </a:p>
        </p:txBody>
      </p:sp>
    </p:spTree>
    <p:extLst>
      <p:ext uri="{BB962C8B-B14F-4D97-AF65-F5344CB8AC3E}">
        <p14:creationId xmlns:p14="http://schemas.microsoft.com/office/powerpoint/2010/main" val="30818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rgbClr val="01295F"/>
                </a:solidFill>
                <a:ea typeface="ヒラギノ角ゴ Pro W3" pitchFamily="-65" charset="-128"/>
                <a:cs typeface="ヒラギノ角ゴ Pro W3" pitchFamily="-65" charset="-128"/>
              </a:rPr>
              <a:t>Activity 4.1: Discussion Board</a:t>
            </a:r>
            <a:br>
              <a:rPr lang="en-US" sz="5400" b="1" kern="0" dirty="0">
                <a:solidFill>
                  <a:srgbClr val="01295F"/>
                </a:solidFill>
                <a:ea typeface="ヒラギノ角ゴ Pro W3" pitchFamily="-65" charset="-128"/>
                <a:cs typeface="ヒラギノ角ゴ Pro W3" pitchFamily="-65" charset="-128"/>
              </a:rPr>
            </a:br>
            <a:r>
              <a:rPr lang="en-US" sz="3600" kern="0" dirty="0">
                <a:solidFill>
                  <a:srgbClr val="01295F"/>
                </a:solidFill>
                <a:ea typeface="ヒラギノ角ゴ Pro W3" pitchFamily="-65" charset="-128"/>
                <a:cs typeface="ヒラギノ角ゴ Pro W3" pitchFamily="-65" charset="-128"/>
              </a:rPr>
              <a:t>Reinforcement </a:t>
            </a:r>
            <a:endParaRPr lang="en-US" sz="3600" dirty="0">
              <a:solidFill>
                <a:srgbClr val="01295F"/>
              </a:solidFill>
            </a:endParaRPr>
          </a:p>
        </p:txBody>
      </p:sp>
      <p:sp>
        <p:nvSpPr>
          <p:cNvPr id="177155" name="Rectangle 3"/>
          <p:cNvSpPr>
            <a:spLocks noGrp="1" noChangeArrowheads="1"/>
          </p:cNvSpPr>
          <p:nvPr>
            <p:ph idx="1"/>
          </p:nvPr>
        </p:nvSpPr>
        <p:spPr>
          <a:xfrm>
            <a:off x="411699" y="2047931"/>
            <a:ext cx="8223263" cy="3684701"/>
          </a:xfrm>
        </p:spPr>
        <p:txBody>
          <a:bodyPr>
            <a:noAutofit/>
          </a:bodyPr>
          <a:lstStyle/>
          <a:p>
            <a:pPr marL="342900" indent="-342900">
              <a:buFont typeface="+mj-lt"/>
              <a:buAutoNum type="arabicPeriod"/>
            </a:pPr>
            <a:r>
              <a:rPr lang="en-US" sz="2800" dirty="0">
                <a:solidFill>
                  <a:schemeClr val="bg1"/>
                </a:solidFill>
              </a:rPr>
              <a:t>How would you describe the difference between reinforcement and rewards to a colleague? </a:t>
            </a:r>
          </a:p>
          <a:p>
            <a:pPr marL="342900" indent="-342900">
              <a:buFont typeface="+mj-lt"/>
              <a:buAutoNum type="arabicPeriod"/>
            </a:pPr>
            <a:endParaRPr lang="en-US" sz="1400" dirty="0">
              <a:solidFill>
                <a:schemeClr val="bg1"/>
              </a:solidFill>
            </a:endParaRPr>
          </a:p>
          <a:p>
            <a:pPr marL="342900" indent="-342900">
              <a:buFont typeface="+mj-lt"/>
              <a:buAutoNum type="arabicPeriod"/>
            </a:pPr>
            <a:r>
              <a:rPr lang="en-US" sz="2800" dirty="0">
                <a:solidFill>
                  <a:schemeClr val="bg1"/>
                </a:solidFill>
              </a:rPr>
              <a:t>What questions or concerns do you have abou</a:t>
            </a:r>
            <a:r>
              <a:rPr lang="en-US" dirty="0">
                <a:solidFill>
                  <a:schemeClr val="bg1"/>
                </a:solidFill>
              </a:rPr>
              <a:t>t the use of rewards?</a:t>
            </a:r>
            <a:endParaRPr lang="en-US" sz="2800" dirty="0">
              <a:solidFill>
                <a:schemeClr val="bg1"/>
              </a:solidFill>
            </a:endParaRPr>
          </a:p>
        </p:txBody>
      </p:sp>
      <p:pic>
        <p:nvPicPr>
          <p:cNvPr id="8" name="Picture 7" descr="Image of two chat boxes"/>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1084724" y="4811880"/>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4.1</a:t>
            </a:r>
          </a:p>
        </p:txBody>
      </p:sp>
    </p:spTree>
    <p:extLst>
      <p:ext uri="{BB962C8B-B14F-4D97-AF65-F5344CB8AC3E}">
        <p14:creationId xmlns:p14="http://schemas.microsoft.com/office/powerpoint/2010/main" val="34685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8E7AA-D248-C543-8F02-208B0CD13395}"/>
              </a:ext>
            </a:extLst>
          </p:cNvPr>
          <p:cNvSpPr>
            <a:spLocks noGrp="1"/>
          </p:cNvSpPr>
          <p:nvPr>
            <p:ph idx="1"/>
          </p:nvPr>
        </p:nvSpPr>
        <p:spPr>
          <a:xfrm>
            <a:off x="628650" y="1594271"/>
            <a:ext cx="7886700" cy="4351338"/>
          </a:xfrm>
        </p:spPr>
        <p:txBody>
          <a:bodyPr>
            <a:normAutofit lnSpcReduction="10000"/>
          </a:bodyPr>
          <a:lstStyle/>
          <a:p>
            <a:pPr marL="0" lvl="0" indent="0">
              <a:buNone/>
            </a:pPr>
            <a:r>
              <a:rPr lang="en-US" dirty="0">
                <a:solidFill>
                  <a:srgbClr val="FFFFFF"/>
                </a:solidFill>
              </a:rPr>
              <a:t>Much of the content shared in this module was developed by members of the OSEP-funded National Technical Assistance Center for Positive Behavioral Interventions and Supports. </a:t>
            </a:r>
          </a:p>
          <a:p>
            <a:pPr marL="0" lvl="0" indent="0">
              <a:buNone/>
            </a:pPr>
            <a:endParaRPr lang="en-US" sz="1050" b="1" dirty="0">
              <a:solidFill>
                <a:srgbClr val="FFFFFF"/>
              </a:solidFill>
            </a:endParaRPr>
          </a:p>
          <a:p>
            <a:pPr marL="0" lvl="0" indent="0">
              <a:buNone/>
            </a:pPr>
            <a:r>
              <a:rPr lang="en-US" b="1" dirty="0">
                <a:solidFill>
                  <a:srgbClr val="FFFFFF"/>
                </a:solidFill>
              </a:rPr>
              <a:t>Thank you to: </a:t>
            </a:r>
          </a:p>
          <a:p>
            <a:pPr lvl="1"/>
            <a:r>
              <a:rPr lang="en-US" b="1" dirty="0">
                <a:solidFill>
                  <a:srgbClr val="FFFFFF"/>
                </a:solidFill>
              </a:rPr>
              <a:t>Members of classroom workgroup: </a:t>
            </a:r>
          </a:p>
          <a:p>
            <a:pPr lvl="2"/>
            <a:r>
              <a:rPr lang="en-US" dirty="0">
                <a:solidFill>
                  <a:srgbClr val="FFFFFF"/>
                </a:solidFill>
              </a:rPr>
              <a:t>Brandi </a:t>
            </a:r>
            <a:r>
              <a:rPr lang="en-US" dirty="0" err="1">
                <a:solidFill>
                  <a:srgbClr val="FFFFFF"/>
                </a:solidFill>
              </a:rPr>
              <a:t>Simonsen</a:t>
            </a:r>
            <a:r>
              <a:rPr lang="en-US" dirty="0">
                <a:solidFill>
                  <a:srgbClr val="FFFFFF"/>
                </a:solidFill>
              </a:rPr>
              <a:t>, Jennifer Freeman, Jessica Swain-</a:t>
            </a:r>
            <a:r>
              <a:rPr lang="en-US" dirty="0" err="1">
                <a:solidFill>
                  <a:srgbClr val="FFFFFF"/>
                </a:solidFill>
              </a:rPr>
              <a:t>Bradway</a:t>
            </a:r>
            <a:r>
              <a:rPr lang="en-US" dirty="0">
                <a:solidFill>
                  <a:srgbClr val="FFFFFF"/>
                </a:solidFill>
              </a:rPr>
              <a:t>, Robert Putnam, Heather George, Steve Goodman, Barb Mitchell, Kimberly </a:t>
            </a:r>
            <a:r>
              <a:rPr lang="en-US" dirty="0" err="1">
                <a:solidFill>
                  <a:srgbClr val="FFFFFF"/>
                </a:solidFill>
              </a:rPr>
              <a:t>Yanek</a:t>
            </a:r>
            <a:r>
              <a:rPr lang="en-US" dirty="0">
                <a:solidFill>
                  <a:srgbClr val="FFFFFF"/>
                </a:solidFill>
              </a:rPr>
              <a:t>, Kathleen Lane &amp; Jeffrey Sprague</a:t>
            </a:r>
          </a:p>
          <a:p>
            <a:pPr lvl="1"/>
            <a:r>
              <a:rPr lang="en-US" b="1" dirty="0">
                <a:solidFill>
                  <a:srgbClr val="FFFFFF"/>
                </a:solidFill>
              </a:rPr>
              <a:t>Members of the Northeast PBIS Network: </a:t>
            </a:r>
          </a:p>
          <a:p>
            <a:pPr lvl="2"/>
            <a:r>
              <a:rPr lang="en-US" dirty="0">
                <a:solidFill>
                  <a:srgbClr val="FFFFFF"/>
                </a:solidFill>
              </a:rPr>
              <a:t>Susannah Everett, Adam Feinberg, George </a:t>
            </a:r>
            <a:r>
              <a:rPr lang="en-US" dirty="0" err="1">
                <a:solidFill>
                  <a:srgbClr val="FFFFFF"/>
                </a:solidFill>
              </a:rPr>
              <a:t>Sugai</a:t>
            </a:r>
            <a:r>
              <a:rPr lang="en-US" dirty="0">
                <a:solidFill>
                  <a:srgbClr val="FFFFFF"/>
                </a:solidFill>
              </a:rPr>
              <a:t>, Brandi </a:t>
            </a:r>
            <a:r>
              <a:rPr lang="en-US" dirty="0" err="1">
                <a:solidFill>
                  <a:srgbClr val="FFFFFF"/>
                </a:solidFill>
              </a:rPr>
              <a:t>Simonsen</a:t>
            </a:r>
            <a:r>
              <a:rPr lang="en-US" dirty="0">
                <a:solidFill>
                  <a:srgbClr val="FFFFFF"/>
                </a:solidFill>
              </a:rPr>
              <a:t> &amp; Jennifer Freeman</a:t>
            </a:r>
          </a:p>
        </p:txBody>
      </p:sp>
      <p:sp>
        <p:nvSpPr>
          <p:cNvPr id="8" name="Title 1">
            <a:extLst>
              <a:ext uri="{FF2B5EF4-FFF2-40B4-BE49-F238E27FC236}">
                <a16:creationId xmlns:a16="http://schemas.microsoft.com/office/drawing/2014/main" id="{16F6CB35-8237-104F-B71A-4603C5F7E7A7}"/>
              </a:ext>
            </a:extLst>
          </p:cNvPr>
          <p:cNvSpPr txBox="1">
            <a:spLocks/>
          </p:cNvSpPr>
          <p:nvPr/>
        </p:nvSpPr>
        <p:spPr>
          <a:xfrm>
            <a:off x="628650" y="236669"/>
            <a:ext cx="7886700" cy="1113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1295F"/>
                </a:solidFill>
                <a:effectLst/>
                <a:uLnTx/>
                <a:uFillTx/>
                <a:latin typeface="Franklin Gothic Medium" panose="020B0603020102020204"/>
                <a:ea typeface="+mj-ea"/>
                <a:cs typeface="+mj-cs"/>
              </a:rPr>
              <a:t>Acknowledgements</a:t>
            </a:r>
            <a:endParaRPr kumimoji="0" lang="en-US" sz="4400" b="1" i="0" u="none" strike="noStrike" kern="1200" cap="none" spc="0" normalizeH="0" baseline="0" noProof="0" dirty="0">
              <a:ln>
                <a:noFill/>
              </a:ln>
              <a:solidFill>
                <a:srgbClr val="01295F"/>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309550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BBE0B2-FD93-4F4F-8663-F985401434CF}"/>
              </a:ext>
            </a:extLst>
          </p:cNvPr>
          <p:cNvSpPr>
            <a:spLocks noGrp="1"/>
          </p:cNvSpPr>
          <p:nvPr>
            <p:ph idx="1"/>
          </p:nvPr>
        </p:nvSpPr>
        <p:spPr>
          <a:xfrm>
            <a:off x="560070" y="1502896"/>
            <a:ext cx="7886700" cy="4351338"/>
          </a:xfrm>
        </p:spPr>
        <p:txBody>
          <a:bodyPr/>
          <a:lstStyle/>
          <a:p>
            <a:pPr marL="0" indent="0">
              <a:buNone/>
            </a:pPr>
            <a:r>
              <a:rPr lang="en-US" dirty="0">
                <a:solidFill>
                  <a:schemeClr val="accent4"/>
                </a:solidFill>
              </a:rPr>
              <a:t>For more information about the effective use of reinforcers check out this resource</a:t>
            </a:r>
          </a:p>
          <a:p>
            <a:endParaRPr lang="en-US" dirty="0"/>
          </a:p>
          <a:p>
            <a:pPr marL="0" indent="0">
              <a:buNone/>
            </a:pPr>
            <a:r>
              <a:rPr lang="en-US" dirty="0">
                <a:hlinkClick r:id="rId2"/>
              </a:rPr>
              <a:t>https://intensiveintervention.org/sites/default/files/Reinforcement_Strategies_508.pdf</a:t>
            </a:r>
            <a:endParaRPr lang="en-US" dirty="0"/>
          </a:p>
          <a:p>
            <a:endParaRPr lang="en-US" dirty="0"/>
          </a:p>
        </p:txBody>
      </p:sp>
      <p:sp>
        <p:nvSpPr>
          <p:cNvPr id="4" name="Title 2">
            <a:extLst>
              <a:ext uri="{FF2B5EF4-FFF2-40B4-BE49-F238E27FC236}">
                <a16:creationId xmlns:a16="http://schemas.microsoft.com/office/drawing/2014/main" id="{DD2A7FBC-E22A-8242-86C0-3F9AAFCD6BCE}"/>
              </a:ext>
            </a:extLst>
          </p:cNvPr>
          <p:cNvSpPr txBox="1">
            <a:spLocks/>
          </p:cNvSpPr>
          <p:nvPr/>
        </p:nvSpPr>
        <p:spPr>
          <a:xfrm>
            <a:off x="1081144" y="236668"/>
            <a:ext cx="7955280" cy="14897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kern="0" dirty="0">
                <a:solidFill>
                  <a:srgbClr val="01295F"/>
                </a:solidFill>
                <a:ea typeface="ヒラギノ角ゴ Pro W3" pitchFamily="-65" charset="-128"/>
                <a:cs typeface="ヒラギノ角ゴ Pro W3" pitchFamily="-65" charset="-128"/>
              </a:rPr>
              <a:t>Activity 4.1: Review</a:t>
            </a:r>
            <a:endParaRPr lang="en-US" sz="3600" dirty="0">
              <a:solidFill>
                <a:srgbClr val="01295F"/>
              </a:solidFill>
            </a:endParaRPr>
          </a:p>
        </p:txBody>
      </p:sp>
      <p:pic>
        <p:nvPicPr>
          <p:cNvPr id="5" name="Picture 4" descr="Image of two chat boxes">
            <a:extLst>
              <a:ext uri="{FF2B5EF4-FFF2-40B4-BE49-F238E27FC236}">
                <a16:creationId xmlns:a16="http://schemas.microsoft.com/office/drawing/2014/main" id="{7F9758F8-B2B3-8342-B01A-096E6AD5BE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302608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5569" y="888714"/>
            <a:ext cx="8621945" cy="935288"/>
          </a:xfrm>
        </p:spPr>
        <p:txBody>
          <a:bodyPr/>
          <a:lstStyle/>
          <a:p>
            <a:r>
              <a:rPr lang="en-US" sz="4400" b="1" dirty="0">
                <a:solidFill>
                  <a:srgbClr val="01295F"/>
                </a:solidFill>
                <a:latin typeface="+mj-lt"/>
              </a:rPr>
              <a:t>Consequence Strategies to Increase Behavior</a:t>
            </a:r>
          </a:p>
        </p:txBody>
      </p:sp>
      <p:sp>
        <p:nvSpPr>
          <p:cNvPr id="3" name="Text Placeholder 2"/>
          <p:cNvSpPr>
            <a:spLocks noGrp="1"/>
          </p:cNvSpPr>
          <p:nvPr>
            <p:ph type="body" sz="quarter" idx="15"/>
          </p:nvPr>
        </p:nvSpPr>
        <p:spPr>
          <a:xfrm>
            <a:off x="255569" y="2746591"/>
            <a:ext cx="8632861" cy="1984159"/>
          </a:xfrm>
          <a:noFill/>
        </p:spPr>
        <p:txBody>
          <a:bodyPr/>
          <a:lstStyle/>
          <a:p>
            <a:r>
              <a:rPr lang="en-US" sz="4000" dirty="0"/>
              <a:t>Part 2</a:t>
            </a:r>
          </a:p>
          <a:p>
            <a:r>
              <a:rPr lang="en-US" sz="4000" dirty="0"/>
              <a:t>What is specific praise and how do I use it effectively? </a:t>
            </a:r>
          </a:p>
        </p:txBody>
      </p:sp>
    </p:spTree>
    <p:extLst>
      <p:ext uri="{BB962C8B-B14F-4D97-AF65-F5344CB8AC3E}">
        <p14:creationId xmlns:p14="http://schemas.microsoft.com/office/powerpoint/2010/main" val="1636128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56867488"/>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1" dirty="0">
                          <a:solidFill>
                            <a:schemeClr val="bg1"/>
                          </a:solidFill>
                          <a:latin typeface="+mn-lt"/>
                        </a:rPr>
                        <a:t>Describe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accent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1950468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a:extLst>
              <a:ext uri="{FF2B5EF4-FFF2-40B4-BE49-F238E27FC236}">
                <a16:creationId xmlns:a16="http://schemas.microsoft.com/office/drawing/2014/main" id="{95A530D2-3433-DE4E-801A-D2536CF2AD0E}"/>
              </a:ext>
              <a:ext uri="{C183D7F6-B498-43B3-948B-1728B52AA6E4}">
                <adec:decorative xmlns:adec="http://schemas.microsoft.com/office/drawing/2017/decorative" val="1"/>
              </a:ext>
            </a:extLst>
          </p:cNvPr>
          <p:cNvPicPr>
            <a:picLocks noChangeAspect="1" noChangeArrowheads="1"/>
          </p:cNvPicPr>
          <p:nvPr/>
        </p:nvPicPr>
        <p:blipFill>
          <a:blip r:embed="rId3"/>
          <a:srcRect/>
          <a:stretch>
            <a:fillRect/>
          </a:stretch>
        </p:blipFill>
        <p:spPr bwMode="auto">
          <a:xfrm>
            <a:off x="6374869" y="6238179"/>
            <a:ext cx="2223562" cy="558037"/>
          </a:xfrm>
          <a:prstGeom prst="rect">
            <a:avLst/>
          </a:prstGeom>
          <a:noFill/>
          <a:ln w="9525">
            <a:noFill/>
            <a:miter lim="800000"/>
            <a:headEnd/>
            <a:tailEnd/>
          </a:ln>
        </p:spPr>
      </p:pic>
      <p:grpSp>
        <p:nvGrpSpPr>
          <p:cNvPr id="3" name="Group 6" descr="Diagram of the PCBS Practices of the Decision Making Guide 3 Key Questions giving and Elementary example, a High School example, and a Non Example"/>
          <p:cNvGrpSpPr/>
          <p:nvPr/>
        </p:nvGrpSpPr>
        <p:grpSpPr>
          <a:xfrm>
            <a:off x="927101" y="3232150"/>
            <a:ext cx="7061200" cy="1104893"/>
            <a:chOff x="626463" y="1681683"/>
            <a:chExt cx="7099919" cy="1441443"/>
          </a:xfrm>
          <a:solidFill>
            <a:schemeClr val="accent3"/>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6187843"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grpSp>
        <p:nvGrpSpPr>
          <p:cNvPr id="4" name="Group 9">
            <a:extLst>
              <a:ext uri="{C183D7F6-B498-43B3-948B-1728B52AA6E4}">
                <adec:decorative xmlns:adec="http://schemas.microsoft.com/office/drawing/2017/decorative" val="1"/>
              </a:ext>
            </a:extLst>
          </p:cNvPr>
          <p:cNvGrpSpPr/>
          <p:nvPr/>
        </p:nvGrpSpPr>
        <p:grpSpPr>
          <a:xfrm>
            <a:off x="1460501" y="4991107"/>
            <a:ext cx="7061200" cy="1104893"/>
            <a:chOff x="1252927" y="3363366"/>
            <a:chExt cx="7099919" cy="1441443"/>
          </a:xfrm>
          <a:solidFill>
            <a:schemeClr val="accent3"/>
          </a:solidFill>
        </p:grpSpPr>
        <p:sp>
          <p:nvSpPr>
            <p:cNvPr id="11" name="Rounded Rectangle 10"/>
            <p:cNvSpPr/>
            <p:nvPr/>
          </p:nvSpPr>
          <p:spPr>
            <a:xfrm>
              <a:off x="1252927" y="3363366"/>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Do data indicate that students are still engaging in </a:t>
              </a:r>
              <a:r>
                <a:rPr lang="en-US" sz="2700" b="1" dirty="0">
                  <a:solidFill>
                    <a:srgbClr val="FFFFFF"/>
                  </a:solidFill>
                </a:rPr>
                <a:t>problem behavior</a:t>
              </a:r>
              <a:r>
                <a:rPr lang="en-US" sz="2700" dirty="0">
                  <a:solidFill>
                    <a:srgbClr val="FFFFFF"/>
                  </a:solidFill>
                </a:rPr>
                <a:t>?</a:t>
              </a:r>
            </a:p>
          </p:txBody>
        </p:sp>
      </p:grpSp>
      <p:grpSp>
        <p:nvGrpSpPr>
          <p:cNvPr id="10" name="Group 15"/>
          <p:cNvGrpSpPr/>
          <p:nvPr/>
        </p:nvGrpSpPr>
        <p:grpSpPr>
          <a:xfrm>
            <a:off x="7023100" y="4109884"/>
            <a:ext cx="931827" cy="983447"/>
            <a:chOff x="0" y="1676399"/>
            <a:chExt cx="936937" cy="936937"/>
          </a:xfrm>
          <a:solidFill>
            <a:schemeClr val="accent2">
              <a:lumMod val="60000"/>
              <a:lumOff val="4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grpSp>
        <p:nvGrpSpPr>
          <p:cNvPr id="2" name="Group 3" descr="Diagram of the PCBS Practices including Provide high rates of varied opportunities to respond, Use prompts and active supervision, and Acknowledge behavior with specific praise and other strategies "/>
          <p:cNvGrpSpPr/>
          <p:nvPr/>
        </p:nvGrpSpPr>
        <p:grpSpPr>
          <a:xfrm>
            <a:off x="469901" y="1479550"/>
            <a:ext cx="7061200" cy="1104893"/>
            <a:chOff x="0" y="0"/>
            <a:chExt cx="7099919" cy="1441443"/>
          </a:xfrm>
          <a:solidFill>
            <a:schemeClr val="accent3"/>
          </a:solidFill>
        </p:grpSpPr>
        <p:sp>
          <p:nvSpPr>
            <p:cNvPr id="5" name="Rounded Rectangle 4"/>
            <p:cNvSpPr/>
            <p:nvPr/>
          </p:nvSpPr>
          <p:spPr>
            <a:xfrm>
              <a:off x="0" y="0"/>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the </a:t>
              </a:r>
              <a:r>
                <a:rPr lang="en-US" sz="2700" b="1" dirty="0">
                  <a:solidFill>
                    <a:srgbClr val="FFFFFF"/>
                  </a:solidFill>
                </a:rPr>
                <a:t>foundations</a:t>
              </a:r>
              <a:r>
                <a:rPr lang="en-US" sz="2700" dirty="0">
                  <a:solidFill>
                    <a:srgbClr val="FFFFFF"/>
                  </a:solidFill>
                </a:rPr>
                <a:t> of effective PCBS in place?</a:t>
              </a:r>
            </a:p>
          </p:txBody>
        </p:sp>
      </p:grpSp>
      <p:sp>
        <p:nvSpPr>
          <p:cNvPr id="27" name="Rectangle 2"/>
          <p:cNvSpPr txBox="1">
            <a:spLocks noChangeArrowheads="1"/>
          </p:cNvSpPr>
          <p:nvPr/>
        </p:nvSpPr>
        <p:spPr bwMode="auto">
          <a:xfrm>
            <a:off x="304800" y="228599"/>
            <a:ext cx="8458200" cy="11055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n-US" sz="3200" b="1" kern="0" dirty="0">
                <a:solidFill>
                  <a:srgbClr val="002368"/>
                </a:solidFill>
                <a:ea typeface="ＭＳ Ｐゴシック" pitchFamily="-111" charset="-128"/>
                <a:cs typeface="Arial"/>
              </a:rPr>
              <a:t>PCBS Practices </a:t>
            </a:r>
          </a:p>
          <a:p>
            <a:pPr algn="ctr" fontAlgn="base">
              <a:spcBef>
                <a:spcPct val="0"/>
              </a:spcBef>
              <a:spcAft>
                <a:spcPct val="0"/>
              </a:spcAft>
              <a:defRPr/>
            </a:pPr>
            <a:r>
              <a:rPr lang="en-US" sz="3200" b="1" kern="0" dirty="0">
                <a:solidFill>
                  <a:srgbClr val="002368"/>
                </a:solidFill>
                <a:ea typeface="ＭＳ Ｐゴシック" pitchFamily="-111" charset="-128"/>
                <a:cs typeface="Arial"/>
              </a:rPr>
              <a:t>Decision-Making Guide: 3 Key Questions</a:t>
            </a:r>
          </a:p>
        </p:txBody>
      </p:sp>
      <p:grpSp>
        <p:nvGrpSpPr>
          <p:cNvPr id="7" name="Group 12"/>
          <p:cNvGrpSpPr/>
          <p:nvPr/>
        </p:nvGrpSpPr>
        <p:grpSpPr>
          <a:xfrm>
            <a:off x="6489700" y="2433484"/>
            <a:ext cx="931827" cy="983447"/>
            <a:chOff x="6162982" y="1093094"/>
            <a:chExt cx="936937" cy="936937"/>
          </a:xfrm>
          <a:solidFill>
            <a:schemeClr val="accent2">
              <a:lumMod val="60000"/>
              <a:lumOff val="4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sp>
        <p:nvSpPr>
          <p:cNvPr id="33" name="Rectangle 32"/>
          <p:cNvSpPr/>
          <p:nvPr/>
        </p:nvSpPr>
        <p:spPr>
          <a:xfrm>
            <a:off x="0" y="1479550"/>
            <a:ext cx="9144000" cy="5378450"/>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34" name="Rectangle 33"/>
          <p:cNvSpPr/>
          <p:nvPr/>
        </p:nvSpPr>
        <p:spPr>
          <a:xfrm>
            <a:off x="76200" y="1799306"/>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Provide high rates of varied </a:t>
            </a:r>
            <a:r>
              <a:rPr lang="en-US" sz="2000" b="1" i="1" dirty="0">
                <a:solidFill>
                  <a:schemeClr val="bg1"/>
                </a:solidFill>
              </a:rPr>
              <a:t>opportunities to respond</a:t>
            </a:r>
            <a:r>
              <a:rPr lang="en-US" sz="2000" dirty="0">
                <a:solidFill>
                  <a:schemeClr val="bg1"/>
                </a:solidFill>
              </a:rPr>
              <a:t>.</a:t>
            </a:r>
          </a:p>
        </p:txBody>
      </p:sp>
      <p:sp>
        <p:nvSpPr>
          <p:cNvPr id="35" name="Rectangle 34"/>
          <p:cNvSpPr/>
          <p:nvPr/>
        </p:nvSpPr>
        <p:spPr>
          <a:xfrm>
            <a:off x="3124200" y="1799306"/>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Use </a:t>
            </a:r>
            <a:r>
              <a:rPr lang="en-US" sz="2000" b="1" i="1" dirty="0">
                <a:solidFill>
                  <a:schemeClr val="bg1"/>
                </a:solidFill>
              </a:rPr>
              <a:t>prompts </a:t>
            </a:r>
            <a:r>
              <a:rPr lang="en-US" sz="2000" dirty="0">
                <a:solidFill>
                  <a:schemeClr val="bg1"/>
                </a:solidFill>
              </a:rPr>
              <a:t>and </a:t>
            </a:r>
            <a:r>
              <a:rPr lang="en-US" sz="2000" b="1" i="1" dirty="0">
                <a:solidFill>
                  <a:schemeClr val="bg1"/>
                </a:solidFill>
              </a:rPr>
              <a:t>active supervision</a:t>
            </a:r>
            <a:r>
              <a:rPr lang="en-US" sz="2000" dirty="0">
                <a:solidFill>
                  <a:schemeClr val="bg1"/>
                </a:solidFill>
              </a:rPr>
              <a:t>.</a:t>
            </a:r>
          </a:p>
        </p:txBody>
      </p:sp>
      <p:sp>
        <p:nvSpPr>
          <p:cNvPr id="36" name="TextBox 35"/>
          <p:cNvSpPr txBox="1"/>
          <p:nvPr/>
        </p:nvSpPr>
        <p:spPr>
          <a:xfrm>
            <a:off x="2667000" y="16657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7" name="Rectangle 36"/>
          <p:cNvSpPr/>
          <p:nvPr/>
        </p:nvSpPr>
        <p:spPr>
          <a:xfrm>
            <a:off x="6248400" y="1799306"/>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Acknowledge behavior with </a:t>
            </a:r>
            <a:r>
              <a:rPr lang="en-US" sz="2000" b="1" dirty="0">
                <a:solidFill>
                  <a:schemeClr val="bg1"/>
                </a:solidFill>
              </a:rPr>
              <a:t>specific praise </a:t>
            </a:r>
            <a:r>
              <a:rPr lang="en-US" sz="2000" dirty="0">
                <a:solidFill>
                  <a:schemeClr val="bg1"/>
                </a:solidFill>
              </a:rPr>
              <a:t>&amp; </a:t>
            </a:r>
            <a:r>
              <a:rPr lang="en-US" sz="2000" b="1" dirty="0">
                <a:solidFill>
                  <a:schemeClr val="bg1"/>
                </a:solidFill>
              </a:rPr>
              <a:t>other strategies</a:t>
            </a:r>
            <a:r>
              <a:rPr lang="en-US" sz="2000" dirty="0">
                <a:solidFill>
                  <a:schemeClr val="bg1"/>
                </a:solidFill>
              </a:rPr>
              <a:t>.</a:t>
            </a:r>
          </a:p>
        </p:txBody>
      </p:sp>
      <p:sp>
        <p:nvSpPr>
          <p:cNvPr id="38" name="TextBox 37"/>
          <p:cNvSpPr txBox="1"/>
          <p:nvPr/>
        </p:nvSpPr>
        <p:spPr>
          <a:xfrm>
            <a:off x="5753124" y="16657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9" name="Rectangle 38"/>
          <p:cNvSpPr/>
          <p:nvPr/>
        </p:nvSpPr>
        <p:spPr>
          <a:xfrm>
            <a:off x="76200" y="3018506"/>
            <a:ext cx="2819400" cy="2895600"/>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Elementary Example:</a:t>
            </a:r>
          </a:p>
          <a:p>
            <a:r>
              <a:rPr lang="en-US" sz="2000" dirty="0">
                <a:solidFill>
                  <a:schemeClr val="bg1"/>
                </a:solidFill>
              </a:rPr>
              <a:t>During educator-directed instruction, a student raises her hand.  The educator says, “Thank you for raising your hand.” </a:t>
            </a:r>
          </a:p>
        </p:txBody>
      </p:sp>
      <p:sp>
        <p:nvSpPr>
          <p:cNvPr id="40" name="Rectangle 39"/>
          <p:cNvSpPr/>
          <p:nvPr/>
        </p:nvSpPr>
        <p:spPr>
          <a:xfrm>
            <a:off x="3124200" y="3018506"/>
            <a:ext cx="2819400" cy="2895600"/>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HS Example:</a:t>
            </a:r>
          </a:p>
          <a:p>
            <a:r>
              <a:rPr lang="en-US" sz="2000" dirty="0">
                <a:solidFill>
                  <a:schemeClr val="bg1"/>
                </a:solidFill>
              </a:rPr>
              <a:t>The teacher quietly states, “I really appreciate how you facilitated your group discussion.  Peers had many ideas, and you managed it well.”</a:t>
            </a:r>
          </a:p>
          <a:p>
            <a:pPr marL="119063" indent="-119063"/>
            <a:r>
              <a:rPr lang="en-US" sz="2000" dirty="0">
                <a:solidFill>
                  <a:schemeClr val="bg1"/>
                </a:solidFill>
              </a:rPr>
              <a:t>  </a:t>
            </a:r>
          </a:p>
        </p:txBody>
      </p:sp>
      <p:sp>
        <p:nvSpPr>
          <p:cNvPr id="41" name="Rectangle 40"/>
          <p:cNvSpPr/>
          <p:nvPr/>
        </p:nvSpPr>
        <p:spPr>
          <a:xfrm>
            <a:off x="6248400" y="3018506"/>
            <a:ext cx="2819400" cy="2895600"/>
          </a:xfrm>
          <a:prstGeom prst="rect">
            <a:avLst/>
          </a:prstGeom>
          <a:solidFill>
            <a:srgbClr val="FE5F55">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Non-Example:</a:t>
            </a:r>
          </a:p>
          <a:p>
            <a:r>
              <a:rPr lang="en-US" sz="2000" dirty="0">
                <a:solidFill>
                  <a:schemeClr val="bg1"/>
                </a:solidFill>
              </a:rPr>
              <a:t>“Thank you for trying to act like a human.”  (This, at best, is sarcasm, </a:t>
            </a:r>
            <a:r>
              <a:rPr lang="en-US" sz="2000" i="1" dirty="0">
                <a:solidFill>
                  <a:schemeClr val="bg1"/>
                </a:solidFill>
              </a:rPr>
              <a:t>not</a:t>
            </a:r>
            <a:r>
              <a:rPr lang="en-US" sz="2000" dirty="0">
                <a:solidFill>
                  <a:schemeClr val="bg1"/>
                </a:solidFill>
              </a:rPr>
              <a:t> genuine praise.)</a:t>
            </a:r>
          </a:p>
          <a:p>
            <a:pPr marL="119063" indent="-119063">
              <a:buFont typeface="Arial"/>
              <a:buChar char="•"/>
            </a:pPr>
            <a:endParaRPr lang="en-US" sz="2000" dirty="0">
              <a:solidFill>
                <a:schemeClr val="bg1"/>
              </a:solidFill>
            </a:endParaRPr>
          </a:p>
        </p:txBody>
      </p:sp>
      <p:cxnSp>
        <p:nvCxnSpPr>
          <p:cNvPr id="42" name="Straight Connector 41" descr="Line underlining the words specific praise "/>
          <p:cNvCxnSpPr/>
          <p:nvPr/>
        </p:nvCxnSpPr>
        <p:spPr>
          <a:xfrm>
            <a:off x="6934200" y="2548606"/>
            <a:ext cx="1752600" cy="1588"/>
          </a:xfrm>
          <a:prstGeom prst="line">
            <a:avLst/>
          </a:prstGeom>
          <a:ln w="38100" cap="flat" cmpd="sng" algn="ctr">
            <a:solidFill>
              <a:srgbClr val="002368"/>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Rounded Rectangle 42">
            <a:hlinkClick r:id="rId4"/>
          </p:cNvPr>
          <p:cNvSpPr/>
          <p:nvPr/>
        </p:nvSpPr>
        <p:spPr>
          <a:xfrm>
            <a:off x="3390876" y="6204050"/>
            <a:ext cx="2383939" cy="565086"/>
          </a:xfrm>
          <a:prstGeom prst="roundRect">
            <a:avLst/>
          </a:prstGeom>
          <a:solidFill>
            <a:srgbClr val="001C5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hlinkClick r:id="rId5"/>
              </a:rPr>
              <a:t>Brief Video</a:t>
            </a:r>
            <a:endParaRPr lang="en-US" sz="2000" dirty="0">
              <a:solidFill>
                <a:schemeClr val="tx1"/>
              </a:solidFill>
            </a:endParaRPr>
          </a:p>
        </p:txBody>
      </p:sp>
    </p:spTree>
    <p:extLst>
      <p:ext uri="{BB962C8B-B14F-4D97-AF65-F5344CB8AC3E}">
        <p14:creationId xmlns:p14="http://schemas.microsoft.com/office/powerpoint/2010/main" val="422506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0 -1.85185E-6 L 0 -0.46065 " pathEditMode="relative" rAng="0" ptsTypes="AA">
                                      <p:cBhvr>
                                        <p:cTn id="21" dur="2000" fill="hold"/>
                                        <p:tgtEl>
                                          <p:spTgt spid="3"/>
                                        </p:tgtEl>
                                        <p:attrNameLst>
                                          <p:attrName>ppt_x</p:attrName>
                                          <p:attrName>ppt_y</p:attrName>
                                        </p:attrNameLst>
                                      </p:cBhvr>
                                      <p:rCtr x="0" y="-23032"/>
                                    </p:animMotion>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000"/>
                                        <p:tgtEl>
                                          <p:spTgt spid="3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slide(fromLeft)">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slide(fromLeft)">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slide(fromLef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dissolve">
                                      <p:cBhvr>
                                        <p:cTn id="6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animBg="1"/>
      <p:bldP spid="34" grpId="0" animBg="1"/>
      <p:bldP spid="35" grpId="0" animBg="1"/>
      <p:bldP spid="36" grpId="0"/>
      <p:bldP spid="37" grpId="0" animBg="1"/>
      <p:bldP spid="38" grpId="0"/>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07" y="77816"/>
            <a:ext cx="7458941" cy="1186673"/>
          </a:xfrm>
        </p:spPr>
        <p:txBody>
          <a:bodyPr>
            <a:normAutofit/>
          </a:bodyPr>
          <a:lstStyle/>
          <a:p>
            <a:r>
              <a:rPr lang="en-US" sz="4800" b="1" dirty="0">
                <a:solidFill>
                  <a:srgbClr val="001C54"/>
                </a:solidFill>
              </a:rPr>
              <a:t>Rationale</a:t>
            </a:r>
            <a:br>
              <a:rPr lang="en-US" sz="2800" b="1" dirty="0">
                <a:solidFill>
                  <a:srgbClr val="001C54"/>
                </a:solidFill>
              </a:rPr>
            </a:br>
            <a:r>
              <a:rPr lang="en-US" sz="2800" b="1" i="1" dirty="0">
                <a:solidFill>
                  <a:srgbClr val="001C54"/>
                </a:solidFill>
              </a:rPr>
              <a:t>Why provide contingent praise?</a:t>
            </a:r>
            <a:endParaRPr lang="en-US" sz="2800" b="1" dirty="0">
              <a:solidFill>
                <a:srgbClr val="001C54"/>
              </a:solidFill>
            </a:endParaRPr>
          </a:p>
        </p:txBody>
      </p:sp>
      <p:sp>
        <p:nvSpPr>
          <p:cNvPr id="3" name="Content Placeholder 2"/>
          <p:cNvSpPr>
            <a:spLocks noGrp="1"/>
          </p:cNvSpPr>
          <p:nvPr>
            <p:ph idx="1"/>
          </p:nvPr>
        </p:nvSpPr>
        <p:spPr>
          <a:xfrm>
            <a:off x="243107" y="1342306"/>
            <a:ext cx="9158990" cy="4410340"/>
          </a:xfrm>
        </p:spPr>
        <p:txBody>
          <a:bodyPr>
            <a:noAutofit/>
          </a:bodyPr>
          <a:lstStyle/>
          <a:p>
            <a:pPr marL="0" lvl="0" indent="0">
              <a:buNone/>
            </a:pPr>
            <a:r>
              <a:rPr lang="en-US" sz="2800" dirty="0">
                <a:solidFill>
                  <a:schemeClr val="bg1"/>
                </a:solidFill>
              </a:rPr>
              <a:t>Delivering </a:t>
            </a:r>
            <a:r>
              <a:rPr lang="en-US" sz="2800" b="1" i="1" dirty="0">
                <a:solidFill>
                  <a:schemeClr val="bg1"/>
                </a:solidFill>
              </a:rPr>
              <a:t>contingent praise</a:t>
            </a:r>
            <a:r>
              <a:rPr lang="en-US" sz="2800" dirty="0">
                <a:solidFill>
                  <a:schemeClr val="bg1"/>
                </a:solidFill>
              </a:rPr>
              <a:t> for </a:t>
            </a:r>
          </a:p>
          <a:p>
            <a:pPr lvl="1"/>
            <a:r>
              <a:rPr lang="en-US" sz="2400" dirty="0">
                <a:solidFill>
                  <a:schemeClr val="bg1"/>
                </a:solidFill>
              </a:rPr>
              <a:t>academic behavior increased participants’ </a:t>
            </a:r>
          </a:p>
          <a:p>
            <a:pPr lvl="2"/>
            <a:r>
              <a:rPr lang="en-US" sz="2000" dirty="0">
                <a:solidFill>
                  <a:schemeClr val="bg1"/>
                </a:solidFill>
              </a:rPr>
              <a:t>correct responses </a:t>
            </a:r>
            <a:r>
              <a:rPr lang="en-US" sz="1200" dirty="0">
                <a:solidFill>
                  <a:schemeClr val="bg1"/>
                </a:solidFill>
              </a:rPr>
              <a:t>(Sutherland &amp; Wehby, 2001)</a:t>
            </a:r>
          </a:p>
          <a:p>
            <a:pPr lvl="2"/>
            <a:r>
              <a:rPr lang="en-US" sz="2000" dirty="0">
                <a:solidFill>
                  <a:schemeClr val="bg1"/>
                </a:solidFill>
              </a:rPr>
              <a:t>work productivity and accuracy </a:t>
            </a:r>
            <a:r>
              <a:rPr lang="en-US" sz="1200" dirty="0">
                <a:solidFill>
                  <a:schemeClr val="bg1"/>
                </a:solidFill>
              </a:rPr>
              <a:t>(Craft, </a:t>
            </a:r>
            <a:r>
              <a:rPr lang="en-US" sz="1200" dirty="0" err="1">
                <a:solidFill>
                  <a:schemeClr val="bg1"/>
                </a:solidFill>
              </a:rPr>
              <a:t>Alber</a:t>
            </a:r>
            <a:r>
              <a:rPr lang="en-US" sz="1200" dirty="0">
                <a:solidFill>
                  <a:schemeClr val="bg1"/>
                </a:solidFill>
              </a:rPr>
              <a:t>, &amp; </a:t>
            </a:r>
            <a:r>
              <a:rPr lang="en-US" sz="1200" dirty="0" err="1">
                <a:solidFill>
                  <a:schemeClr val="bg1"/>
                </a:solidFill>
              </a:rPr>
              <a:t>Heward</a:t>
            </a:r>
            <a:r>
              <a:rPr lang="en-US" sz="1200" dirty="0">
                <a:solidFill>
                  <a:schemeClr val="bg1"/>
                </a:solidFill>
              </a:rPr>
              <a:t>, 1998; Wolford, </a:t>
            </a:r>
            <a:r>
              <a:rPr lang="en-US" sz="1200" dirty="0" err="1">
                <a:solidFill>
                  <a:schemeClr val="bg1"/>
                </a:solidFill>
              </a:rPr>
              <a:t>Heward</a:t>
            </a:r>
            <a:r>
              <a:rPr lang="en-US" sz="1200" dirty="0">
                <a:solidFill>
                  <a:schemeClr val="bg1"/>
                </a:solidFill>
              </a:rPr>
              <a:t>, &amp; </a:t>
            </a:r>
            <a:r>
              <a:rPr lang="en-US" sz="1200" dirty="0" err="1">
                <a:solidFill>
                  <a:schemeClr val="bg1"/>
                </a:solidFill>
              </a:rPr>
              <a:t>Alber</a:t>
            </a:r>
            <a:r>
              <a:rPr lang="en-US" sz="1200" dirty="0">
                <a:solidFill>
                  <a:schemeClr val="bg1"/>
                </a:solidFill>
              </a:rPr>
              <a:t>, 2001) </a:t>
            </a:r>
          </a:p>
          <a:p>
            <a:pPr lvl="2"/>
            <a:r>
              <a:rPr lang="en-US" sz="2000" dirty="0">
                <a:solidFill>
                  <a:schemeClr val="bg1"/>
                </a:solidFill>
              </a:rPr>
              <a:t>language and math performance on class work </a:t>
            </a:r>
            <a:r>
              <a:rPr lang="en-US" sz="1200" dirty="0">
                <a:solidFill>
                  <a:schemeClr val="bg1"/>
                </a:solidFill>
              </a:rPr>
              <a:t>(Roca &amp; Gross, 1996)</a:t>
            </a:r>
            <a:endParaRPr lang="en-US" sz="2000" dirty="0">
              <a:solidFill>
                <a:schemeClr val="bg1"/>
              </a:solidFill>
            </a:endParaRPr>
          </a:p>
          <a:p>
            <a:pPr lvl="2"/>
            <a:r>
              <a:rPr lang="en-US" sz="2000" dirty="0">
                <a:solidFill>
                  <a:schemeClr val="bg1"/>
                </a:solidFill>
              </a:rPr>
              <a:t>academic performance </a:t>
            </a:r>
            <a:r>
              <a:rPr lang="en-US" sz="1200" dirty="0">
                <a:solidFill>
                  <a:schemeClr val="bg1"/>
                </a:solidFill>
              </a:rPr>
              <a:t>(Good, Eller, Spangler, &amp; Stone, 1981)</a:t>
            </a:r>
          </a:p>
          <a:p>
            <a:pPr lvl="1"/>
            <a:r>
              <a:rPr lang="en-US" sz="2400" dirty="0">
                <a:solidFill>
                  <a:schemeClr val="bg1"/>
                </a:solidFill>
              </a:rPr>
              <a:t>appropriate social behavior increased participants’ </a:t>
            </a:r>
          </a:p>
          <a:p>
            <a:pPr lvl="2"/>
            <a:r>
              <a:rPr lang="en-US" sz="2000" dirty="0">
                <a:solidFill>
                  <a:schemeClr val="bg1"/>
                </a:solidFill>
              </a:rPr>
              <a:t>on-task behavior </a:t>
            </a:r>
            <a:r>
              <a:rPr lang="en-US" sz="1200" dirty="0">
                <a:solidFill>
                  <a:schemeClr val="bg1"/>
                </a:solidFill>
              </a:rPr>
              <a:t>(Ferguson, &amp; Houghton, 1992)</a:t>
            </a:r>
            <a:endParaRPr lang="en-US" sz="2000" dirty="0">
              <a:solidFill>
                <a:schemeClr val="bg1"/>
              </a:solidFill>
            </a:endParaRPr>
          </a:p>
          <a:p>
            <a:pPr lvl="2"/>
            <a:r>
              <a:rPr lang="en-US" sz="2000" dirty="0">
                <a:solidFill>
                  <a:schemeClr val="bg1"/>
                </a:solidFill>
              </a:rPr>
              <a:t>student attention </a:t>
            </a:r>
            <a:r>
              <a:rPr lang="en-US" sz="1200" dirty="0">
                <a:solidFill>
                  <a:schemeClr val="bg1"/>
                </a:solidFill>
              </a:rPr>
              <a:t>(</a:t>
            </a:r>
            <a:r>
              <a:rPr lang="en-US" sz="1200" dirty="0" err="1">
                <a:solidFill>
                  <a:schemeClr val="bg1"/>
                </a:solidFill>
              </a:rPr>
              <a:t>Broden</a:t>
            </a:r>
            <a:r>
              <a:rPr lang="en-US" sz="1200" dirty="0">
                <a:solidFill>
                  <a:schemeClr val="bg1"/>
                </a:solidFill>
              </a:rPr>
              <a:t>, Bruce, Mitchell, Carter, &amp; Hall, 1970)</a:t>
            </a:r>
          </a:p>
          <a:p>
            <a:pPr lvl="2"/>
            <a:r>
              <a:rPr lang="en-US" sz="2000" dirty="0">
                <a:solidFill>
                  <a:schemeClr val="bg1"/>
                </a:solidFill>
              </a:rPr>
              <a:t>compliance </a:t>
            </a:r>
            <a:r>
              <a:rPr lang="en-US" sz="1200" dirty="0">
                <a:solidFill>
                  <a:schemeClr val="bg1"/>
                </a:solidFill>
              </a:rPr>
              <a:t>(Wilcox, Newman, &amp; </a:t>
            </a:r>
            <a:r>
              <a:rPr lang="en-US" sz="1200" dirty="0" err="1">
                <a:solidFill>
                  <a:schemeClr val="bg1"/>
                </a:solidFill>
              </a:rPr>
              <a:t>Pitchford</a:t>
            </a:r>
            <a:r>
              <a:rPr lang="en-US" sz="1200" dirty="0">
                <a:solidFill>
                  <a:schemeClr val="bg1"/>
                </a:solidFill>
              </a:rPr>
              <a:t>, 1988)</a:t>
            </a:r>
          </a:p>
          <a:p>
            <a:pPr lvl="2"/>
            <a:r>
              <a:rPr lang="en-US" sz="2000" dirty="0">
                <a:solidFill>
                  <a:schemeClr val="bg1"/>
                </a:solidFill>
              </a:rPr>
              <a:t>positive self-referent statements </a:t>
            </a:r>
            <a:r>
              <a:rPr lang="en-US" sz="1200" dirty="0">
                <a:solidFill>
                  <a:schemeClr val="bg1"/>
                </a:solidFill>
              </a:rPr>
              <a:t>(Phillips, 1984)</a:t>
            </a:r>
            <a:endParaRPr lang="en-US" sz="2000" dirty="0">
              <a:solidFill>
                <a:schemeClr val="bg1"/>
              </a:solidFill>
            </a:endParaRPr>
          </a:p>
          <a:p>
            <a:pPr lvl="2"/>
            <a:r>
              <a:rPr lang="en-US" sz="2000" dirty="0">
                <a:solidFill>
                  <a:schemeClr val="bg1"/>
                </a:solidFill>
              </a:rPr>
              <a:t>cooperative play </a:t>
            </a:r>
            <a:r>
              <a:rPr lang="en-US" sz="1200" dirty="0">
                <a:solidFill>
                  <a:schemeClr val="bg1"/>
                </a:solidFill>
              </a:rPr>
              <a:t>(</a:t>
            </a:r>
            <a:r>
              <a:rPr lang="en-US" sz="1200" dirty="0" err="1">
                <a:solidFill>
                  <a:schemeClr val="bg1"/>
                </a:solidFill>
              </a:rPr>
              <a:t>Serbin</a:t>
            </a:r>
            <a:r>
              <a:rPr lang="en-US" sz="1200" dirty="0">
                <a:solidFill>
                  <a:schemeClr val="bg1"/>
                </a:solidFill>
              </a:rPr>
              <a:t>, </a:t>
            </a:r>
            <a:r>
              <a:rPr lang="en-US" sz="1200" dirty="0" err="1">
                <a:solidFill>
                  <a:schemeClr val="bg1"/>
                </a:solidFill>
              </a:rPr>
              <a:t>Tonick</a:t>
            </a:r>
            <a:r>
              <a:rPr lang="en-US" sz="1200" dirty="0">
                <a:solidFill>
                  <a:schemeClr val="bg1"/>
                </a:solidFill>
              </a:rPr>
              <a:t>, &amp; </a:t>
            </a:r>
            <a:r>
              <a:rPr lang="en-US" sz="1200" dirty="0" err="1">
                <a:solidFill>
                  <a:schemeClr val="bg1"/>
                </a:solidFill>
              </a:rPr>
              <a:t>Sternglanz</a:t>
            </a:r>
            <a:r>
              <a:rPr lang="en-US" sz="1200" dirty="0">
                <a:solidFill>
                  <a:schemeClr val="bg1"/>
                </a:solidFill>
              </a:rPr>
              <a:t>, 1977)</a:t>
            </a:r>
          </a:p>
          <a:p>
            <a:endParaRPr lang="en-US" sz="2800" dirty="0">
              <a:solidFill>
                <a:schemeClr val="bg1"/>
              </a:solidFill>
            </a:endParaRPr>
          </a:p>
        </p:txBody>
      </p:sp>
      <p:sp>
        <p:nvSpPr>
          <p:cNvPr id="5" name="Rectangle 4"/>
          <p:cNvSpPr/>
          <p:nvPr/>
        </p:nvSpPr>
        <p:spPr>
          <a:xfrm>
            <a:off x="0" y="5908279"/>
            <a:ext cx="4375150" cy="276999"/>
          </a:xfrm>
          <a:prstGeom prst="rect">
            <a:avLst/>
          </a:prstGeom>
        </p:spPr>
        <p:txBody>
          <a:bodyPr wrap="square">
            <a:spAutoFit/>
          </a:bodyPr>
          <a:lstStyle/>
          <a:p>
            <a:r>
              <a:rPr lang="en-US" sz="1200" dirty="0">
                <a:solidFill>
                  <a:schemeClr val="bg1"/>
                </a:solidFill>
              </a:rPr>
              <a:t>(Simonsen, Fairbanks, </a:t>
            </a:r>
            <a:r>
              <a:rPr lang="en-US" sz="1200" dirty="0" err="1">
                <a:solidFill>
                  <a:schemeClr val="bg1"/>
                </a:solidFill>
              </a:rPr>
              <a:t>Briesch</a:t>
            </a:r>
            <a:r>
              <a:rPr lang="en-US" sz="1200" dirty="0">
                <a:solidFill>
                  <a:schemeClr val="bg1"/>
                </a:solidFill>
              </a:rPr>
              <a:t>, Myers, &amp; </a:t>
            </a:r>
            <a:r>
              <a:rPr lang="en-US" sz="1200" dirty="0" err="1">
                <a:solidFill>
                  <a:schemeClr val="bg1"/>
                </a:solidFill>
              </a:rPr>
              <a:t>Sugai</a:t>
            </a:r>
            <a:r>
              <a:rPr lang="en-US" sz="1200" dirty="0">
                <a:solidFill>
                  <a:schemeClr val="bg1"/>
                </a:solidFill>
              </a:rPr>
              <a:t>, 2008) </a:t>
            </a:r>
          </a:p>
        </p:txBody>
      </p:sp>
    </p:spTree>
    <p:extLst>
      <p:ext uri="{BB962C8B-B14F-4D97-AF65-F5344CB8AC3E}">
        <p14:creationId xmlns:p14="http://schemas.microsoft.com/office/powerpoint/2010/main" val="3414987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5910697"/>
            <a:ext cx="6202017" cy="276999"/>
          </a:xfrm>
          <a:prstGeom prst="rect">
            <a:avLst/>
          </a:prstGeom>
        </p:spPr>
        <p:txBody>
          <a:bodyPr wrap="square">
            <a:spAutoFit/>
          </a:bodyPr>
          <a:lstStyle/>
          <a:p>
            <a:r>
              <a:rPr lang="en-US" sz="1200" dirty="0">
                <a:solidFill>
                  <a:schemeClr val="bg1"/>
                </a:solidFill>
              </a:rPr>
              <a:t>(Simonsen, Fairbanks, </a:t>
            </a:r>
            <a:r>
              <a:rPr lang="en-US" sz="1200" dirty="0" err="1">
                <a:solidFill>
                  <a:schemeClr val="bg1"/>
                </a:solidFill>
              </a:rPr>
              <a:t>Briesch</a:t>
            </a:r>
            <a:r>
              <a:rPr lang="en-US" sz="1200" dirty="0">
                <a:solidFill>
                  <a:schemeClr val="bg1"/>
                </a:solidFill>
              </a:rPr>
              <a:t>, Myers, &amp; </a:t>
            </a:r>
            <a:r>
              <a:rPr lang="en-US" sz="1200" dirty="0" err="1">
                <a:solidFill>
                  <a:schemeClr val="bg1"/>
                </a:solidFill>
              </a:rPr>
              <a:t>Sugai</a:t>
            </a:r>
            <a:r>
              <a:rPr lang="en-US" sz="1200" dirty="0">
                <a:solidFill>
                  <a:schemeClr val="bg1"/>
                </a:solidFill>
              </a:rPr>
              <a:t>, 2008) </a:t>
            </a:r>
          </a:p>
        </p:txBody>
      </p:sp>
      <p:sp>
        <p:nvSpPr>
          <p:cNvPr id="3" name="Content Placeholder 2"/>
          <p:cNvSpPr>
            <a:spLocks noGrp="1"/>
          </p:cNvSpPr>
          <p:nvPr>
            <p:ph idx="1"/>
          </p:nvPr>
        </p:nvSpPr>
        <p:spPr>
          <a:xfrm>
            <a:off x="423163" y="1615817"/>
            <a:ext cx="8297672" cy="4351338"/>
          </a:xfrm>
        </p:spPr>
        <p:txBody>
          <a:bodyPr>
            <a:noAutofit/>
          </a:bodyPr>
          <a:lstStyle/>
          <a:p>
            <a:pPr marL="0" lvl="0" indent="0">
              <a:buNone/>
            </a:pPr>
            <a:r>
              <a:rPr lang="en-US" dirty="0">
                <a:solidFill>
                  <a:schemeClr val="bg1"/>
                </a:solidFill>
              </a:rPr>
              <a:t>I</a:t>
            </a:r>
            <a:r>
              <a:rPr lang="en-US" sz="2800" dirty="0">
                <a:solidFill>
                  <a:schemeClr val="bg1"/>
                </a:solidFill>
              </a:rPr>
              <a:t>ncreasing the number of </a:t>
            </a:r>
            <a:r>
              <a:rPr lang="en-US" sz="2800" b="1" dirty="0">
                <a:solidFill>
                  <a:schemeClr val="bg1"/>
                </a:solidFill>
              </a:rPr>
              <a:t>behavior specific praise statements </a:t>
            </a:r>
            <a:r>
              <a:rPr lang="en-US" sz="2800" dirty="0">
                <a:solidFill>
                  <a:schemeClr val="bg1"/>
                </a:solidFill>
              </a:rPr>
              <a:t>was associated with an increase in </a:t>
            </a:r>
            <a:r>
              <a:rPr lang="en-US" dirty="0">
                <a:solidFill>
                  <a:schemeClr val="bg1"/>
                </a:solidFill>
              </a:rPr>
              <a:t>           </a:t>
            </a:r>
            <a:r>
              <a:rPr lang="en-US" sz="2800" dirty="0">
                <a:solidFill>
                  <a:schemeClr val="bg1"/>
                </a:solidFill>
              </a:rPr>
              <a:t>on-task behavior</a:t>
            </a:r>
            <a:r>
              <a:rPr lang="en-US" sz="2800" baseline="30000" dirty="0">
                <a:solidFill>
                  <a:schemeClr val="bg1"/>
                </a:solidFill>
              </a:rPr>
              <a:t>1</a:t>
            </a:r>
            <a:endParaRPr lang="en-US" dirty="0">
              <a:solidFill>
                <a:schemeClr val="bg1"/>
              </a:solidFill>
            </a:endParaRPr>
          </a:p>
          <a:p>
            <a:pPr lvl="0"/>
            <a:endParaRPr lang="en-US" sz="1400" dirty="0">
              <a:solidFill>
                <a:schemeClr val="bg1"/>
              </a:solidFill>
            </a:endParaRPr>
          </a:p>
          <a:p>
            <a:pPr marL="0" lvl="0" indent="0">
              <a:buNone/>
            </a:pPr>
            <a:r>
              <a:rPr lang="en-US" sz="2800" dirty="0">
                <a:solidFill>
                  <a:schemeClr val="bg1"/>
                </a:solidFill>
              </a:rPr>
              <a:t>Providing contingent praise in conjunction with either establishing classroom rules in isolation</a:t>
            </a:r>
            <a:r>
              <a:rPr lang="en-US" sz="2800" baseline="30000" dirty="0">
                <a:solidFill>
                  <a:schemeClr val="bg1"/>
                </a:solidFill>
              </a:rPr>
              <a:t>2</a:t>
            </a:r>
            <a:r>
              <a:rPr lang="en-US" sz="2800" dirty="0">
                <a:solidFill>
                  <a:schemeClr val="bg1"/>
                </a:solidFill>
              </a:rPr>
              <a:t> or classroom rules paired with ignoring inappropriate behavior</a:t>
            </a:r>
            <a:r>
              <a:rPr lang="en-US" sz="2800" baseline="30000" dirty="0">
                <a:solidFill>
                  <a:schemeClr val="bg1"/>
                </a:solidFill>
              </a:rPr>
              <a:t>3</a:t>
            </a:r>
            <a:r>
              <a:rPr lang="en-US" sz="2800" dirty="0">
                <a:solidFill>
                  <a:schemeClr val="bg1"/>
                </a:solidFill>
              </a:rPr>
              <a:t> was associated with increased appropriate classroom behavior</a:t>
            </a:r>
          </a:p>
          <a:p>
            <a:pPr>
              <a:buNone/>
            </a:pPr>
            <a:r>
              <a:rPr lang="en-US" sz="2800" b="1" dirty="0">
                <a:solidFill>
                  <a:schemeClr val="bg1"/>
                </a:solidFill>
              </a:rPr>
              <a:t>				</a:t>
            </a:r>
            <a:endParaRPr lang="en-US" sz="2800" dirty="0">
              <a:solidFill>
                <a:schemeClr val="bg1"/>
              </a:solidFill>
            </a:endParaRPr>
          </a:p>
        </p:txBody>
      </p:sp>
      <p:sp>
        <p:nvSpPr>
          <p:cNvPr id="5" name="Rounded Rectangle 4"/>
          <p:cNvSpPr/>
          <p:nvPr/>
        </p:nvSpPr>
        <p:spPr>
          <a:xfrm>
            <a:off x="-1" y="6233855"/>
            <a:ext cx="9144000" cy="4847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Bottom line, research indicates is a good idea!</a:t>
            </a:r>
          </a:p>
        </p:txBody>
      </p:sp>
      <p:sp>
        <p:nvSpPr>
          <p:cNvPr id="23" name="Title 1"/>
          <p:cNvSpPr txBox="1">
            <a:spLocks/>
          </p:cNvSpPr>
          <p:nvPr/>
        </p:nvSpPr>
        <p:spPr>
          <a:xfrm>
            <a:off x="300759" y="162444"/>
            <a:ext cx="7458941" cy="11866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1C54"/>
                </a:solidFill>
              </a:rPr>
              <a:t>Rationale</a:t>
            </a:r>
            <a:br>
              <a:rPr lang="en-US" sz="2800" b="1" dirty="0">
                <a:solidFill>
                  <a:srgbClr val="001C54"/>
                </a:solidFill>
              </a:rPr>
            </a:br>
            <a:r>
              <a:rPr lang="en-US" sz="2800" b="1" i="1" dirty="0">
                <a:solidFill>
                  <a:srgbClr val="001C54"/>
                </a:solidFill>
              </a:rPr>
              <a:t>Why provide specific praise?</a:t>
            </a:r>
            <a:endParaRPr lang="en-US" sz="2800" b="1" dirty="0">
              <a:solidFill>
                <a:srgbClr val="001C54"/>
              </a:solidFill>
            </a:endParaRPr>
          </a:p>
        </p:txBody>
      </p:sp>
      <p:sp>
        <p:nvSpPr>
          <p:cNvPr id="2" name="Rectangle 1"/>
          <p:cNvSpPr/>
          <p:nvPr/>
        </p:nvSpPr>
        <p:spPr>
          <a:xfrm>
            <a:off x="0" y="5319032"/>
            <a:ext cx="2861937" cy="646331"/>
          </a:xfrm>
          <a:prstGeom prst="rect">
            <a:avLst/>
          </a:prstGeom>
        </p:spPr>
        <p:txBody>
          <a:bodyPr wrap="none">
            <a:spAutoFit/>
          </a:bodyPr>
          <a:lstStyle/>
          <a:p>
            <a:pPr lvl="0"/>
            <a:r>
              <a:rPr lang="en-US" sz="1200" baseline="30000" dirty="0">
                <a:solidFill>
                  <a:schemeClr val="bg1"/>
                </a:solidFill>
              </a:rPr>
              <a:t>1</a:t>
            </a:r>
            <a:r>
              <a:rPr lang="en-US" sz="1200" dirty="0">
                <a:solidFill>
                  <a:schemeClr val="bg1"/>
                </a:solidFill>
              </a:rPr>
              <a:t> (Sutherland, Wehby, &amp; Copeland, 2000)</a:t>
            </a:r>
          </a:p>
          <a:p>
            <a:pPr lvl="0"/>
            <a:r>
              <a:rPr lang="en-US" sz="1200" baseline="30000" dirty="0">
                <a:solidFill>
                  <a:schemeClr val="bg1"/>
                </a:solidFill>
              </a:rPr>
              <a:t>2</a:t>
            </a:r>
            <a:r>
              <a:rPr lang="en-US" sz="1200" dirty="0">
                <a:solidFill>
                  <a:schemeClr val="bg1"/>
                </a:solidFill>
              </a:rPr>
              <a:t> (Becker, Madsen, &amp; Arnold, 1967)</a:t>
            </a:r>
          </a:p>
          <a:p>
            <a:pPr lvl="0"/>
            <a:r>
              <a:rPr lang="en-US" sz="1200" baseline="30000" dirty="0">
                <a:solidFill>
                  <a:schemeClr val="bg1"/>
                </a:solidFill>
              </a:rPr>
              <a:t>3</a:t>
            </a:r>
            <a:r>
              <a:rPr lang="en-US" sz="1200" dirty="0">
                <a:solidFill>
                  <a:schemeClr val="bg1"/>
                </a:solidFill>
              </a:rPr>
              <a:t> (</a:t>
            </a:r>
            <a:r>
              <a:rPr lang="en-US" sz="1200" dirty="0" err="1">
                <a:solidFill>
                  <a:schemeClr val="bg1"/>
                </a:solidFill>
              </a:rPr>
              <a:t>Yawkey</a:t>
            </a:r>
            <a:r>
              <a:rPr lang="en-US" sz="1200" dirty="0">
                <a:solidFill>
                  <a:schemeClr val="bg1"/>
                </a:solidFill>
              </a:rPr>
              <a:t>, 1971)</a:t>
            </a:r>
          </a:p>
        </p:txBody>
      </p:sp>
    </p:spTree>
    <p:extLst>
      <p:ext uri="{BB962C8B-B14F-4D97-AF65-F5344CB8AC3E}">
        <p14:creationId xmlns:p14="http://schemas.microsoft.com/office/powerpoint/2010/main" val="389454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4.2: Workbook Quiz</a:t>
            </a:r>
            <a:br>
              <a:rPr lang="en-US" sz="49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Specific Praise</a:t>
            </a:r>
            <a:endParaRPr lang="en-US" sz="3600" dirty="0">
              <a:solidFill>
                <a:srgbClr val="001C54"/>
              </a:solidFill>
            </a:endParaRPr>
          </a:p>
        </p:txBody>
      </p:sp>
      <p:pic>
        <p:nvPicPr>
          <p:cNvPr id="13" name="Picture 12" descr="Image of a quiz"/>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7" y="333167"/>
            <a:ext cx="914324" cy="920420"/>
          </a:xfrm>
          <a:prstGeom prst="rect">
            <a:avLst/>
          </a:prstGeom>
        </p:spPr>
      </p:pic>
      <p:sp>
        <p:nvSpPr>
          <p:cNvPr id="34" name="Rectangle 3"/>
          <p:cNvSpPr>
            <a:spLocks noGrp="1" noChangeArrowheads="1"/>
          </p:cNvSpPr>
          <p:nvPr>
            <p:ph idx="1"/>
          </p:nvPr>
        </p:nvSpPr>
        <p:spPr>
          <a:xfrm>
            <a:off x="286439" y="1474124"/>
            <a:ext cx="8549089" cy="4798490"/>
          </a:xfrm>
        </p:spPr>
        <p:txBody>
          <a:bodyPr>
            <a:normAutofit/>
          </a:bodyPr>
          <a:lstStyle/>
          <a:p>
            <a:pPr marL="0" indent="0">
              <a:buNone/>
            </a:pPr>
            <a:endParaRPr lang="en-US" dirty="0">
              <a:solidFill>
                <a:schemeClr val="bg1"/>
              </a:solidFill>
            </a:endParaRPr>
          </a:p>
          <a:p>
            <a:endParaRPr lang="en-US" dirty="0">
              <a:solidFill>
                <a:schemeClr val="bg1"/>
              </a:solidFill>
            </a:endParaRPr>
          </a:p>
          <a:p>
            <a:r>
              <a:rPr lang="en-US" dirty="0">
                <a:solidFill>
                  <a:schemeClr val="bg1"/>
                </a:solidFill>
              </a:rPr>
              <a:t>If the scenario on the PowerPoint is an example of specific praise, give us a “thumbs up.”</a:t>
            </a:r>
          </a:p>
          <a:p>
            <a:endParaRPr lang="en-US" dirty="0">
              <a:solidFill>
                <a:schemeClr val="bg1"/>
              </a:solidFill>
            </a:endParaRPr>
          </a:p>
          <a:p>
            <a:r>
              <a:rPr lang="en-US" dirty="0">
                <a:solidFill>
                  <a:schemeClr val="bg1"/>
                </a:solidFill>
              </a:rPr>
              <a:t>If the scenario is NOT an example of specific praise, give us a “thumbs down.” </a:t>
            </a:r>
          </a:p>
          <a:p>
            <a:pPr marL="514350" indent="-514350">
              <a:lnSpc>
                <a:spcPct val="120000"/>
              </a:lnSpc>
              <a:buFont typeface="+mj-lt"/>
              <a:buAutoNum type="arabicPeriod"/>
            </a:pPr>
            <a:endParaRPr lang="en-US" altLang="en-US" i="1" dirty="0">
              <a:solidFill>
                <a:schemeClr val="bg1"/>
              </a:solidFill>
            </a:endParaRPr>
          </a:p>
        </p:txBody>
      </p:sp>
      <p:sp>
        <p:nvSpPr>
          <p:cNvPr id="5" name="TextBox 4"/>
          <p:cNvSpPr txBox="1"/>
          <p:nvPr/>
        </p:nvSpPr>
        <p:spPr>
          <a:xfrm>
            <a:off x="1030741" y="4838773"/>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4.2</a:t>
            </a:r>
          </a:p>
        </p:txBody>
      </p:sp>
    </p:spTree>
    <p:extLst>
      <p:ext uri="{BB962C8B-B14F-4D97-AF65-F5344CB8AC3E}">
        <p14:creationId xmlns:p14="http://schemas.microsoft.com/office/powerpoint/2010/main" val="206010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1000" fill="hold"/>
                                        <p:tgtEl>
                                          <p:spTgt spid="34">
                                            <p:txEl>
                                              <p:pRg st="2" end="2"/>
                                            </p:txEl>
                                          </p:spTgt>
                                        </p:tgtEl>
                                        <p:attrNameLst>
                                          <p:attrName>style.color</p:attrName>
                                        </p:attrNameLst>
                                      </p:cBhvr>
                                      <p:to>
                                        <a:srgbClr val="91EFA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1000" fill="hold"/>
                                        <p:tgtEl>
                                          <p:spTgt spid="34">
                                            <p:txEl>
                                              <p:pRg st="4" end="4"/>
                                            </p:txEl>
                                          </p:spTgt>
                                        </p:tgtEl>
                                        <p:attrNameLst>
                                          <p:attrName>style.color</p:attrName>
                                        </p:attrNameLst>
                                      </p:cBhvr>
                                      <p:to>
                                        <a:srgbClr val="91EFAA"/>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461580" y="2150644"/>
            <a:ext cx="8461194" cy="830997"/>
          </a:xfrm>
          <a:prstGeom prst="rect">
            <a:avLst/>
          </a:prstGeom>
        </p:spPr>
        <p:txBody>
          <a:bodyPr wrap="square">
            <a:spAutoFit/>
          </a:bodyPr>
          <a:lstStyle/>
          <a:p>
            <a:r>
              <a:rPr lang="en-US" sz="2400" dirty="0">
                <a:solidFill>
                  <a:schemeClr val="bg1"/>
                </a:solidFill>
              </a:rPr>
              <a:t>During educator-directed instruction, a student raises her hand.  </a:t>
            </a:r>
          </a:p>
          <a:p>
            <a:r>
              <a:rPr lang="en-US" sz="2400" dirty="0">
                <a:solidFill>
                  <a:schemeClr val="bg1"/>
                </a:solidFill>
              </a:rPr>
              <a:t>The educator says,</a:t>
            </a:r>
            <a:r>
              <a:rPr lang="en-US" sz="2400" b="1" dirty="0">
                <a:solidFill>
                  <a:schemeClr val="bg1"/>
                </a:solidFill>
              </a:rPr>
              <a:t> “Thank you for raising your hand.”</a:t>
            </a:r>
            <a:r>
              <a:rPr lang="en-US" sz="2400" dirty="0">
                <a:solidFill>
                  <a:schemeClr val="bg1"/>
                </a:solidFill>
              </a:rPr>
              <a:t> </a:t>
            </a:r>
          </a:p>
        </p:txBody>
      </p:sp>
      <p:sp>
        <p:nvSpPr>
          <p:cNvPr id="11" name="Rectangle 10"/>
          <p:cNvSpPr/>
          <p:nvPr/>
        </p:nvSpPr>
        <p:spPr>
          <a:xfrm>
            <a:off x="2948102" y="3825080"/>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028" name="Picture 4" descr="Image result for thumb down 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humb up emoj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4688" y="3723838"/>
            <a:ext cx="1772144" cy="17721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humb up emoji"/>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8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370900" y="1951616"/>
            <a:ext cx="8393764" cy="1200329"/>
          </a:xfrm>
          <a:prstGeom prst="rect">
            <a:avLst/>
          </a:prstGeom>
        </p:spPr>
        <p:txBody>
          <a:bodyPr wrap="square">
            <a:spAutoFit/>
          </a:bodyPr>
          <a:lstStyle/>
          <a:p>
            <a:r>
              <a:rPr lang="en-US" sz="2400" dirty="0">
                <a:solidFill>
                  <a:schemeClr val="bg1"/>
                </a:solidFill>
              </a:rPr>
              <a:t>During educator-directed instruction, students are talking over the educator.  The educator rolls his eyes and says, </a:t>
            </a:r>
            <a:r>
              <a:rPr lang="en-US" sz="2400" b="1" dirty="0">
                <a:solidFill>
                  <a:schemeClr val="bg1"/>
                </a:solidFill>
              </a:rPr>
              <a:t>“Gee, thanks for listening.” </a:t>
            </a:r>
            <a:endParaRPr lang="en-US" sz="2400" dirty="0">
              <a:solidFill>
                <a:schemeClr val="bg1"/>
              </a:solidFill>
            </a:endParaRPr>
          </a:p>
        </p:txBody>
      </p:sp>
      <p:sp>
        <p:nvSpPr>
          <p:cNvPr id="11" name="Rectangle 10"/>
          <p:cNvSpPr/>
          <p:nvPr/>
        </p:nvSpPr>
        <p:spPr>
          <a:xfrm>
            <a:off x="3018650" y="4379077"/>
            <a:ext cx="5047097" cy="461665"/>
          </a:xfrm>
          <a:prstGeom prst="rect">
            <a:avLst/>
          </a:prstGeom>
        </p:spPr>
        <p:txBody>
          <a:bodyPr wrap="square">
            <a:spAutoFit/>
          </a:bodyPr>
          <a:lstStyle/>
          <a:p>
            <a:r>
              <a:rPr lang="en-US" sz="2400" dirty="0">
                <a:solidFill>
                  <a:schemeClr val="bg1"/>
                </a:solidFill>
              </a:rPr>
              <a:t>This is </a:t>
            </a:r>
            <a:r>
              <a:rPr lang="en-US" sz="2400" b="1" dirty="0">
                <a:solidFill>
                  <a:schemeClr val="accent4"/>
                </a:solidFill>
              </a:rPr>
              <a:t>sarcasm</a:t>
            </a:r>
            <a:r>
              <a:rPr lang="en-US" sz="2400" dirty="0">
                <a:solidFill>
                  <a:schemeClr val="bg1"/>
                </a:solidFill>
              </a:rPr>
              <a:t>, not specific praise.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223416" y="1973738"/>
            <a:ext cx="8920584" cy="1200329"/>
          </a:xfrm>
          <a:prstGeom prst="rect">
            <a:avLst/>
          </a:prstGeom>
        </p:spPr>
        <p:txBody>
          <a:bodyPr wrap="square">
            <a:spAutoFit/>
          </a:bodyPr>
          <a:lstStyle/>
          <a:p>
            <a:r>
              <a:rPr lang="en-US" sz="2400" dirty="0">
                <a:solidFill>
                  <a:schemeClr val="bg1"/>
                </a:solidFill>
              </a:rPr>
              <a:t>A student enters the class during educator-directed instruction; the student quietly walks to his seat. The educator walks over to the student and whispers, </a:t>
            </a:r>
            <a:r>
              <a:rPr lang="en-US" sz="2400" b="1" dirty="0">
                <a:solidFill>
                  <a:schemeClr val="bg1"/>
                </a:solidFill>
              </a:rPr>
              <a:t>“Thank you for coming in the room quietly.”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948102" y="3825080"/>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4688" y="3723838"/>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8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C37-F2B7-0B43-86F6-A50EE207C326}"/>
              </a:ext>
            </a:extLst>
          </p:cNvPr>
          <p:cNvSpPr>
            <a:spLocks noGrp="1"/>
          </p:cNvSpPr>
          <p:nvPr>
            <p:ph type="title"/>
          </p:nvPr>
        </p:nvSpPr>
        <p:spPr/>
        <p:txBody>
          <a:bodyPr>
            <a:normAutofit/>
          </a:bodyPr>
          <a:lstStyle/>
          <a:p>
            <a:pPr algn="ctr"/>
            <a:r>
              <a:rPr lang="en-US" dirty="0"/>
              <a:t>Orientation to Module Tools and Resources</a:t>
            </a:r>
          </a:p>
        </p:txBody>
      </p:sp>
      <p:sp>
        <p:nvSpPr>
          <p:cNvPr id="3" name="Content Placeholder 2">
            <a:extLst>
              <a:ext uri="{FF2B5EF4-FFF2-40B4-BE49-F238E27FC236}">
                <a16:creationId xmlns:a16="http://schemas.microsoft.com/office/drawing/2014/main" id="{BA8698C7-8A89-5340-8BED-7A1DCEB07AAC}"/>
              </a:ext>
            </a:extLst>
          </p:cNvPr>
          <p:cNvSpPr>
            <a:spLocks noGrp="1"/>
          </p:cNvSpPr>
          <p:nvPr>
            <p:ph idx="1"/>
          </p:nvPr>
        </p:nvSpPr>
        <p:spPr/>
        <p:txBody>
          <a:bodyPr>
            <a:normAutofit/>
          </a:bodyPr>
          <a:lstStyle/>
          <a:p>
            <a:r>
              <a:rPr lang="en-US" dirty="0">
                <a:solidFill>
                  <a:schemeClr val="bg1"/>
                </a:solidFill>
              </a:rPr>
              <a:t>Module Videos</a:t>
            </a:r>
          </a:p>
          <a:p>
            <a:endParaRPr lang="en-US" dirty="0">
              <a:solidFill>
                <a:schemeClr val="bg1"/>
              </a:solidFill>
            </a:endParaRPr>
          </a:p>
          <a:p>
            <a:endParaRPr lang="en-US" dirty="0">
              <a:solidFill>
                <a:schemeClr val="bg1"/>
              </a:solidFill>
            </a:endParaRPr>
          </a:p>
          <a:p>
            <a:r>
              <a:rPr lang="en-US" dirty="0">
                <a:solidFill>
                  <a:schemeClr val="bg1"/>
                </a:solidFill>
              </a:rPr>
              <a:t>Module Workbook</a:t>
            </a:r>
          </a:p>
          <a:p>
            <a:pPr marL="0" indent="0">
              <a:buNone/>
            </a:pPr>
            <a:endParaRPr lang="en-US" dirty="0">
              <a:solidFill>
                <a:schemeClr val="bg1"/>
              </a:solidFill>
            </a:endParaRPr>
          </a:p>
          <a:p>
            <a:pPr marL="0" indent="0">
              <a:buNone/>
            </a:pPr>
            <a:endParaRPr lang="en-US" dirty="0">
              <a:solidFill>
                <a:schemeClr val="bg1"/>
              </a:solidFill>
            </a:endParaRPr>
          </a:p>
          <a:p>
            <a:r>
              <a:rPr lang="en-US" dirty="0">
                <a:solidFill>
                  <a:schemeClr val="bg1"/>
                </a:solidFill>
              </a:rPr>
              <a:t>Module Readings and Additional Resources</a:t>
            </a:r>
          </a:p>
        </p:txBody>
      </p:sp>
      <p:pic>
        <p:nvPicPr>
          <p:cNvPr id="7" name="Picture 6" descr="Image of the Behavior Module Activity Workbook cover">
            <a:extLst>
              <a:ext uri="{FF2B5EF4-FFF2-40B4-BE49-F238E27FC236}">
                <a16:creationId xmlns:a16="http://schemas.microsoft.com/office/drawing/2014/main" id="{9744430F-6C6D-7A44-822F-2A8AE29D6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8835" y="3228692"/>
            <a:ext cx="926448" cy="1198725"/>
          </a:xfrm>
          <a:prstGeom prst="rect">
            <a:avLst/>
          </a:prstGeom>
        </p:spPr>
      </p:pic>
      <p:pic>
        <p:nvPicPr>
          <p:cNvPr id="9" name="Picture 8" descr="Image of the video">
            <a:extLst>
              <a:ext uri="{FF2B5EF4-FFF2-40B4-BE49-F238E27FC236}">
                <a16:creationId xmlns:a16="http://schemas.microsoft.com/office/drawing/2014/main" id="{5AC5302C-EDB2-BF47-ABEF-5B645A1162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347" y="1690688"/>
            <a:ext cx="1786485" cy="987184"/>
          </a:xfrm>
          <a:prstGeom prst="rect">
            <a:avLst/>
          </a:prstGeom>
        </p:spPr>
      </p:pic>
      <p:pic>
        <p:nvPicPr>
          <p:cNvPr id="11" name="Picture 10" descr="Image of a folder">
            <a:extLst>
              <a:ext uri="{FF2B5EF4-FFF2-40B4-BE49-F238E27FC236}">
                <a16:creationId xmlns:a16="http://schemas.microsoft.com/office/drawing/2014/main" id="{9B629FAD-CAC7-444A-A2F1-E655642DF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796" y="4779329"/>
            <a:ext cx="979299" cy="756731"/>
          </a:xfrm>
          <a:prstGeom prst="rect">
            <a:avLst/>
          </a:prstGeom>
        </p:spPr>
      </p:pic>
    </p:spTree>
    <p:extLst>
      <p:ext uri="{BB962C8B-B14F-4D97-AF65-F5344CB8AC3E}">
        <p14:creationId xmlns:p14="http://schemas.microsoft.com/office/powerpoint/2010/main" val="2890723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480417" y="1933962"/>
            <a:ext cx="8183165" cy="1200329"/>
          </a:xfrm>
          <a:prstGeom prst="rect">
            <a:avLst/>
          </a:prstGeom>
        </p:spPr>
        <p:txBody>
          <a:bodyPr wrap="square">
            <a:spAutoFit/>
          </a:bodyPr>
          <a:lstStyle/>
          <a:p>
            <a:r>
              <a:rPr lang="en-US" sz="2400" dirty="0">
                <a:solidFill>
                  <a:schemeClr val="bg1"/>
                </a:solidFill>
              </a:rPr>
              <a:t>A student enters the class during educator-directed instruction; the student quietly walks to his seat. The educator gives the student a </a:t>
            </a:r>
            <a:r>
              <a:rPr lang="en-US" sz="2400" b="1" dirty="0">
                <a:solidFill>
                  <a:schemeClr val="bg1"/>
                </a:solidFill>
              </a:rPr>
              <a:t>“thumbs up”</a:t>
            </a:r>
            <a:r>
              <a:rPr lang="en-US" sz="2400" dirty="0">
                <a:solidFill>
                  <a:schemeClr val="bg1"/>
                </a:solidFill>
              </a:rPr>
              <a:t> to recognize the quiet entry.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82024" y="4302005"/>
            <a:ext cx="5047097" cy="461665"/>
          </a:xfrm>
          <a:prstGeom prst="rect">
            <a:avLst/>
          </a:prstGeom>
        </p:spPr>
        <p:txBody>
          <a:bodyPr wrap="square">
            <a:spAutoFit/>
          </a:bodyPr>
          <a:lstStyle/>
          <a:p>
            <a:r>
              <a:rPr lang="en-US" sz="2400" dirty="0">
                <a:solidFill>
                  <a:schemeClr val="bg1"/>
                </a:solidFill>
              </a:rPr>
              <a:t>This is </a:t>
            </a:r>
            <a:r>
              <a:rPr lang="en-US" sz="2400" b="1" dirty="0">
                <a:solidFill>
                  <a:schemeClr val="accent4"/>
                </a:solidFill>
              </a:rPr>
              <a:t>general </a:t>
            </a:r>
            <a:r>
              <a:rPr lang="en-US" sz="2400" dirty="0">
                <a:solidFill>
                  <a:schemeClr val="bg1"/>
                </a:solidFill>
              </a:rPr>
              <a:t>and</a:t>
            </a:r>
            <a:r>
              <a:rPr lang="en-US" sz="2400" b="1" dirty="0">
                <a:solidFill>
                  <a:schemeClr val="bg1"/>
                </a:solidFill>
              </a:rPr>
              <a:t> </a:t>
            </a:r>
            <a:r>
              <a:rPr lang="en-US" sz="2400" b="1" dirty="0">
                <a:solidFill>
                  <a:schemeClr val="accent4"/>
                </a:solidFill>
              </a:rPr>
              <a:t>non-verbal</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223416" y="1734186"/>
            <a:ext cx="8920584" cy="1938992"/>
          </a:xfrm>
          <a:prstGeom prst="rect">
            <a:avLst/>
          </a:prstGeom>
        </p:spPr>
        <p:txBody>
          <a:bodyPr wrap="square">
            <a:spAutoFit/>
          </a:bodyPr>
          <a:lstStyle/>
          <a:p>
            <a:r>
              <a:rPr lang="en-US" sz="2400" dirty="0">
                <a:solidFill>
                  <a:schemeClr val="bg1"/>
                </a:solidFill>
              </a:rPr>
              <a:t>During educator-directed instruction, one student is poking and attempting to talk with another student, who responds by showing the class “quiet symbol.”  The educator immediately looks at the second student, gives a “thumbs up sign,” and mouths (moves lips without sound),</a:t>
            </a:r>
            <a:r>
              <a:rPr lang="en-US" sz="2400" b="1" dirty="0">
                <a:solidFill>
                  <a:schemeClr val="bg1"/>
                </a:solidFill>
              </a:rPr>
              <a:t> “Thank you for paying attention.”</a:t>
            </a:r>
            <a:r>
              <a:rPr lang="en-US" sz="2400" dirty="0">
                <a:solidFill>
                  <a:schemeClr val="bg1"/>
                </a:solidFill>
              </a:rPr>
              <a:t>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18650" y="4069606"/>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6" y="3968364"/>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421423" y="1902758"/>
            <a:ext cx="8479228" cy="1569660"/>
          </a:xfrm>
          <a:prstGeom prst="rect">
            <a:avLst/>
          </a:prstGeom>
        </p:spPr>
        <p:txBody>
          <a:bodyPr wrap="square">
            <a:spAutoFit/>
          </a:bodyPr>
          <a:lstStyle/>
          <a:p>
            <a:r>
              <a:rPr lang="en-US" sz="2400" dirty="0">
                <a:solidFill>
                  <a:schemeClr val="bg1"/>
                </a:solidFill>
              </a:rPr>
              <a:t>During educator-directed instruction, one student is poking and attempting to talk with another student, who responds by showing the class “quiet symbol.”  About 1 minute later, the educator looks at a second student, smiles, and says “</a:t>
            </a:r>
            <a:r>
              <a:rPr lang="en-US" sz="2400" b="1" dirty="0">
                <a:solidFill>
                  <a:schemeClr val="bg1"/>
                </a:solidFill>
              </a:rPr>
              <a:t>good job</a:t>
            </a:r>
            <a:r>
              <a:rPr lang="en-US" sz="2400" dirty="0">
                <a:solidFill>
                  <a:schemeClr val="bg1"/>
                </a:solidFill>
              </a:rPr>
              <a:t>.”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6882" y="4117339"/>
            <a:ext cx="3517879" cy="830997"/>
          </a:xfrm>
          <a:prstGeom prst="rect">
            <a:avLst/>
          </a:prstGeom>
        </p:spPr>
        <p:txBody>
          <a:bodyPr wrap="square">
            <a:spAutoFit/>
          </a:bodyPr>
          <a:lstStyle/>
          <a:p>
            <a:r>
              <a:rPr lang="en-US" sz="2400" dirty="0">
                <a:solidFill>
                  <a:schemeClr val="bg1"/>
                </a:solidFill>
              </a:rPr>
              <a:t>This is </a:t>
            </a:r>
            <a:r>
              <a:rPr lang="en-US" sz="2400" b="1" dirty="0">
                <a:solidFill>
                  <a:schemeClr val="accent4"/>
                </a:solidFill>
              </a:rPr>
              <a:t>general </a:t>
            </a:r>
            <a:r>
              <a:rPr lang="en-US" sz="2400" dirty="0">
                <a:solidFill>
                  <a:schemeClr val="bg1"/>
                </a:solidFill>
              </a:rPr>
              <a:t>and </a:t>
            </a:r>
          </a:p>
          <a:p>
            <a:r>
              <a:rPr lang="en-US" sz="2400" b="1" dirty="0">
                <a:solidFill>
                  <a:schemeClr val="accent4"/>
                </a:solidFill>
              </a:rPr>
              <a:t>not clearly contingent</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8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681318" y="1690688"/>
            <a:ext cx="7842331" cy="2246769"/>
          </a:xfrm>
          <a:prstGeom prst="rect">
            <a:avLst/>
          </a:prstGeom>
        </p:spPr>
        <p:txBody>
          <a:bodyPr wrap="square">
            <a:spAutoFit/>
          </a:bodyPr>
          <a:lstStyle/>
          <a:p>
            <a:r>
              <a:rPr lang="en-US" sz="2800" dirty="0">
                <a:solidFill>
                  <a:schemeClr val="bg1"/>
                </a:solidFill>
              </a:rPr>
              <a:t>After a student identifies that s/he is upset and selects a self-calming strategy, the educator says, “You did a really nice job of identifying that you were upset and choosing a strategy that helped you calm down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18650" y="4069606"/>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6" y="3968364"/>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9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628650" y="1932255"/>
            <a:ext cx="7299358" cy="1200329"/>
          </a:xfrm>
          <a:prstGeom prst="rect">
            <a:avLst/>
          </a:prstGeom>
        </p:spPr>
        <p:txBody>
          <a:bodyPr wrap="square">
            <a:spAutoFit/>
          </a:bodyPr>
          <a:lstStyle/>
          <a:p>
            <a:r>
              <a:rPr lang="en-US" sz="2400" dirty="0">
                <a:solidFill>
                  <a:schemeClr val="bg1"/>
                </a:solidFill>
              </a:rPr>
              <a:t>During a direct instruction lesson, the educator points to the consonant blend /</a:t>
            </a:r>
            <a:r>
              <a:rPr lang="en-US" sz="2400" dirty="0" err="1">
                <a:solidFill>
                  <a:schemeClr val="bg1"/>
                </a:solidFill>
              </a:rPr>
              <a:t>th</a:t>
            </a:r>
            <a:r>
              <a:rPr lang="en-US" sz="2400" dirty="0">
                <a:solidFill>
                  <a:schemeClr val="bg1"/>
                </a:solidFill>
              </a:rPr>
              <a:t>/, which is underlined in the word “</a:t>
            </a:r>
            <a:r>
              <a:rPr lang="en-US" sz="2400" u="sng" dirty="0">
                <a:solidFill>
                  <a:schemeClr val="bg1"/>
                </a:solidFill>
              </a:rPr>
              <a:t>th</a:t>
            </a:r>
            <a:r>
              <a:rPr lang="en-US" sz="2400" dirty="0">
                <a:solidFill>
                  <a:schemeClr val="bg1"/>
                </a:solidFill>
              </a:rPr>
              <a:t>ough,” and says,</a:t>
            </a:r>
            <a:r>
              <a:rPr lang="en-US" sz="2400" b="1" dirty="0">
                <a:solidFill>
                  <a:schemeClr val="bg1"/>
                </a:solidFill>
              </a:rPr>
              <a:t> “What sound?”</a:t>
            </a:r>
            <a:endParaRPr lang="en-US" sz="2400" dirty="0">
              <a:solidFill>
                <a:schemeClr val="bg1"/>
              </a:solidFill>
            </a:endParaRP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6882" y="4117339"/>
            <a:ext cx="4691126" cy="461665"/>
          </a:xfrm>
          <a:prstGeom prst="rect">
            <a:avLst/>
          </a:prstGeom>
        </p:spPr>
        <p:txBody>
          <a:bodyPr wrap="square">
            <a:spAutoFit/>
          </a:bodyPr>
          <a:lstStyle/>
          <a:p>
            <a:r>
              <a:rPr lang="en-US" sz="2400" dirty="0">
                <a:solidFill>
                  <a:schemeClr val="bg1"/>
                </a:solidFill>
              </a:rPr>
              <a:t>This is an </a:t>
            </a:r>
            <a:r>
              <a:rPr lang="en-US" sz="2400" b="1" dirty="0">
                <a:solidFill>
                  <a:schemeClr val="accent4"/>
                </a:solidFill>
              </a:rPr>
              <a:t>opportunity to respond</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2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628650" y="1901033"/>
            <a:ext cx="7842331" cy="1200329"/>
          </a:xfrm>
          <a:prstGeom prst="rect">
            <a:avLst/>
          </a:prstGeom>
        </p:spPr>
        <p:txBody>
          <a:bodyPr wrap="square">
            <a:spAutoFit/>
          </a:bodyPr>
          <a:lstStyle/>
          <a:p>
            <a:r>
              <a:rPr lang="en-US" sz="2400" dirty="0">
                <a:solidFill>
                  <a:schemeClr val="bg1"/>
                </a:solidFill>
              </a:rPr>
              <a:t>After the student responds correctly by explaining the concept of conservation of energy the teacher says, “</a:t>
            </a:r>
            <a:r>
              <a:rPr lang="en-US" sz="2400" b="1" dirty="0">
                <a:solidFill>
                  <a:schemeClr val="bg1"/>
                </a:solidFill>
              </a:rPr>
              <a:t>Nice job including all the major points in your answer.</a:t>
            </a:r>
            <a:r>
              <a:rPr lang="en-US" sz="2400" dirty="0">
                <a:solidFill>
                  <a:schemeClr val="bg1"/>
                </a:solidFill>
              </a:rPr>
              <a:t>”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18650" y="4069606"/>
            <a:ext cx="5047097" cy="1569660"/>
          </a:xfrm>
          <a:prstGeom prst="rect">
            <a:avLst/>
          </a:prstGeom>
        </p:spPr>
        <p:txBody>
          <a:bodyPr wrap="square">
            <a:spAutoFit/>
          </a:bodyPr>
          <a:lstStyle/>
          <a:p>
            <a:r>
              <a:rPr lang="en-US" sz="2400" dirty="0">
                <a:solidFill>
                  <a:schemeClr val="bg1"/>
                </a:solidFill>
              </a:rPr>
              <a:t>It’s a </a:t>
            </a:r>
            <a:r>
              <a:rPr lang="en-US" sz="2400" b="1" dirty="0">
                <a:solidFill>
                  <a:schemeClr val="accent5">
                    <a:lumMod val="60000"/>
                    <a:lumOff val="40000"/>
                  </a:schemeClr>
                </a:solidFill>
              </a:rPr>
              <a:t>positive verbal statement </a:t>
            </a:r>
            <a:r>
              <a:rPr lang="en-US" sz="2400" dirty="0">
                <a:solidFill>
                  <a:schemeClr val="bg1"/>
                </a:solidFill>
              </a:rPr>
              <a:t>that occurs </a:t>
            </a:r>
            <a:r>
              <a:rPr lang="en-US" sz="2400" b="1" dirty="0">
                <a:solidFill>
                  <a:schemeClr val="accent5">
                    <a:lumMod val="60000"/>
                    <a:lumOff val="40000"/>
                  </a:schemeClr>
                </a:solidFill>
              </a:rPr>
              <a:t>immediately after </a:t>
            </a:r>
            <a:r>
              <a:rPr lang="en-US" sz="2400" dirty="0">
                <a:solidFill>
                  <a:schemeClr val="bg1"/>
                </a:solidFill>
              </a:rPr>
              <a:t>and </a:t>
            </a:r>
            <a:r>
              <a:rPr lang="en-US" sz="2400" b="1" dirty="0">
                <a:solidFill>
                  <a:schemeClr val="accent5">
                    <a:lumMod val="60000"/>
                    <a:lumOff val="40000"/>
                  </a:schemeClr>
                </a:solidFill>
              </a:rPr>
              <a:t>specifically names </a:t>
            </a:r>
            <a:r>
              <a:rPr lang="en-US" sz="2400" dirty="0">
                <a:solidFill>
                  <a:schemeClr val="bg1"/>
                </a:solidFill>
              </a:rPr>
              <a:t>the expected behavior. </a:t>
            </a:r>
          </a:p>
        </p:txBody>
      </p:sp>
      <p:pic>
        <p:nvPicPr>
          <p:cNvPr id="13" name="Picture 2" descr="Image result for thumb up emoj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6" y="3968364"/>
            <a:ext cx="1772144" cy="17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32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Examples &amp; Non-examples</a:t>
            </a:r>
            <a:br>
              <a:rPr lang="en-US" sz="3200" b="1" dirty="0">
                <a:solidFill>
                  <a:srgbClr val="001C54"/>
                </a:solidFill>
              </a:rPr>
            </a:br>
            <a:r>
              <a:rPr lang="en-US" sz="3200" b="1" i="1" dirty="0">
                <a:solidFill>
                  <a:srgbClr val="001C54"/>
                </a:solidFill>
              </a:rPr>
              <a:t>Is this specific praise?</a:t>
            </a:r>
            <a:endParaRPr lang="en-US" sz="3200" b="1" dirty="0">
              <a:solidFill>
                <a:srgbClr val="001C54"/>
              </a:solidFill>
            </a:endParaRPr>
          </a:p>
        </p:txBody>
      </p:sp>
      <p:sp>
        <p:nvSpPr>
          <p:cNvPr id="4" name="Rectangle 3"/>
          <p:cNvSpPr/>
          <p:nvPr/>
        </p:nvSpPr>
        <p:spPr>
          <a:xfrm>
            <a:off x="766389" y="1996314"/>
            <a:ext cx="7299358" cy="1200329"/>
          </a:xfrm>
          <a:prstGeom prst="rect">
            <a:avLst/>
          </a:prstGeom>
        </p:spPr>
        <p:txBody>
          <a:bodyPr wrap="square">
            <a:spAutoFit/>
          </a:bodyPr>
          <a:lstStyle/>
          <a:p>
            <a:pPr lvl="0"/>
            <a:r>
              <a:rPr lang="en-US" sz="2400" dirty="0">
                <a:solidFill>
                  <a:schemeClr val="bg1"/>
                </a:solidFill>
              </a:rPr>
              <a:t>During a physics lesson the educator</a:t>
            </a:r>
            <a:r>
              <a:rPr lang="en-US" sz="2400" b="1" dirty="0">
                <a:solidFill>
                  <a:schemeClr val="bg1"/>
                </a:solidFill>
              </a:rPr>
              <a:t> asks groups of students to work together to explain </a:t>
            </a:r>
            <a:r>
              <a:rPr lang="en-US" sz="2400" dirty="0">
                <a:solidFill>
                  <a:schemeClr val="bg1"/>
                </a:solidFill>
              </a:rPr>
              <a:t>the concept conservation of energy. </a:t>
            </a:r>
          </a:p>
        </p:txBody>
      </p:sp>
      <p:pic>
        <p:nvPicPr>
          <p:cNvPr id="1026" name="Picture 2" descr="Image result for thumb up emoj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22695" y="365125"/>
            <a:ext cx="743052" cy="743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humb down emoj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9121" y="472634"/>
            <a:ext cx="635543" cy="6355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6882" y="4117339"/>
            <a:ext cx="4691126" cy="461665"/>
          </a:xfrm>
          <a:prstGeom prst="rect">
            <a:avLst/>
          </a:prstGeom>
        </p:spPr>
        <p:txBody>
          <a:bodyPr wrap="square">
            <a:spAutoFit/>
          </a:bodyPr>
          <a:lstStyle/>
          <a:p>
            <a:r>
              <a:rPr lang="en-US" sz="2400" dirty="0">
                <a:solidFill>
                  <a:schemeClr val="bg1"/>
                </a:solidFill>
              </a:rPr>
              <a:t>This is an </a:t>
            </a:r>
            <a:r>
              <a:rPr lang="en-US" sz="2400" b="1" dirty="0">
                <a:solidFill>
                  <a:schemeClr val="accent4"/>
                </a:solidFill>
              </a:rPr>
              <a:t>opportunity to respond</a:t>
            </a:r>
            <a:r>
              <a:rPr lang="en-US" sz="2400" dirty="0">
                <a:solidFill>
                  <a:schemeClr val="bg1"/>
                </a:solidFill>
              </a:rPr>
              <a:t>. </a:t>
            </a:r>
          </a:p>
        </p:txBody>
      </p:sp>
      <p:pic>
        <p:nvPicPr>
          <p:cNvPr id="11" name="Picture 4" descr="Image result for thumb down emoj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92" y="3655489"/>
            <a:ext cx="1754698" cy="175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50" y="168710"/>
            <a:ext cx="7886700" cy="1325563"/>
          </a:xfrm>
        </p:spPr>
        <p:txBody>
          <a:bodyPr>
            <a:normAutofit/>
          </a:bodyPr>
          <a:lstStyle/>
          <a:p>
            <a:r>
              <a:rPr lang="en-US" sz="4400" b="1" dirty="0">
                <a:solidFill>
                  <a:srgbClr val="001C54"/>
                </a:solidFill>
              </a:rPr>
              <a:t>Critical Features</a:t>
            </a:r>
            <a:br>
              <a:rPr lang="en-US" sz="4000" b="1" dirty="0">
                <a:solidFill>
                  <a:srgbClr val="001C54"/>
                </a:solidFill>
              </a:rPr>
            </a:br>
            <a:r>
              <a:rPr lang="en-US" sz="4000" b="1" i="1" dirty="0">
                <a:solidFill>
                  <a:srgbClr val="001C54"/>
                </a:solidFill>
              </a:rPr>
              <a:t>So, what is specific praise?</a:t>
            </a:r>
            <a:endParaRPr lang="en-US" sz="4000" b="1" dirty="0">
              <a:solidFill>
                <a:srgbClr val="001C54"/>
              </a:solidFill>
            </a:endParaRPr>
          </a:p>
        </p:txBody>
      </p:sp>
      <p:sp>
        <p:nvSpPr>
          <p:cNvPr id="3" name="Content Placeholder 2"/>
          <p:cNvSpPr>
            <a:spLocks noGrp="1"/>
          </p:cNvSpPr>
          <p:nvPr>
            <p:ph idx="1"/>
          </p:nvPr>
        </p:nvSpPr>
        <p:spPr>
          <a:xfrm>
            <a:off x="251012" y="1507467"/>
            <a:ext cx="8695764" cy="4351338"/>
          </a:xfrm>
        </p:spPr>
        <p:txBody>
          <a:bodyPr>
            <a:normAutofit/>
          </a:bodyPr>
          <a:lstStyle/>
          <a:p>
            <a:pPr lvl="0"/>
            <a:r>
              <a:rPr lang="en-US" sz="3200" i="1" dirty="0">
                <a:solidFill>
                  <a:schemeClr val="bg1"/>
                </a:solidFill>
              </a:rPr>
              <a:t>Verbal statement</a:t>
            </a:r>
            <a:r>
              <a:rPr lang="en-US" sz="3200" dirty="0">
                <a:solidFill>
                  <a:schemeClr val="bg1"/>
                </a:solidFill>
              </a:rPr>
              <a:t> (i.e., not look or gesture)</a:t>
            </a:r>
          </a:p>
          <a:p>
            <a:pPr lvl="0"/>
            <a:endParaRPr lang="en-US" sz="1200" dirty="0">
              <a:solidFill>
                <a:schemeClr val="bg1"/>
              </a:solidFill>
            </a:endParaRPr>
          </a:p>
          <a:p>
            <a:pPr lvl="0"/>
            <a:r>
              <a:rPr lang="en-US" sz="3200" dirty="0">
                <a:solidFill>
                  <a:schemeClr val="bg1"/>
                </a:solidFill>
              </a:rPr>
              <a:t>Deliver </a:t>
            </a:r>
            <a:r>
              <a:rPr lang="en-US" sz="3200" i="1" dirty="0">
                <a:solidFill>
                  <a:schemeClr val="bg1"/>
                </a:solidFill>
              </a:rPr>
              <a:t>immediately after </a:t>
            </a:r>
            <a:r>
              <a:rPr lang="en-US" sz="3200" dirty="0">
                <a:solidFill>
                  <a:schemeClr val="bg1"/>
                </a:solidFill>
              </a:rPr>
              <a:t>the behavior</a:t>
            </a:r>
          </a:p>
          <a:p>
            <a:pPr lvl="1"/>
            <a:r>
              <a:rPr lang="en-US" sz="2800" dirty="0">
                <a:solidFill>
                  <a:schemeClr val="bg1"/>
                </a:solidFill>
              </a:rPr>
              <a:t>Especially for young students or those with disabilities</a:t>
            </a:r>
          </a:p>
          <a:p>
            <a:pPr lvl="0"/>
            <a:endParaRPr lang="en-US" sz="1400" dirty="0">
              <a:solidFill>
                <a:schemeClr val="bg1"/>
              </a:solidFill>
            </a:endParaRPr>
          </a:p>
          <a:p>
            <a:pPr lvl="0"/>
            <a:r>
              <a:rPr lang="en-US" sz="3200" dirty="0">
                <a:solidFill>
                  <a:schemeClr val="bg1"/>
                </a:solidFill>
              </a:rPr>
              <a:t>Specifically </a:t>
            </a:r>
            <a:r>
              <a:rPr lang="en-US" sz="3200" i="1" dirty="0">
                <a:solidFill>
                  <a:schemeClr val="bg1"/>
                </a:solidFill>
              </a:rPr>
              <a:t>state the desired behavior </a:t>
            </a:r>
            <a:r>
              <a:rPr lang="en-US" sz="3200" dirty="0">
                <a:solidFill>
                  <a:schemeClr val="bg1"/>
                </a:solidFill>
              </a:rPr>
              <a:t>demonstrated</a:t>
            </a:r>
          </a:p>
          <a:p>
            <a:endParaRPr lang="en-US" sz="3200" dirty="0">
              <a:solidFill>
                <a:schemeClr val="bg1"/>
              </a:solidFill>
            </a:endParaRPr>
          </a:p>
        </p:txBody>
      </p:sp>
      <p:sp>
        <p:nvSpPr>
          <p:cNvPr id="4" name="Rectangle 3"/>
          <p:cNvSpPr/>
          <p:nvPr/>
        </p:nvSpPr>
        <p:spPr>
          <a:xfrm>
            <a:off x="0" y="5064664"/>
            <a:ext cx="9144000" cy="110305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If you use other rewards, remember to pair specific praise </a:t>
            </a:r>
          </a:p>
          <a:p>
            <a:pPr algn="ctr"/>
            <a:r>
              <a:rPr lang="en-US" sz="2400" b="1" dirty="0">
                <a:solidFill>
                  <a:schemeClr val="bg1"/>
                </a:solidFill>
              </a:rPr>
              <a:t>with other rewards (e.g., delivery of tokens or points).</a:t>
            </a:r>
          </a:p>
        </p:txBody>
      </p:sp>
    </p:spTree>
    <p:extLst>
      <p:ext uri="{BB962C8B-B14F-4D97-AF65-F5344CB8AC3E}">
        <p14:creationId xmlns:p14="http://schemas.microsoft.com/office/powerpoint/2010/main" val="3819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4.3: Stop and Jot</a:t>
            </a:r>
            <a:br>
              <a:rPr lang="en-US" sz="49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Script behavior-specific praise statements</a:t>
            </a:r>
            <a:endParaRPr lang="en-US" sz="3600" dirty="0">
              <a:solidFill>
                <a:srgbClr val="001C54"/>
              </a:solidFill>
            </a:endParaRPr>
          </a:p>
        </p:txBody>
      </p:sp>
      <p:sp>
        <p:nvSpPr>
          <p:cNvPr id="177155" name="Rectangle 3"/>
          <p:cNvSpPr>
            <a:spLocks noGrp="1" noChangeArrowheads="1"/>
          </p:cNvSpPr>
          <p:nvPr>
            <p:ph idx="1"/>
          </p:nvPr>
        </p:nvSpPr>
        <p:spPr>
          <a:xfrm>
            <a:off x="495086" y="1646887"/>
            <a:ext cx="7886700" cy="4052328"/>
          </a:xfrm>
        </p:spPr>
        <p:txBody>
          <a:bodyPr>
            <a:normAutofit/>
          </a:bodyPr>
          <a:lstStyle/>
          <a:p>
            <a:pPr marL="457200" indent="-457200">
              <a:buFont typeface="+mj-lt"/>
              <a:buAutoNum type="arabicPeriod"/>
            </a:pPr>
            <a:r>
              <a:rPr lang="en-US" sz="2400" dirty="0">
                <a:solidFill>
                  <a:schemeClr val="bg1"/>
                </a:solidFill>
              </a:rPr>
              <a:t>In your workbook, write three (or more) specific praise statements that you will use in your classroom to recognize appropriate social behavior</a:t>
            </a:r>
            <a:r>
              <a:rPr lang="en-US" sz="2400" i="1" dirty="0">
                <a:solidFill>
                  <a:schemeClr val="bg1"/>
                </a:solidFill>
              </a:rPr>
              <a:t>.</a:t>
            </a:r>
          </a:p>
          <a:p>
            <a:pPr marL="457200" indent="-457200">
              <a:buFont typeface="+mj-lt"/>
              <a:buAutoNum type="arabicPeriod"/>
            </a:pPr>
            <a:endParaRPr lang="en-US" sz="1400" dirty="0">
              <a:solidFill>
                <a:schemeClr val="bg1"/>
              </a:solidFill>
            </a:endParaRPr>
          </a:p>
          <a:p>
            <a:pPr marL="457200" indent="-457200">
              <a:buFont typeface="+mj-lt"/>
              <a:buAutoNum type="arabicPeriod"/>
            </a:pPr>
            <a:r>
              <a:rPr lang="en-US" sz="2400" dirty="0">
                <a:solidFill>
                  <a:schemeClr val="bg1"/>
                </a:solidFill>
              </a:rPr>
              <a:t>Also, consider how you would modify these based on students’ learning histories, setting, ability, age, etc.</a:t>
            </a: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descr="Image of a pencil writing on pap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52332" y="474912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4.3</a:t>
            </a:r>
          </a:p>
        </p:txBody>
      </p:sp>
    </p:spTree>
    <p:extLst>
      <p:ext uri="{BB962C8B-B14F-4D97-AF65-F5344CB8AC3E}">
        <p14:creationId xmlns:p14="http://schemas.microsoft.com/office/powerpoint/2010/main" val="260499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1906A-0E21-FC48-8562-4E0D1E394301}"/>
              </a:ext>
            </a:extLst>
          </p:cNvPr>
          <p:cNvSpPr>
            <a:spLocks noGrp="1"/>
          </p:cNvSpPr>
          <p:nvPr>
            <p:ph idx="1"/>
          </p:nvPr>
        </p:nvSpPr>
        <p:spPr>
          <a:xfrm>
            <a:off x="583568" y="1502895"/>
            <a:ext cx="7886700" cy="4351338"/>
          </a:xfrm>
        </p:spPr>
        <p:txBody>
          <a:bodyPr/>
          <a:lstStyle/>
          <a:p>
            <a:r>
              <a:rPr lang="en-US" dirty="0">
                <a:solidFill>
                  <a:schemeClr val="bg1"/>
                </a:solidFill>
              </a:rPr>
              <a:t>Double check your specific praise statements to be sure they clearly name the behavior you want to see more of</a:t>
            </a:r>
          </a:p>
          <a:p>
            <a:endParaRPr lang="en-US" dirty="0">
              <a:solidFill>
                <a:schemeClr val="bg1"/>
              </a:solidFill>
            </a:endParaRPr>
          </a:p>
          <a:p>
            <a:r>
              <a:rPr lang="en-US" dirty="0">
                <a:solidFill>
                  <a:schemeClr val="bg1"/>
                </a:solidFill>
              </a:rPr>
              <a:t>Consider how you might modify the praise statement for a student who preferred private or non-verbal feedback</a:t>
            </a:r>
          </a:p>
        </p:txBody>
      </p:sp>
      <p:sp>
        <p:nvSpPr>
          <p:cNvPr id="4" name="Title 2">
            <a:extLst>
              <a:ext uri="{FF2B5EF4-FFF2-40B4-BE49-F238E27FC236}">
                <a16:creationId xmlns:a16="http://schemas.microsoft.com/office/drawing/2014/main" id="{2F700B44-2C3E-0943-9930-0BD29F4CEABA}"/>
              </a:ext>
            </a:extLst>
          </p:cNvPr>
          <p:cNvSpPr>
            <a:spLocks noGrp="1"/>
          </p:cNvSpPr>
          <p:nvPr>
            <p:ph type="title"/>
          </p:nvPr>
        </p:nvSpPr>
        <p:spPr>
          <a:xfrm>
            <a:off x="1081144" y="236669"/>
            <a:ext cx="7955280" cy="1113416"/>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4.3: Review</a:t>
            </a:r>
            <a:endParaRPr lang="en-US" sz="3600" dirty="0">
              <a:solidFill>
                <a:srgbClr val="001C54"/>
              </a:solidFill>
            </a:endParaRPr>
          </a:p>
        </p:txBody>
      </p:sp>
      <p:pic>
        <p:nvPicPr>
          <p:cNvPr id="5" name="Picture 4" descr="Image of a pencil writing on paper">
            <a:extLst>
              <a:ext uri="{FF2B5EF4-FFF2-40B4-BE49-F238E27FC236}">
                <a16:creationId xmlns:a16="http://schemas.microsoft.com/office/drawing/2014/main" id="{27BC1D27-9408-E649-ACB2-D21EEB009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96249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1488-F390-334D-B9BA-A9364AF76501}"/>
              </a:ext>
            </a:extLst>
          </p:cNvPr>
          <p:cNvSpPr>
            <a:spLocks noGrp="1"/>
          </p:cNvSpPr>
          <p:nvPr>
            <p:ph type="title"/>
          </p:nvPr>
        </p:nvSpPr>
        <p:spPr/>
        <p:txBody>
          <a:bodyPr>
            <a:normAutofit/>
          </a:bodyPr>
          <a:lstStyle/>
          <a:p>
            <a:r>
              <a:rPr lang="en-US" dirty="0"/>
              <a:t>Orientation to Module Elements</a:t>
            </a:r>
          </a:p>
        </p:txBody>
      </p:sp>
      <p:sp>
        <p:nvSpPr>
          <p:cNvPr id="3" name="Content Placeholder 2">
            <a:extLst>
              <a:ext uri="{FF2B5EF4-FFF2-40B4-BE49-F238E27FC236}">
                <a16:creationId xmlns:a16="http://schemas.microsoft.com/office/drawing/2014/main" id="{972BE239-ADC8-8F4A-9519-2A46E3CE4912}"/>
              </a:ext>
            </a:extLst>
          </p:cNvPr>
          <p:cNvSpPr>
            <a:spLocks noGrp="1"/>
          </p:cNvSpPr>
          <p:nvPr>
            <p:ph idx="1"/>
          </p:nvPr>
        </p:nvSpPr>
        <p:spPr>
          <a:xfrm>
            <a:off x="628649" y="1446905"/>
            <a:ext cx="7177869" cy="4448058"/>
          </a:xfrm>
        </p:spPr>
        <p:txBody>
          <a:bodyPr>
            <a:normAutofit fontScale="92500" lnSpcReduction="20000"/>
          </a:bodyPr>
          <a:lstStyle/>
          <a:p>
            <a:r>
              <a:rPr lang="en-US" dirty="0">
                <a:solidFill>
                  <a:schemeClr val="bg1"/>
                </a:solidFill>
              </a:rPr>
              <a:t>Activities</a:t>
            </a: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pPr lvl="1"/>
            <a:endParaRPr lang="en-US" dirty="0">
              <a:solidFill>
                <a:schemeClr val="bg1"/>
              </a:solidFill>
            </a:endParaRPr>
          </a:p>
          <a:p>
            <a:r>
              <a:rPr lang="en-US" dirty="0">
                <a:solidFill>
                  <a:schemeClr val="bg1"/>
                </a:solidFill>
              </a:rPr>
              <a:t>Module Quiz – Self Assessment</a:t>
            </a:r>
          </a:p>
          <a:p>
            <a:pPr lvl="1"/>
            <a:r>
              <a:rPr lang="en-US" dirty="0">
                <a:solidFill>
                  <a:schemeClr val="bg1"/>
                </a:solidFill>
              </a:rPr>
              <a:t>Do you know the basic content presented in this module?</a:t>
            </a:r>
          </a:p>
          <a:p>
            <a:pPr lvl="1"/>
            <a:endParaRPr lang="en-US" dirty="0">
              <a:solidFill>
                <a:schemeClr val="bg1"/>
              </a:solidFill>
            </a:endParaRPr>
          </a:p>
          <a:p>
            <a:r>
              <a:rPr lang="en-US" dirty="0">
                <a:solidFill>
                  <a:schemeClr val="bg1"/>
                </a:solidFill>
              </a:rPr>
              <a:t>Coaching Activities</a:t>
            </a:r>
          </a:p>
          <a:p>
            <a:pPr lvl="1"/>
            <a:r>
              <a:rPr lang="en-US" dirty="0">
                <a:solidFill>
                  <a:schemeClr val="bg1"/>
                </a:solidFill>
              </a:rPr>
              <a:t>Can you implement the content presented in this module in your classroom effectively? </a:t>
            </a:r>
          </a:p>
        </p:txBody>
      </p:sp>
      <p:pic>
        <p:nvPicPr>
          <p:cNvPr id="4" name="Picture 3" descr="Image of a pencil writing on paper">
            <a:extLst>
              <a:ext uri="{FF2B5EF4-FFF2-40B4-BE49-F238E27FC236}">
                <a16:creationId xmlns:a16="http://schemas.microsoft.com/office/drawing/2014/main" id="{DAE4535C-DFBD-BD43-B973-787E19D7A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434" y="1899871"/>
            <a:ext cx="937527" cy="892884"/>
          </a:xfrm>
          <a:prstGeom prst="rect">
            <a:avLst/>
          </a:prstGeom>
        </p:spPr>
      </p:pic>
      <p:sp>
        <p:nvSpPr>
          <p:cNvPr id="5" name="TextBox 4">
            <a:extLst>
              <a:ext uri="{FF2B5EF4-FFF2-40B4-BE49-F238E27FC236}">
                <a16:creationId xmlns:a16="http://schemas.microsoft.com/office/drawing/2014/main" id="{90D09536-05B5-2F46-94BD-FECC619C7713}"/>
              </a:ext>
            </a:extLst>
          </p:cNvPr>
          <p:cNvSpPr txBox="1"/>
          <p:nvPr/>
        </p:nvSpPr>
        <p:spPr>
          <a:xfrm>
            <a:off x="2172961" y="2159540"/>
            <a:ext cx="1457404" cy="369332"/>
          </a:xfrm>
          <a:prstGeom prst="rect">
            <a:avLst/>
          </a:prstGeom>
          <a:noFill/>
        </p:spPr>
        <p:txBody>
          <a:bodyPr wrap="square" rtlCol="0">
            <a:spAutoFit/>
          </a:bodyPr>
          <a:lstStyle/>
          <a:p>
            <a:r>
              <a:rPr lang="en-US" dirty="0"/>
              <a:t>Stop and Jot</a:t>
            </a:r>
          </a:p>
        </p:txBody>
      </p:sp>
      <p:pic>
        <p:nvPicPr>
          <p:cNvPr id="6" name="Picture 5" descr="image of two chat boxes">
            <a:extLst>
              <a:ext uri="{FF2B5EF4-FFF2-40B4-BE49-F238E27FC236}">
                <a16:creationId xmlns:a16="http://schemas.microsoft.com/office/drawing/2014/main" id="{DC65515D-55F6-D14B-88C2-863F1DACAE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3771581" y="1878355"/>
            <a:ext cx="937259" cy="914400"/>
          </a:xfrm>
          <a:prstGeom prst="rect">
            <a:avLst/>
          </a:prstGeom>
        </p:spPr>
      </p:pic>
      <p:sp>
        <p:nvSpPr>
          <p:cNvPr id="7" name="TextBox 6">
            <a:extLst>
              <a:ext uri="{FF2B5EF4-FFF2-40B4-BE49-F238E27FC236}">
                <a16:creationId xmlns:a16="http://schemas.microsoft.com/office/drawing/2014/main" id="{0037203D-E3A1-5B41-9C6B-AF123BC1306F}"/>
              </a:ext>
            </a:extLst>
          </p:cNvPr>
          <p:cNvSpPr txBox="1"/>
          <p:nvPr/>
        </p:nvSpPr>
        <p:spPr>
          <a:xfrm>
            <a:off x="4798437" y="2012389"/>
            <a:ext cx="1457404" cy="646331"/>
          </a:xfrm>
          <a:prstGeom prst="rect">
            <a:avLst/>
          </a:prstGeom>
          <a:noFill/>
        </p:spPr>
        <p:txBody>
          <a:bodyPr wrap="square" rtlCol="0">
            <a:spAutoFit/>
          </a:bodyPr>
          <a:lstStyle/>
          <a:p>
            <a:r>
              <a:rPr lang="en-US" dirty="0"/>
              <a:t>Discussion Board Post</a:t>
            </a:r>
          </a:p>
        </p:txBody>
      </p:sp>
      <p:pic>
        <p:nvPicPr>
          <p:cNvPr id="9" name="Picture 8" descr="Image of and checklist">
            <a:extLst>
              <a:ext uri="{FF2B5EF4-FFF2-40B4-BE49-F238E27FC236}">
                <a16:creationId xmlns:a16="http://schemas.microsoft.com/office/drawing/2014/main" id="{4ED2E62B-810A-314A-A887-84F09E676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664" y="1738300"/>
            <a:ext cx="914324" cy="920420"/>
          </a:xfrm>
          <a:prstGeom prst="rect">
            <a:avLst/>
          </a:prstGeom>
        </p:spPr>
      </p:pic>
      <p:sp>
        <p:nvSpPr>
          <p:cNvPr id="11" name="TextBox 10">
            <a:extLst>
              <a:ext uri="{FF2B5EF4-FFF2-40B4-BE49-F238E27FC236}">
                <a16:creationId xmlns:a16="http://schemas.microsoft.com/office/drawing/2014/main" id="{0B6B67E8-10FF-9A43-B7AA-1E7E3C9A3CD2}"/>
              </a:ext>
            </a:extLst>
          </p:cNvPr>
          <p:cNvSpPr txBox="1"/>
          <p:nvPr/>
        </p:nvSpPr>
        <p:spPr>
          <a:xfrm>
            <a:off x="7142537" y="2025505"/>
            <a:ext cx="1713459" cy="369332"/>
          </a:xfrm>
          <a:prstGeom prst="rect">
            <a:avLst/>
          </a:prstGeom>
          <a:noFill/>
        </p:spPr>
        <p:txBody>
          <a:bodyPr wrap="square" rtlCol="0">
            <a:spAutoFit/>
          </a:bodyPr>
          <a:lstStyle/>
          <a:p>
            <a:r>
              <a:rPr lang="en-US" dirty="0"/>
              <a:t>Workbook Quiz</a:t>
            </a:r>
          </a:p>
        </p:txBody>
      </p:sp>
    </p:spTree>
    <p:extLst>
      <p:ext uri="{BB962C8B-B14F-4D97-AF65-F5344CB8AC3E}">
        <p14:creationId xmlns:p14="http://schemas.microsoft.com/office/powerpoint/2010/main" val="1850287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6485" y="960634"/>
            <a:ext cx="8621945" cy="935288"/>
          </a:xfrm>
        </p:spPr>
        <p:txBody>
          <a:bodyPr/>
          <a:lstStyle/>
          <a:p>
            <a:r>
              <a:rPr lang="en-US" sz="4400" b="1" dirty="0">
                <a:solidFill>
                  <a:srgbClr val="001C54"/>
                </a:solidFill>
                <a:latin typeface="+mj-lt"/>
              </a:rPr>
              <a:t>Consequence Strategies to Increase Behavior</a:t>
            </a:r>
          </a:p>
        </p:txBody>
      </p:sp>
      <p:sp>
        <p:nvSpPr>
          <p:cNvPr id="3" name="Text Placeholder 2"/>
          <p:cNvSpPr>
            <a:spLocks noGrp="1"/>
          </p:cNvSpPr>
          <p:nvPr>
            <p:ph type="body" sz="quarter" idx="15"/>
          </p:nvPr>
        </p:nvSpPr>
        <p:spPr>
          <a:noFill/>
        </p:spPr>
        <p:txBody>
          <a:bodyPr/>
          <a:lstStyle/>
          <a:p>
            <a:r>
              <a:rPr lang="en-US" sz="4000" dirty="0"/>
              <a:t>Part 3</a:t>
            </a:r>
          </a:p>
          <a:p>
            <a:r>
              <a:rPr lang="en-US" sz="4000" dirty="0"/>
              <a:t>What other strategies can I use to increase behavior? </a:t>
            </a:r>
          </a:p>
        </p:txBody>
      </p:sp>
    </p:spTree>
    <p:extLst>
      <p:ext uri="{BB962C8B-B14F-4D97-AF65-F5344CB8AC3E}">
        <p14:creationId xmlns:p14="http://schemas.microsoft.com/office/powerpoint/2010/main" val="586378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65382841"/>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0" dirty="0">
                          <a:solidFill>
                            <a:schemeClr val="bg1"/>
                          </a:solidFill>
                          <a:latin typeface="+mn-lt"/>
                        </a:rPr>
                        <a:t>Describe</a:t>
                      </a:r>
                      <a:r>
                        <a:rPr lang="en-US" sz="2400" b="1" i="1" dirty="0">
                          <a:solidFill>
                            <a:schemeClr val="bg1"/>
                          </a:solidFill>
                          <a:latin typeface="+mn-lt"/>
                        </a:rPr>
                        <a:t>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accent1"/>
                          </a:solidFill>
                        </a:rPr>
                        <a:t>Other Strategies to Acknowledge Appropriate Behavior</a:t>
                      </a:r>
                      <a:endParaRPr lang="en-US" sz="1200" b="0" dirty="0">
                        <a:solidFill>
                          <a:schemeClr val="accent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736379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a:extLst>
              <a:ext uri="{FF2B5EF4-FFF2-40B4-BE49-F238E27FC236}">
                <a16:creationId xmlns:a16="http://schemas.microsoft.com/office/drawing/2014/main" id="{95A530D2-3433-DE4E-801A-D2536CF2AD0E}"/>
              </a:ext>
            </a:extLst>
          </p:cNvPr>
          <p:cNvPicPr>
            <a:picLocks noChangeAspect="1" noChangeArrowheads="1"/>
          </p:cNvPicPr>
          <p:nvPr/>
        </p:nvPicPr>
        <p:blipFill>
          <a:blip r:embed="rId3"/>
          <a:srcRect/>
          <a:stretch>
            <a:fillRect/>
          </a:stretch>
        </p:blipFill>
        <p:spPr bwMode="auto">
          <a:xfrm>
            <a:off x="6374869" y="6238179"/>
            <a:ext cx="2223562" cy="558037"/>
          </a:xfrm>
          <a:prstGeom prst="rect">
            <a:avLst/>
          </a:prstGeom>
          <a:noFill/>
          <a:ln w="9525">
            <a:noFill/>
            <a:miter lim="800000"/>
            <a:headEnd/>
            <a:tailEnd/>
          </a:ln>
        </p:spPr>
      </p:pic>
      <p:grpSp>
        <p:nvGrpSpPr>
          <p:cNvPr id="3" name="Group 6"/>
          <p:cNvGrpSpPr/>
          <p:nvPr/>
        </p:nvGrpSpPr>
        <p:grpSpPr>
          <a:xfrm>
            <a:off x="927101" y="3232150"/>
            <a:ext cx="7061200" cy="1104893"/>
            <a:chOff x="626463" y="1681683"/>
            <a:chExt cx="7099919" cy="1441443"/>
          </a:xfrm>
          <a:solidFill>
            <a:schemeClr val="accent3"/>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6187843"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grpSp>
        <p:nvGrpSpPr>
          <p:cNvPr id="4" name="Group 9"/>
          <p:cNvGrpSpPr/>
          <p:nvPr/>
        </p:nvGrpSpPr>
        <p:grpSpPr>
          <a:xfrm>
            <a:off x="1460501" y="4991107"/>
            <a:ext cx="7061200" cy="1104893"/>
            <a:chOff x="1252927" y="3363366"/>
            <a:chExt cx="7099919" cy="1441443"/>
          </a:xfrm>
          <a:solidFill>
            <a:schemeClr val="accent3"/>
          </a:solidFill>
        </p:grpSpPr>
        <p:sp>
          <p:nvSpPr>
            <p:cNvPr id="11" name="Rounded Rectangle 10"/>
            <p:cNvSpPr/>
            <p:nvPr/>
          </p:nvSpPr>
          <p:spPr>
            <a:xfrm>
              <a:off x="1252927" y="3363366"/>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Do data indicate that students are still engaging in </a:t>
              </a:r>
              <a:r>
                <a:rPr lang="en-US" sz="2700" b="1" dirty="0">
                  <a:solidFill>
                    <a:srgbClr val="FFFFFF"/>
                  </a:solidFill>
                </a:rPr>
                <a:t>problem behavior</a:t>
              </a:r>
              <a:r>
                <a:rPr lang="en-US" sz="2700" dirty="0">
                  <a:solidFill>
                    <a:srgbClr val="FFFFFF"/>
                  </a:solidFill>
                </a:rPr>
                <a:t>?</a:t>
              </a:r>
            </a:p>
          </p:txBody>
        </p:sp>
      </p:grpSp>
      <p:grpSp>
        <p:nvGrpSpPr>
          <p:cNvPr id="10" name="Group 15"/>
          <p:cNvGrpSpPr/>
          <p:nvPr/>
        </p:nvGrpSpPr>
        <p:grpSpPr>
          <a:xfrm>
            <a:off x="7023100" y="4109884"/>
            <a:ext cx="931827" cy="983447"/>
            <a:chOff x="0" y="1676399"/>
            <a:chExt cx="936937" cy="936937"/>
          </a:xfrm>
          <a:solidFill>
            <a:schemeClr val="accent2">
              <a:lumMod val="60000"/>
              <a:lumOff val="4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grpSp>
        <p:nvGrpSpPr>
          <p:cNvPr id="2" name="Group 3"/>
          <p:cNvGrpSpPr/>
          <p:nvPr/>
        </p:nvGrpSpPr>
        <p:grpSpPr>
          <a:xfrm>
            <a:off x="469901" y="1479550"/>
            <a:ext cx="7061200" cy="1104893"/>
            <a:chOff x="0" y="0"/>
            <a:chExt cx="7099919" cy="1441443"/>
          </a:xfrm>
          <a:solidFill>
            <a:schemeClr val="accent3"/>
          </a:solidFill>
        </p:grpSpPr>
        <p:sp>
          <p:nvSpPr>
            <p:cNvPr id="5" name="Rounded Rectangle 4"/>
            <p:cNvSpPr/>
            <p:nvPr/>
          </p:nvSpPr>
          <p:spPr>
            <a:xfrm>
              <a:off x="0" y="0"/>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the </a:t>
              </a:r>
              <a:r>
                <a:rPr lang="en-US" sz="2700" b="1" dirty="0">
                  <a:solidFill>
                    <a:srgbClr val="FFFFFF"/>
                  </a:solidFill>
                </a:rPr>
                <a:t>foundations</a:t>
              </a:r>
              <a:r>
                <a:rPr lang="en-US" sz="2700" dirty="0">
                  <a:solidFill>
                    <a:srgbClr val="FFFFFF"/>
                  </a:solidFill>
                </a:rPr>
                <a:t> of effective PCBS in place?</a:t>
              </a:r>
            </a:p>
          </p:txBody>
        </p:sp>
      </p:grpSp>
      <p:sp>
        <p:nvSpPr>
          <p:cNvPr id="27" name="Rectangle 2"/>
          <p:cNvSpPr txBox="1">
            <a:spLocks noChangeArrowheads="1"/>
          </p:cNvSpPr>
          <p:nvPr/>
        </p:nvSpPr>
        <p:spPr bwMode="auto">
          <a:xfrm>
            <a:off x="304800" y="228599"/>
            <a:ext cx="8458200" cy="11055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n-US" sz="3200" b="1" kern="0" dirty="0">
                <a:solidFill>
                  <a:srgbClr val="002368"/>
                </a:solidFill>
                <a:ea typeface="ＭＳ Ｐゴシック" pitchFamily="-111" charset="-128"/>
                <a:cs typeface="Arial"/>
              </a:rPr>
              <a:t>PCBS Practices </a:t>
            </a:r>
          </a:p>
          <a:p>
            <a:pPr algn="ctr" fontAlgn="base">
              <a:spcBef>
                <a:spcPct val="0"/>
              </a:spcBef>
              <a:spcAft>
                <a:spcPct val="0"/>
              </a:spcAft>
              <a:defRPr/>
            </a:pPr>
            <a:r>
              <a:rPr lang="en-US" sz="3200" b="1" kern="0" dirty="0">
                <a:solidFill>
                  <a:srgbClr val="002368"/>
                </a:solidFill>
                <a:ea typeface="ＭＳ Ｐゴシック" pitchFamily="-111" charset="-128"/>
                <a:cs typeface="Arial"/>
              </a:rPr>
              <a:t>Decision-Making Guide: 3 Key Questions</a:t>
            </a:r>
          </a:p>
        </p:txBody>
      </p:sp>
      <p:grpSp>
        <p:nvGrpSpPr>
          <p:cNvPr id="7" name="Group 12"/>
          <p:cNvGrpSpPr/>
          <p:nvPr/>
        </p:nvGrpSpPr>
        <p:grpSpPr>
          <a:xfrm>
            <a:off x="6489700" y="2433484"/>
            <a:ext cx="931827" cy="983447"/>
            <a:chOff x="6162982" y="1093094"/>
            <a:chExt cx="936937" cy="936937"/>
          </a:xfrm>
          <a:solidFill>
            <a:schemeClr val="accent2">
              <a:lumMod val="60000"/>
              <a:lumOff val="4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sp>
        <p:nvSpPr>
          <p:cNvPr id="33" name="Rectangle 32"/>
          <p:cNvSpPr/>
          <p:nvPr/>
        </p:nvSpPr>
        <p:spPr>
          <a:xfrm>
            <a:off x="0" y="1479550"/>
            <a:ext cx="9144000" cy="5378450"/>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34" name="Rectangle 33"/>
          <p:cNvSpPr/>
          <p:nvPr/>
        </p:nvSpPr>
        <p:spPr>
          <a:xfrm>
            <a:off x="76200" y="1799306"/>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Provide high rates of varied </a:t>
            </a:r>
            <a:r>
              <a:rPr lang="en-US" sz="2000" b="1" i="1" dirty="0">
                <a:solidFill>
                  <a:schemeClr val="bg1"/>
                </a:solidFill>
              </a:rPr>
              <a:t>opportunities to respond</a:t>
            </a:r>
            <a:r>
              <a:rPr lang="en-US" sz="2000" dirty="0">
                <a:solidFill>
                  <a:schemeClr val="bg1"/>
                </a:solidFill>
              </a:rPr>
              <a:t>.</a:t>
            </a:r>
          </a:p>
        </p:txBody>
      </p:sp>
      <p:sp>
        <p:nvSpPr>
          <p:cNvPr id="35" name="Rectangle 34"/>
          <p:cNvSpPr/>
          <p:nvPr/>
        </p:nvSpPr>
        <p:spPr>
          <a:xfrm>
            <a:off x="3124200" y="1799306"/>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Use </a:t>
            </a:r>
            <a:r>
              <a:rPr lang="en-US" sz="2000" b="1" i="1" dirty="0">
                <a:solidFill>
                  <a:schemeClr val="bg1"/>
                </a:solidFill>
              </a:rPr>
              <a:t>prompts </a:t>
            </a:r>
            <a:r>
              <a:rPr lang="en-US" sz="2000" dirty="0">
                <a:solidFill>
                  <a:schemeClr val="bg1"/>
                </a:solidFill>
              </a:rPr>
              <a:t>and </a:t>
            </a:r>
            <a:r>
              <a:rPr lang="en-US" sz="2000" b="1" i="1" dirty="0">
                <a:solidFill>
                  <a:schemeClr val="bg1"/>
                </a:solidFill>
              </a:rPr>
              <a:t>active supervision</a:t>
            </a:r>
            <a:r>
              <a:rPr lang="en-US" sz="2000" dirty="0">
                <a:solidFill>
                  <a:schemeClr val="bg1"/>
                </a:solidFill>
              </a:rPr>
              <a:t>.</a:t>
            </a:r>
          </a:p>
        </p:txBody>
      </p:sp>
      <p:sp>
        <p:nvSpPr>
          <p:cNvPr id="36" name="TextBox 35"/>
          <p:cNvSpPr txBox="1"/>
          <p:nvPr/>
        </p:nvSpPr>
        <p:spPr>
          <a:xfrm>
            <a:off x="2667000" y="16657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7" name="Rectangle 36"/>
          <p:cNvSpPr/>
          <p:nvPr/>
        </p:nvSpPr>
        <p:spPr>
          <a:xfrm>
            <a:off x="6248400" y="1799306"/>
            <a:ext cx="2819400" cy="11430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Acknowledge behavior with </a:t>
            </a:r>
            <a:r>
              <a:rPr lang="en-US" sz="2000" b="1" dirty="0">
                <a:solidFill>
                  <a:schemeClr val="bg1"/>
                </a:solidFill>
              </a:rPr>
              <a:t>specific praise </a:t>
            </a:r>
            <a:r>
              <a:rPr lang="en-US" sz="2000" dirty="0">
                <a:solidFill>
                  <a:schemeClr val="bg1"/>
                </a:solidFill>
              </a:rPr>
              <a:t>&amp; </a:t>
            </a:r>
            <a:r>
              <a:rPr lang="en-US" sz="2000" b="1" dirty="0">
                <a:solidFill>
                  <a:schemeClr val="bg1"/>
                </a:solidFill>
              </a:rPr>
              <a:t>other strategies</a:t>
            </a:r>
            <a:r>
              <a:rPr lang="en-US" sz="2000" dirty="0">
                <a:solidFill>
                  <a:schemeClr val="bg1"/>
                </a:solidFill>
              </a:rPr>
              <a:t>.</a:t>
            </a:r>
          </a:p>
        </p:txBody>
      </p:sp>
      <p:sp>
        <p:nvSpPr>
          <p:cNvPr id="38" name="TextBox 37"/>
          <p:cNvSpPr txBox="1"/>
          <p:nvPr/>
        </p:nvSpPr>
        <p:spPr>
          <a:xfrm>
            <a:off x="5753124" y="166577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9" name="Rectangle 38"/>
          <p:cNvSpPr/>
          <p:nvPr/>
        </p:nvSpPr>
        <p:spPr>
          <a:xfrm>
            <a:off x="76200" y="3018506"/>
            <a:ext cx="2819400" cy="2895600"/>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Elementary Example:</a:t>
            </a:r>
          </a:p>
          <a:p>
            <a:r>
              <a:rPr lang="en-US" sz="2000" dirty="0">
                <a:solidFill>
                  <a:schemeClr val="bg1"/>
                </a:solidFill>
              </a:rPr>
              <a:t>During educator-directed instruction, a student raises her hand.  The educator says, “Thank you for raising your hand.” </a:t>
            </a:r>
          </a:p>
        </p:txBody>
      </p:sp>
      <p:sp>
        <p:nvSpPr>
          <p:cNvPr id="40" name="Rectangle 39"/>
          <p:cNvSpPr/>
          <p:nvPr/>
        </p:nvSpPr>
        <p:spPr>
          <a:xfrm>
            <a:off x="3124200" y="3018506"/>
            <a:ext cx="2819400" cy="2895600"/>
          </a:xfrm>
          <a:prstGeom prst="rect">
            <a:avLst/>
          </a:prstGeom>
          <a:solidFill>
            <a:srgbClr val="028090">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HS Example:</a:t>
            </a:r>
          </a:p>
          <a:p>
            <a:r>
              <a:rPr lang="en-US" sz="2000" dirty="0">
                <a:solidFill>
                  <a:schemeClr val="bg1"/>
                </a:solidFill>
              </a:rPr>
              <a:t>The teacher quietly states, “I really appreciate how you facilitated your group discussion.  Peers had many ideas, and you managed it well.”</a:t>
            </a:r>
          </a:p>
          <a:p>
            <a:pPr marL="119063" indent="-119063"/>
            <a:r>
              <a:rPr lang="en-US" sz="2000" dirty="0">
                <a:solidFill>
                  <a:schemeClr val="bg1"/>
                </a:solidFill>
              </a:rPr>
              <a:t>  </a:t>
            </a:r>
          </a:p>
        </p:txBody>
      </p:sp>
      <p:sp>
        <p:nvSpPr>
          <p:cNvPr id="41" name="Rectangle 40"/>
          <p:cNvSpPr/>
          <p:nvPr/>
        </p:nvSpPr>
        <p:spPr>
          <a:xfrm>
            <a:off x="6248400" y="3018506"/>
            <a:ext cx="2819400" cy="2895600"/>
          </a:xfrm>
          <a:prstGeom prst="rect">
            <a:avLst/>
          </a:prstGeom>
          <a:solidFill>
            <a:srgbClr val="FE5F55">
              <a:alpha val="80000"/>
            </a:srgb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a:solidFill>
                  <a:schemeClr val="bg1"/>
                </a:solidFill>
                <a:latin typeface="Arial"/>
                <a:cs typeface="Arial"/>
              </a:rPr>
              <a:t>Non-Example:</a:t>
            </a:r>
          </a:p>
          <a:p>
            <a:r>
              <a:rPr lang="en-US" sz="2000" dirty="0">
                <a:solidFill>
                  <a:schemeClr val="bg1"/>
                </a:solidFill>
              </a:rPr>
              <a:t>“Thank you for trying to act like a human.”  (This, at best, is sarcasm, </a:t>
            </a:r>
            <a:r>
              <a:rPr lang="en-US" sz="2000" i="1" dirty="0">
                <a:solidFill>
                  <a:schemeClr val="bg1"/>
                </a:solidFill>
              </a:rPr>
              <a:t>not</a:t>
            </a:r>
            <a:r>
              <a:rPr lang="en-US" sz="2000" dirty="0">
                <a:solidFill>
                  <a:schemeClr val="bg1"/>
                </a:solidFill>
              </a:rPr>
              <a:t> genuine praise.)</a:t>
            </a:r>
          </a:p>
          <a:p>
            <a:pPr marL="119063" indent="-119063">
              <a:buFont typeface="Arial"/>
              <a:buChar char="•"/>
            </a:pPr>
            <a:endParaRPr lang="en-US" sz="2000" dirty="0">
              <a:solidFill>
                <a:schemeClr val="bg1"/>
              </a:solidFill>
            </a:endParaRPr>
          </a:p>
        </p:txBody>
      </p:sp>
      <p:cxnSp>
        <p:nvCxnSpPr>
          <p:cNvPr id="42" name="Straight Connector 41"/>
          <p:cNvCxnSpPr/>
          <p:nvPr/>
        </p:nvCxnSpPr>
        <p:spPr>
          <a:xfrm>
            <a:off x="6754888" y="2854088"/>
            <a:ext cx="1752600" cy="1588"/>
          </a:xfrm>
          <a:prstGeom prst="line">
            <a:avLst/>
          </a:prstGeom>
          <a:ln w="38100" cap="flat" cmpd="sng" algn="ctr">
            <a:solidFill>
              <a:srgbClr val="002368"/>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102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0 -1.85185E-6 L 0 -0.46065 " pathEditMode="relative" rAng="0" ptsTypes="AA">
                                      <p:cBhvr>
                                        <p:cTn id="21" dur="2000" fill="hold"/>
                                        <p:tgtEl>
                                          <p:spTgt spid="3"/>
                                        </p:tgtEl>
                                        <p:attrNameLst>
                                          <p:attrName>ppt_x</p:attrName>
                                          <p:attrName>ppt_y</p:attrName>
                                        </p:attrNameLst>
                                      </p:cBhvr>
                                      <p:rCtr x="0" y="-23032"/>
                                    </p:animMotion>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000"/>
                                        <p:tgtEl>
                                          <p:spTgt spid="3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slide(fromLeft)">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slide(fromLeft)">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slide(fromLef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5"/>
                                        </p:tgtEl>
                                      </p:cBhvr>
                                    </p:animEffect>
                                    <p:set>
                                      <p:cBhvr>
                                        <p:cTn id="72" dur="1" fill="hold">
                                          <p:stCondLst>
                                            <p:cond delay="499"/>
                                          </p:stCondLst>
                                        </p:cTn>
                                        <p:tgtEl>
                                          <p:spTgt spid="3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animBg="1"/>
      <p:bldP spid="34" grpId="0" animBg="1"/>
      <p:bldP spid="34" grpId="1" animBg="1"/>
      <p:bldP spid="35" grpId="0" animBg="1"/>
      <p:bldP spid="35" grpId="1" animBg="1"/>
      <p:bldP spid="36" grpId="0"/>
      <p:bldP spid="36" grpId="1"/>
      <p:bldP spid="37" grpId="0" animBg="1"/>
      <p:bldP spid="38" grpId="0"/>
      <p:bldP spid="38" grpId="1"/>
      <p:bldP spid="39" grpId="0" animBg="1"/>
      <p:bldP spid="40" grpId="0" animBg="1"/>
      <p:bldP spid="4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1" y="218546"/>
            <a:ext cx="8229600" cy="563562"/>
          </a:xfrm>
        </p:spPr>
        <p:txBody>
          <a:bodyPr>
            <a:normAutofit fontScale="90000"/>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038845"/>
              </p:ext>
            </p:extLst>
          </p:nvPr>
        </p:nvGraphicFramePr>
        <p:xfrm>
          <a:off x="191728" y="851834"/>
          <a:ext cx="8812162" cy="5246892"/>
        </p:xfrm>
        <a:graphic>
          <a:graphicData uri="http://schemas.openxmlformats.org/drawingml/2006/table">
            <a:tbl>
              <a:tblPr firstRow="1" bandRow="1">
                <a:tableStyleId>{2D5ABB26-0587-4C30-8999-92F81FD0307C}</a:tableStyleId>
              </a:tblPr>
              <a:tblGrid>
                <a:gridCol w="1607575">
                  <a:extLst>
                    <a:ext uri="{9D8B030D-6E8A-4147-A177-3AD203B41FA5}">
                      <a16:colId xmlns:a16="http://schemas.microsoft.com/office/drawing/2014/main" val="20000"/>
                    </a:ext>
                  </a:extLst>
                </a:gridCol>
                <a:gridCol w="2401529">
                  <a:extLst>
                    <a:ext uri="{9D8B030D-6E8A-4147-A177-3AD203B41FA5}">
                      <a16:colId xmlns:a16="http://schemas.microsoft.com/office/drawing/2014/main" val="20001"/>
                    </a:ext>
                  </a:extLst>
                </a:gridCol>
                <a:gridCol w="2401529">
                  <a:extLst>
                    <a:ext uri="{9D8B030D-6E8A-4147-A177-3AD203B41FA5}">
                      <a16:colId xmlns:a16="http://schemas.microsoft.com/office/drawing/2014/main" val="20002"/>
                    </a:ext>
                  </a:extLst>
                </a:gridCol>
                <a:gridCol w="2401529">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7700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dirty="0"/>
                        <a:t>Class</a:t>
                      </a:r>
                      <a:r>
                        <a:rPr lang="en-US" sz="1800" baseline="0" dirty="0"/>
                        <a:t> Constitution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Integrity Pledge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Zero Tolerance</a:t>
                      </a:r>
                      <a:r>
                        <a:rPr lang="en-US" sz="1800" baseline="0" dirty="0"/>
                        <a:t> Acknowledgement</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minutes of class.”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307380">
                <a:tc>
                  <a:txBody>
                    <a:bodyPr/>
                    <a:lstStyle/>
                    <a:p>
                      <a:r>
                        <a:rPr lang="en-US" sz="2000" b="1" dirty="0">
                          <a:latin typeface="+mj-lt"/>
                        </a:rPr>
                        <a:t>Token Economy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56064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0041365"/>
              </p:ext>
            </p:extLst>
          </p:nvPr>
        </p:nvGraphicFramePr>
        <p:xfrm>
          <a:off x="324465" y="1825625"/>
          <a:ext cx="8495071" cy="2465129"/>
        </p:xfrm>
        <a:graphic>
          <a:graphicData uri="http://schemas.openxmlformats.org/drawingml/2006/table">
            <a:tbl>
              <a:tblPr firstRow="1" bandRow="1">
                <a:tableStyleId>{2D5ABB26-0587-4C30-8999-92F81FD0307C}</a:tableStyleId>
              </a:tblPr>
              <a:tblGrid>
                <a:gridCol w="1549729">
                  <a:extLst>
                    <a:ext uri="{9D8B030D-6E8A-4147-A177-3AD203B41FA5}">
                      <a16:colId xmlns:a16="http://schemas.microsoft.com/office/drawing/2014/main" val="20000"/>
                    </a:ext>
                  </a:extLst>
                </a:gridCol>
                <a:gridCol w="2315114">
                  <a:extLst>
                    <a:ext uri="{9D8B030D-6E8A-4147-A177-3AD203B41FA5}">
                      <a16:colId xmlns:a16="http://schemas.microsoft.com/office/drawing/2014/main" val="20001"/>
                    </a:ext>
                  </a:extLst>
                </a:gridCol>
                <a:gridCol w="2315114">
                  <a:extLst>
                    <a:ext uri="{9D8B030D-6E8A-4147-A177-3AD203B41FA5}">
                      <a16:colId xmlns:a16="http://schemas.microsoft.com/office/drawing/2014/main" val="20002"/>
                    </a:ext>
                  </a:extLst>
                </a:gridCol>
                <a:gridCol w="2315114">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marL="81836" marR="81836">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marL="81836" marR="818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a:t>
                      </a:r>
                      <a:r>
                        <a:rPr lang="en-US" sz="1800" kern="1200" dirty="0" err="1"/>
                        <a:t>mins</a:t>
                      </a:r>
                      <a:r>
                        <a:rPr lang="en-US" sz="1800" kern="1200" dirty="0"/>
                        <a:t> of class.”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79585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b="1" dirty="0">
                <a:solidFill>
                  <a:srgbClr val="001C54"/>
                </a:solidFill>
              </a:rPr>
              <a:t>How To Implement</a:t>
            </a:r>
          </a:p>
        </p:txBody>
      </p:sp>
      <p:sp>
        <p:nvSpPr>
          <p:cNvPr id="19459" name="Content Placeholder 2"/>
          <p:cNvSpPr>
            <a:spLocks noGrp="1"/>
          </p:cNvSpPr>
          <p:nvPr>
            <p:ph idx="1"/>
          </p:nvPr>
        </p:nvSpPr>
        <p:spPr/>
        <p:txBody>
          <a:bodyPr>
            <a:normAutofit/>
          </a:bodyPr>
          <a:lstStyle/>
          <a:p>
            <a:r>
              <a:rPr lang="en-US" sz="2800" dirty="0">
                <a:solidFill>
                  <a:schemeClr val="bg1"/>
                </a:solidFill>
              </a:rPr>
              <a:t>Clearly define the target behavior</a:t>
            </a:r>
          </a:p>
          <a:p>
            <a:pPr eaLnBrk="1" hangingPunct="1"/>
            <a:r>
              <a:rPr lang="en-US" sz="2800" dirty="0">
                <a:solidFill>
                  <a:schemeClr val="bg1"/>
                </a:solidFill>
              </a:rPr>
              <a:t>Choose an effective reward</a:t>
            </a:r>
          </a:p>
          <a:p>
            <a:pPr eaLnBrk="1" hangingPunct="1"/>
            <a:r>
              <a:rPr lang="en-US" sz="2800" dirty="0">
                <a:solidFill>
                  <a:schemeClr val="bg1"/>
                </a:solidFill>
              </a:rPr>
              <a:t>Set appropriate performance criterion</a:t>
            </a:r>
          </a:p>
          <a:p>
            <a:pPr lvl="1" eaLnBrk="1" hangingPunct="1"/>
            <a:r>
              <a:rPr lang="en-US" sz="2800" dirty="0">
                <a:solidFill>
                  <a:schemeClr val="bg1"/>
                </a:solidFill>
              </a:rPr>
              <a:t>It is important that the goals are clearly identified</a:t>
            </a:r>
          </a:p>
          <a:p>
            <a:pPr eaLnBrk="1" hangingPunct="1"/>
            <a:r>
              <a:rPr lang="en-US" sz="2800" dirty="0">
                <a:solidFill>
                  <a:schemeClr val="bg1"/>
                </a:solidFill>
              </a:rPr>
              <a:t>Select the most appropriate type of group contingency</a:t>
            </a:r>
          </a:p>
          <a:p>
            <a:pPr eaLnBrk="1" hangingPunct="1"/>
            <a:r>
              <a:rPr lang="en-US" sz="2800" dirty="0">
                <a:solidFill>
                  <a:schemeClr val="bg1"/>
                </a:solidFill>
              </a:rPr>
              <a:t>Monitor individual and group performance</a:t>
            </a:r>
          </a:p>
        </p:txBody>
      </p:sp>
    </p:spTree>
    <p:extLst>
      <p:ext uri="{BB962C8B-B14F-4D97-AF65-F5344CB8AC3E}">
        <p14:creationId xmlns:p14="http://schemas.microsoft.com/office/powerpoint/2010/main" val="1540800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07999" y="286605"/>
            <a:ext cx="8317345" cy="1205646"/>
          </a:xfrm>
        </p:spPr>
        <p:txBody>
          <a:bodyPr>
            <a:normAutofit/>
          </a:bodyPr>
          <a:lstStyle/>
          <a:p>
            <a:pPr eaLnBrk="1" hangingPunct="1"/>
            <a:r>
              <a:rPr lang="en-US" sz="4000" b="1" dirty="0">
                <a:solidFill>
                  <a:srgbClr val="001C54"/>
                </a:solidFill>
                <a:ea typeface="ＭＳ Ｐゴシック" pitchFamily="-107" charset="-128"/>
                <a:cs typeface="ＭＳ Ｐゴシック" pitchFamily="-107" charset="-128"/>
              </a:rPr>
              <a:t>Considerations for using Group Contingencies</a:t>
            </a:r>
          </a:p>
        </p:txBody>
      </p:sp>
      <p:sp>
        <p:nvSpPr>
          <p:cNvPr id="491523" name="Rectangle 3"/>
          <p:cNvSpPr>
            <a:spLocks noGrp="1" noChangeArrowheads="1"/>
          </p:cNvSpPr>
          <p:nvPr>
            <p:ph idx="1"/>
          </p:nvPr>
        </p:nvSpPr>
        <p:spPr/>
        <p:txBody>
          <a:bodyPr>
            <a:normAutofit/>
          </a:bodyPr>
          <a:lstStyle/>
          <a:p>
            <a:pPr eaLnBrk="1" hangingPunct="1"/>
            <a:r>
              <a:rPr lang="en-US" sz="2800" dirty="0">
                <a:solidFill>
                  <a:schemeClr val="bg1"/>
                </a:solidFill>
                <a:ea typeface="ＭＳ Ｐゴシック" pitchFamily="-107" charset="-128"/>
                <a:cs typeface="ＭＳ Ｐゴシック" pitchFamily="-107" charset="-128"/>
              </a:rPr>
              <a:t>Group contingencies can be an </a:t>
            </a:r>
            <a:r>
              <a:rPr lang="en-US" sz="2800" b="1" i="1" dirty="0">
                <a:solidFill>
                  <a:schemeClr val="bg1"/>
                </a:solidFill>
                <a:ea typeface="ＭＳ Ｐゴシック" pitchFamily="-107" charset="-128"/>
                <a:cs typeface="ＭＳ Ｐゴシック" pitchFamily="-107" charset="-128"/>
              </a:rPr>
              <a:t>efficient </a:t>
            </a:r>
            <a:r>
              <a:rPr lang="en-US" sz="2800" dirty="0">
                <a:solidFill>
                  <a:schemeClr val="bg1"/>
                </a:solidFill>
                <a:ea typeface="ＭＳ Ｐゴシック" pitchFamily="-107" charset="-128"/>
                <a:cs typeface="ＭＳ Ｐゴシック" pitchFamily="-107" charset="-128"/>
              </a:rPr>
              <a:t>way to reinforce desired behaviors.</a:t>
            </a:r>
          </a:p>
          <a:p>
            <a:pPr eaLnBrk="1" hangingPunct="1"/>
            <a:endParaRPr lang="en-US" sz="900" dirty="0">
              <a:solidFill>
                <a:schemeClr val="bg1"/>
              </a:solidFill>
              <a:ea typeface="ＭＳ Ｐゴシック" pitchFamily="-107" charset="-128"/>
              <a:cs typeface="ＭＳ Ｐゴシック" pitchFamily="-107" charset="-128"/>
            </a:endParaRPr>
          </a:p>
          <a:p>
            <a:pPr eaLnBrk="1" hangingPunct="1"/>
            <a:r>
              <a:rPr lang="en-US" sz="2800" dirty="0">
                <a:solidFill>
                  <a:schemeClr val="bg1"/>
                </a:solidFill>
                <a:ea typeface="ＭＳ Ｐゴシック" pitchFamily="-107" charset="-128"/>
                <a:cs typeface="ＭＳ Ｐゴシック" pitchFamily="-107" charset="-128"/>
              </a:rPr>
              <a:t>Without careful monitoring, potentially </a:t>
            </a:r>
            <a:r>
              <a:rPr lang="en-US" sz="2800" b="1" i="1" dirty="0">
                <a:solidFill>
                  <a:schemeClr val="bg1"/>
                </a:solidFill>
                <a:ea typeface="ＭＳ Ｐゴシック" pitchFamily="-107" charset="-128"/>
                <a:cs typeface="ＭＳ Ｐゴシック" pitchFamily="-107" charset="-128"/>
              </a:rPr>
              <a:t>harmful situations</a:t>
            </a:r>
            <a:r>
              <a:rPr lang="en-US" sz="2800" dirty="0">
                <a:solidFill>
                  <a:schemeClr val="bg1"/>
                </a:solidFill>
                <a:ea typeface="ＭＳ Ｐゴシック" pitchFamily="-107" charset="-128"/>
                <a:cs typeface="ＭＳ Ｐゴシック" pitchFamily="-107" charset="-128"/>
              </a:rPr>
              <a:t> can arise:</a:t>
            </a:r>
          </a:p>
          <a:p>
            <a:pPr lvl="1" eaLnBrk="1" hangingPunct="1"/>
            <a:r>
              <a:rPr lang="en-US" sz="2400" b="1" dirty="0">
                <a:solidFill>
                  <a:schemeClr val="bg1"/>
                </a:solidFill>
              </a:rPr>
              <a:t>Peer pressure</a:t>
            </a:r>
            <a:r>
              <a:rPr lang="en-US" sz="2400" dirty="0">
                <a:solidFill>
                  <a:schemeClr val="bg1"/>
                </a:solidFill>
              </a:rPr>
              <a:t> can turn into ridicule</a:t>
            </a:r>
          </a:p>
          <a:p>
            <a:pPr lvl="1" eaLnBrk="1" hangingPunct="1"/>
            <a:r>
              <a:rPr lang="en-US" sz="2400" b="1" dirty="0">
                <a:solidFill>
                  <a:schemeClr val="bg1"/>
                </a:solidFill>
              </a:rPr>
              <a:t>Negative stigma</a:t>
            </a:r>
            <a:r>
              <a:rPr lang="en-US" sz="2400" dirty="0">
                <a:solidFill>
                  <a:schemeClr val="bg1"/>
                </a:solidFill>
              </a:rPr>
              <a:t> or social status can result</a:t>
            </a:r>
          </a:p>
          <a:p>
            <a:pPr lvl="1" eaLnBrk="1" hangingPunct="1"/>
            <a:r>
              <a:rPr lang="en-US" sz="2400" dirty="0">
                <a:solidFill>
                  <a:schemeClr val="bg1"/>
                </a:solidFill>
              </a:rPr>
              <a:t>May or may not be </a:t>
            </a:r>
            <a:r>
              <a:rPr lang="en-US" sz="2400" b="1" dirty="0">
                <a:solidFill>
                  <a:schemeClr val="bg1"/>
                </a:solidFill>
              </a:rPr>
              <a:t>fair </a:t>
            </a:r>
            <a:r>
              <a:rPr lang="en-US" sz="2400" dirty="0">
                <a:solidFill>
                  <a:schemeClr val="bg1"/>
                </a:solidFill>
              </a:rPr>
              <a:t>to all</a:t>
            </a:r>
          </a:p>
          <a:p>
            <a:pPr lvl="1" eaLnBrk="1" hangingPunct="1"/>
            <a:endParaRPr lang="en-US" sz="900" dirty="0">
              <a:solidFill>
                <a:schemeClr val="bg1"/>
              </a:solidFill>
            </a:endParaRPr>
          </a:p>
          <a:p>
            <a:pPr eaLnBrk="1" hangingPunct="1"/>
            <a:r>
              <a:rPr lang="en-US" sz="2800" dirty="0">
                <a:solidFill>
                  <a:schemeClr val="bg1"/>
                </a:solidFill>
                <a:ea typeface="ＭＳ Ｐゴシック" pitchFamily="-107" charset="-128"/>
                <a:cs typeface="ＭＳ Ｐゴシック" pitchFamily="-107" charset="-128"/>
              </a:rPr>
              <a:t>So, </a:t>
            </a:r>
            <a:r>
              <a:rPr lang="en-US" sz="2800" b="1" i="1" dirty="0">
                <a:solidFill>
                  <a:schemeClr val="bg1"/>
                </a:solidFill>
                <a:ea typeface="ＭＳ Ｐゴシック" pitchFamily="-107" charset="-128"/>
                <a:cs typeface="ＭＳ Ｐゴシック" pitchFamily="-107" charset="-128"/>
              </a:rPr>
              <a:t>monitor </a:t>
            </a:r>
            <a:r>
              <a:rPr lang="en-US" sz="2800" dirty="0">
                <a:solidFill>
                  <a:schemeClr val="bg1"/>
                </a:solidFill>
                <a:ea typeface="ＭＳ Ｐゴシック" pitchFamily="-107" charset="-128"/>
                <a:cs typeface="ＭＳ Ｐゴシック" pitchFamily="-107" charset="-128"/>
              </a:rPr>
              <a:t>closely and apply the  contingencies </a:t>
            </a:r>
            <a:r>
              <a:rPr lang="en-US" sz="2800" b="1" i="1" dirty="0">
                <a:solidFill>
                  <a:schemeClr val="bg1"/>
                </a:solidFill>
                <a:ea typeface="ＭＳ Ｐゴシック" pitchFamily="-107" charset="-128"/>
                <a:cs typeface="ＭＳ Ｐゴシック" pitchFamily="-107" charset="-128"/>
              </a:rPr>
              <a:t>consistently</a:t>
            </a:r>
            <a:r>
              <a:rPr lang="en-US" sz="2800" dirty="0">
                <a:solidFill>
                  <a:schemeClr val="bg1"/>
                </a:solidFill>
                <a:ea typeface="ＭＳ Ｐゴシック" pitchFamily="-107" charset="-128"/>
                <a:cs typeface="ＭＳ Ｐゴシック" pitchFamily="-107" charset="-128"/>
              </a:rPr>
              <a:t> and </a:t>
            </a:r>
            <a:r>
              <a:rPr lang="en-US" sz="2800" b="1" i="1" dirty="0">
                <a:solidFill>
                  <a:schemeClr val="bg1"/>
                </a:solidFill>
                <a:ea typeface="ＭＳ Ｐゴシック" pitchFamily="-107" charset="-128"/>
                <a:cs typeface="ＭＳ Ｐゴシック" pitchFamily="-107" charset="-128"/>
              </a:rPr>
              <a:t>systematically</a:t>
            </a:r>
            <a:r>
              <a:rPr lang="en-US" sz="2800" dirty="0">
                <a:solidFill>
                  <a:schemeClr val="bg1"/>
                </a:solidFill>
                <a:ea typeface="ＭＳ Ｐゴシック" pitchFamily="-107" charset="-128"/>
                <a:cs typeface="ＭＳ Ｐゴシック" pitchFamily="-107" charset="-128"/>
              </a:rPr>
              <a:t>.</a:t>
            </a:r>
          </a:p>
        </p:txBody>
      </p:sp>
      <p:sp>
        <p:nvSpPr>
          <p:cNvPr id="98308" name="Text Box 4"/>
          <p:cNvSpPr txBox="1">
            <a:spLocks noChangeArrowheads="1"/>
          </p:cNvSpPr>
          <p:nvPr/>
        </p:nvSpPr>
        <p:spPr bwMode="auto">
          <a:xfrm>
            <a:off x="0" y="6461125"/>
            <a:ext cx="91440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chemeClr val="bg1"/>
                </a:solidFill>
              </a:rPr>
              <a:t>(Lewis-Palmer &amp; </a:t>
            </a:r>
            <a:r>
              <a:rPr lang="en-US" sz="2000" dirty="0" err="1">
                <a:solidFill>
                  <a:schemeClr val="bg1"/>
                </a:solidFill>
              </a:rPr>
              <a:t>Sugai</a:t>
            </a:r>
            <a:r>
              <a:rPr lang="en-US" sz="2000" dirty="0">
                <a:solidFill>
                  <a:schemeClr val="bg1"/>
                </a:solidFill>
              </a:rPr>
              <a:t>, 1999)</a:t>
            </a:r>
          </a:p>
        </p:txBody>
      </p:sp>
    </p:spTree>
    <p:extLst>
      <p:ext uri="{BB962C8B-B14F-4D97-AF65-F5344CB8AC3E}">
        <p14:creationId xmlns:p14="http://schemas.microsoft.com/office/powerpoint/2010/main" val="163229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2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2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1C54"/>
                </a:solidFill>
              </a:rPr>
              <a:t>Group Contingencies</a:t>
            </a:r>
          </a:p>
        </p:txBody>
      </p:sp>
      <p:sp>
        <p:nvSpPr>
          <p:cNvPr id="7" name="TextBox 6"/>
          <p:cNvSpPr txBox="1"/>
          <p:nvPr/>
        </p:nvSpPr>
        <p:spPr>
          <a:xfrm>
            <a:off x="6283426" y="2122022"/>
            <a:ext cx="2462981" cy="954107"/>
          </a:xfrm>
          <a:prstGeom prst="rect">
            <a:avLst/>
          </a:prstGeom>
          <a:solidFill>
            <a:schemeClr val="accent3"/>
          </a:solidFill>
        </p:spPr>
        <p:txBody>
          <a:bodyPr wrap="square" rtlCol="0" anchor="ctr">
            <a:noAutofit/>
          </a:bodyPr>
          <a:lstStyle/>
          <a:p>
            <a:pPr algn="ctr"/>
            <a:r>
              <a:rPr lang="en-US" sz="2800" b="1" dirty="0">
                <a:solidFill>
                  <a:schemeClr val="bg1"/>
                </a:solidFill>
                <a:latin typeface="+mj-lt"/>
              </a:rPr>
              <a:t>“To each his/her own”</a:t>
            </a:r>
          </a:p>
        </p:txBody>
      </p:sp>
      <p:sp>
        <p:nvSpPr>
          <p:cNvPr id="9" name="TextBox 8"/>
          <p:cNvSpPr txBox="1"/>
          <p:nvPr/>
        </p:nvSpPr>
        <p:spPr>
          <a:xfrm>
            <a:off x="467646" y="2122023"/>
            <a:ext cx="2462981" cy="954107"/>
          </a:xfrm>
          <a:prstGeom prst="rect">
            <a:avLst/>
          </a:prstGeom>
          <a:solidFill>
            <a:schemeClr val="accent3"/>
          </a:solidFill>
        </p:spPr>
        <p:txBody>
          <a:bodyPr wrap="square" rtlCol="0" anchor="ctr">
            <a:noAutofit/>
          </a:bodyPr>
          <a:lstStyle/>
          <a:p>
            <a:pPr algn="ctr"/>
            <a:r>
              <a:rPr lang="en-US" sz="2800" b="1" dirty="0">
                <a:solidFill>
                  <a:schemeClr val="bg1"/>
                </a:solidFill>
                <a:latin typeface="+mj-lt"/>
              </a:rPr>
              <a:t>“All for one”</a:t>
            </a:r>
          </a:p>
        </p:txBody>
      </p:sp>
      <p:sp>
        <p:nvSpPr>
          <p:cNvPr id="10" name="TextBox 9"/>
          <p:cNvSpPr txBox="1"/>
          <p:nvPr/>
        </p:nvSpPr>
        <p:spPr>
          <a:xfrm>
            <a:off x="3375536" y="2122023"/>
            <a:ext cx="2462981" cy="954107"/>
          </a:xfrm>
          <a:prstGeom prst="rect">
            <a:avLst/>
          </a:prstGeom>
          <a:solidFill>
            <a:schemeClr val="accent3"/>
          </a:solidFill>
        </p:spPr>
        <p:txBody>
          <a:bodyPr wrap="square" rtlCol="0" anchor="ctr">
            <a:noAutofit/>
          </a:bodyPr>
          <a:lstStyle/>
          <a:p>
            <a:pPr algn="ctr"/>
            <a:r>
              <a:rPr lang="en-US" sz="2800" b="1" dirty="0">
                <a:solidFill>
                  <a:schemeClr val="bg1"/>
                </a:solidFill>
                <a:latin typeface="+mj-lt"/>
              </a:rPr>
              <a:t>“One for all”</a:t>
            </a:r>
          </a:p>
        </p:txBody>
      </p:sp>
      <p:sp>
        <p:nvSpPr>
          <p:cNvPr id="11" name="TextBox 10"/>
          <p:cNvSpPr txBox="1"/>
          <p:nvPr/>
        </p:nvSpPr>
        <p:spPr>
          <a:xfrm>
            <a:off x="467646" y="3076129"/>
            <a:ext cx="2462981" cy="1599109"/>
          </a:xfrm>
          <a:prstGeom prst="rect">
            <a:avLst/>
          </a:prstGeom>
          <a:solidFill>
            <a:srgbClr val="C3EAFD"/>
          </a:solidFill>
        </p:spPr>
        <p:txBody>
          <a:bodyPr wrap="square" rtlCol="0" anchor="ctr">
            <a:noAutofit/>
          </a:bodyPr>
          <a:lstStyle/>
          <a:p>
            <a:pPr algn="ctr"/>
            <a:r>
              <a:rPr lang="en-US" sz="2400" b="1" dirty="0">
                <a:latin typeface="+mj-lt"/>
              </a:rPr>
              <a:t>Interdependent</a:t>
            </a:r>
            <a:r>
              <a:rPr lang="en-US" sz="2400" dirty="0"/>
              <a:t> Group Contingency</a:t>
            </a:r>
          </a:p>
        </p:txBody>
      </p:sp>
      <p:sp>
        <p:nvSpPr>
          <p:cNvPr id="12" name="TextBox 11"/>
          <p:cNvSpPr txBox="1"/>
          <p:nvPr/>
        </p:nvSpPr>
        <p:spPr>
          <a:xfrm>
            <a:off x="3375536" y="3080629"/>
            <a:ext cx="2462981" cy="1599109"/>
          </a:xfrm>
          <a:prstGeom prst="rect">
            <a:avLst/>
          </a:prstGeom>
          <a:solidFill>
            <a:srgbClr val="C3EAFD"/>
          </a:solidFill>
        </p:spPr>
        <p:txBody>
          <a:bodyPr wrap="square" rtlCol="0" anchor="ctr">
            <a:noAutofit/>
          </a:bodyPr>
          <a:lstStyle/>
          <a:p>
            <a:pPr algn="ctr"/>
            <a:r>
              <a:rPr lang="en-US" sz="2400" b="1" dirty="0">
                <a:latin typeface="+mj-lt"/>
              </a:rPr>
              <a:t>Dependent</a:t>
            </a:r>
          </a:p>
          <a:p>
            <a:pPr algn="ctr"/>
            <a:r>
              <a:rPr lang="en-US" sz="2400" dirty="0"/>
              <a:t>Group Contingency</a:t>
            </a:r>
          </a:p>
        </p:txBody>
      </p:sp>
      <p:sp>
        <p:nvSpPr>
          <p:cNvPr id="13" name="TextBox 12"/>
          <p:cNvSpPr txBox="1"/>
          <p:nvPr/>
        </p:nvSpPr>
        <p:spPr>
          <a:xfrm>
            <a:off x="6283426" y="3076129"/>
            <a:ext cx="2462981" cy="1599109"/>
          </a:xfrm>
          <a:prstGeom prst="rect">
            <a:avLst/>
          </a:prstGeom>
          <a:solidFill>
            <a:srgbClr val="C3EAFD"/>
          </a:solidFill>
        </p:spPr>
        <p:txBody>
          <a:bodyPr wrap="square" rtlCol="0" anchor="ctr">
            <a:noAutofit/>
          </a:bodyPr>
          <a:lstStyle/>
          <a:p>
            <a:pPr algn="ctr"/>
            <a:r>
              <a:rPr lang="en-US" sz="2400" b="1" dirty="0">
                <a:latin typeface="+mj-lt"/>
              </a:rPr>
              <a:t>Independent</a:t>
            </a:r>
          </a:p>
          <a:p>
            <a:pPr algn="ctr"/>
            <a:r>
              <a:rPr lang="en-US" sz="2400" dirty="0"/>
              <a:t>Group Contingency</a:t>
            </a:r>
          </a:p>
        </p:txBody>
      </p:sp>
    </p:spTree>
    <p:extLst>
      <p:ext uri="{BB962C8B-B14F-4D97-AF65-F5344CB8AC3E}">
        <p14:creationId xmlns:p14="http://schemas.microsoft.com/office/powerpoint/2010/main" val="857923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5400" b="1" dirty="0">
                <a:solidFill>
                  <a:srgbClr val="001C54"/>
                </a:solidFill>
                <a:ea typeface="ＭＳ Ｐゴシック" pitchFamily="-107" charset="-128"/>
                <a:cs typeface="ＭＳ Ｐゴシック" pitchFamily="-107" charset="-128"/>
              </a:rPr>
              <a:t>“All for one” </a:t>
            </a:r>
            <a:br>
              <a:rPr lang="en-US" b="1" dirty="0">
                <a:solidFill>
                  <a:srgbClr val="001C54"/>
                </a:solidFill>
                <a:ea typeface="ＭＳ Ｐゴシック" pitchFamily="-107" charset="-128"/>
                <a:cs typeface="ＭＳ Ｐゴシック" pitchFamily="-107" charset="-128"/>
              </a:rPr>
            </a:br>
            <a:r>
              <a:rPr lang="en-US" sz="3600" b="1" i="1" dirty="0">
                <a:solidFill>
                  <a:srgbClr val="001C54"/>
                </a:solidFill>
                <a:ea typeface="ＭＳ Ｐゴシック" pitchFamily="-107" charset="-128"/>
                <a:cs typeface="ＭＳ Ｐゴシック" pitchFamily="-107" charset="-128"/>
              </a:rPr>
              <a:t>Interdependent Group-Oriented Contingency</a:t>
            </a:r>
            <a:endParaRPr lang="en-US" dirty="0"/>
          </a:p>
        </p:txBody>
      </p:sp>
      <p:sp>
        <p:nvSpPr>
          <p:cNvPr id="93187" name="Rectangle 3"/>
          <p:cNvSpPr>
            <a:spLocks noGrp="1" noChangeArrowheads="1"/>
          </p:cNvSpPr>
          <p:nvPr>
            <p:ph idx="1"/>
          </p:nvPr>
        </p:nvSpPr>
        <p:spPr>
          <a:xfrm>
            <a:off x="351995" y="1668581"/>
            <a:ext cx="6022874" cy="4351338"/>
          </a:xfrm>
        </p:spPr>
        <p:txBody>
          <a:bodyPr>
            <a:normAutofit/>
          </a:bodyPr>
          <a:lstStyle/>
          <a:p>
            <a:pPr marL="0" indent="0" eaLnBrk="1" hangingPunct="1">
              <a:lnSpc>
                <a:spcPct val="110000"/>
              </a:lnSpc>
              <a:buNone/>
            </a:pPr>
            <a:r>
              <a:rPr lang="en-US" sz="3200" b="1" dirty="0">
                <a:solidFill>
                  <a:schemeClr val="bg1"/>
                </a:solidFill>
                <a:latin typeface="+mj-lt"/>
                <a:ea typeface="ＭＳ Ｐゴシック" pitchFamily="-107" charset="-128"/>
                <a:cs typeface="ＭＳ Ｐゴシック" pitchFamily="-107" charset="-128"/>
              </a:rPr>
              <a:t>Definition:</a:t>
            </a:r>
            <a:r>
              <a:rPr lang="en-US" sz="3200" dirty="0">
                <a:solidFill>
                  <a:schemeClr val="bg1"/>
                </a:solidFill>
                <a:ea typeface="ＭＳ Ｐゴシック" pitchFamily="-107" charset="-128"/>
                <a:cs typeface="ＭＳ Ｐゴシック" pitchFamily="-107" charset="-128"/>
              </a:rPr>
              <a:t> In order to receive reinforcement, the whole group must perform at a pre-determined level. </a:t>
            </a:r>
          </a:p>
        </p:txBody>
      </p:sp>
      <p:sp>
        <p:nvSpPr>
          <p:cNvPr id="7" name="Title 1" descr="Title of the slide All for One - Interdependent Group Oriented Contingency"/>
          <p:cNvSpPr txBox="1">
            <a:spLocks/>
          </p:cNvSpPr>
          <p:nvPr/>
        </p:nvSpPr>
        <p:spPr>
          <a:xfrm>
            <a:off x="533399" y="217851"/>
            <a:ext cx="8461513" cy="82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i="1" dirty="0">
              <a:solidFill>
                <a:srgbClr val="001C54"/>
              </a:solidFill>
            </a:endParaRPr>
          </a:p>
        </p:txBody>
      </p:sp>
      <p:sp>
        <p:nvSpPr>
          <p:cNvPr id="4" name="Rounded Rectangular Callout 3"/>
          <p:cNvSpPr/>
          <p:nvPr/>
        </p:nvSpPr>
        <p:spPr>
          <a:xfrm>
            <a:off x="164689" y="4363914"/>
            <a:ext cx="2761942" cy="1328023"/>
          </a:xfrm>
          <a:prstGeom prst="wedgeRoundRectCallout">
            <a:avLst>
              <a:gd name="adj1" fmla="val -57144"/>
              <a:gd name="adj2" fmla="val 81560"/>
              <a:gd name="adj3" fmla="val 16667"/>
            </a:avLst>
          </a:prstGeom>
          <a:solidFill>
            <a:schemeClr val="accent4">
              <a:lumMod val="60000"/>
              <a:lumOff val="40000"/>
            </a:schemeClr>
          </a:solidFill>
          <a:ln>
            <a:solidFill>
              <a:schemeClr val="accent4"/>
            </a:solidFill>
          </a:ln>
        </p:spPr>
        <p:txBody>
          <a:bodyPr wrap="square">
            <a:spAutoFit/>
          </a:bodyPr>
          <a:lstStyle/>
          <a:p>
            <a:pPr algn="ctr"/>
            <a:r>
              <a:rPr lang="en-US" dirty="0">
                <a:ea typeface="ＭＳ Ｐゴシック" charset="0"/>
                <a:cs typeface="ＭＳ Ｐゴシック" charset="0"/>
              </a:rPr>
              <a:t>If everyone turns in HW assignments on time this week we will not have HW on Friday.</a:t>
            </a:r>
            <a:endParaRPr lang="en-US" dirty="0">
              <a:ea typeface="ＭＳ Ｐゴシック" pitchFamily="-107" charset="-128"/>
              <a:cs typeface="ＭＳ Ｐゴシック" pitchFamily="-107" charset="-128"/>
            </a:endParaRPr>
          </a:p>
        </p:txBody>
      </p:sp>
      <p:sp>
        <p:nvSpPr>
          <p:cNvPr id="8" name="Rounded Rectangular Callout 7"/>
          <p:cNvSpPr/>
          <p:nvPr/>
        </p:nvSpPr>
        <p:spPr>
          <a:xfrm>
            <a:off x="3129538" y="3489216"/>
            <a:ext cx="3245331" cy="1634490"/>
          </a:xfrm>
          <a:prstGeom prst="wedgeRoundRectCallout">
            <a:avLst>
              <a:gd name="adj1" fmla="val 41909"/>
              <a:gd name="adj2" fmla="val 80824"/>
              <a:gd name="adj3" fmla="val 16667"/>
            </a:avLst>
          </a:prstGeom>
          <a:solidFill>
            <a:schemeClr val="accent4">
              <a:lumMod val="60000"/>
              <a:lumOff val="40000"/>
            </a:schemeClr>
          </a:solidFill>
          <a:ln>
            <a:solidFill>
              <a:schemeClr val="accent4"/>
            </a:solidFill>
          </a:ln>
        </p:spPr>
        <p:txBody>
          <a:bodyPr wrap="square">
            <a:spAutoFit/>
          </a:bodyPr>
          <a:lstStyle/>
          <a:p>
            <a:pPr algn="ctr"/>
            <a:r>
              <a:rPr lang="en-US" dirty="0">
                <a:ea typeface="ＭＳ Ｐゴシック" charset="0"/>
                <a:cs typeface="ＭＳ Ｐゴシック" charset="0"/>
              </a:rPr>
              <a:t>The whole class is ready to start work when the class period starts so the whole group gets 2-3 minutes of free time at the end of class. </a:t>
            </a:r>
            <a:endParaRPr lang="en-US" dirty="0">
              <a:ea typeface="ＭＳ Ｐゴシック" pitchFamily="-107" charset="-128"/>
              <a:cs typeface="ＭＳ Ｐゴシック" pitchFamily="-107" charset="-128"/>
            </a:endParaRPr>
          </a:p>
        </p:txBody>
      </p:sp>
      <p:sp>
        <p:nvSpPr>
          <p:cNvPr id="9" name="Rectangle 8">
            <a:extLst>
              <a:ext uri="{FF2B5EF4-FFF2-40B4-BE49-F238E27FC236}">
                <a16:creationId xmlns:a16="http://schemas.microsoft.com/office/drawing/2014/main" id="{AEB2CE17-9940-664C-BCC8-633756E950F7}"/>
              </a:ext>
            </a:extLst>
          </p:cNvPr>
          <p:cNvSpPr/>
          <p:nvPr/>
        </p:nvSpPr>
        <p:spPr>
          <a:xfrm>
            <a:off x="6651524" y="1690688"/>
            <a:ext cx="2343388" cy="4401205"/>
          </a:xfrm>
          <a:prstGeom prst="rect">
            <a:avLst/>
          </a:prstGeom>
          <a:solidFill>
            <a:schemeClr val="accent4">
              <a:lumMod val="40000"/>
              <a:lumOff val="60000"/>
            </a:schemeClr>
          </a:solidFill>
          <a:ln>
            <a:solidFill>
              <a:schemeClr val="accent4"/>
            </a:solidFill>
          </a:ln>
        </p:spPr>
        <p:txBody>
          <a:bodyPr wrap="square">
            <a:spAutoFit/>
          </a:bodyPr>
          <a:lstStyle/>
          <a:p>
            <a:r>
              <a:rPr lang="en-US" dirty="0">
                <a:ea typeface="ＭＳ Ｐゴシック" pitchFamily="-107" charset="-128"/>
                <a:cs typeface="ＭＳ Ｐゴシック" pitchFamily="-107" charset="-128"/>
              </a:rPr>
              <a:t>Carefully set up these contingencies so that they generate “positive peer pressure”</a:t>
            </a:r>
          </a:p>
          <a:p>
            <a:endParaRPr lang="en-US" sz="1000" dirty="0">
              <a:ea typeface="ＭＳ Ｐゴシック" pitchFamily="-107" charset="-128"/>
              <a:cs typeface="ＭＳ Ｐゴシック" pitchFamily="-107" charset="-128"/>
            </a:endParaRPr>
          </a:p>
          <a:p>
            <a:pPr marL="285750" indent="-285750">
              <a:buFont typeface="Arial" panose="020B0604020202020204" pitchFamily="34" charset="0"/>
              <a:buChar char="•"/>
            </a:pPr>
            <a:r>
              <a:rPr lang="en-US" dirty="0">
                <a:ea typeface="ＭＳ Ｐゴシック" pitchFamily="-107" charset="-128"/>
                <a:cs typeface="ＭＳ Ｐゴシック" pitchFamily="-107" charset="-128"/>
              </a:rPr>
              <a:t>Teach students how to support each other</a:t>
            </a:r>
          </a:p>
          <a:p>
            <a:pPr marL="285750" indent="-285750">
              <a:buFont typeface="Arial" panose="020B0604020202020204" pitchFamily="34" charset="0"/>
              <a:buChar char="•"/>
            </a:pPr>
            <a:r>
              <a:rPr lang="en-US" dirty="0">
                <a:ea typeface="ＭＳ Ｐゴシック" pitchFamily="-107" charset="-128"/>
                <a:cs typeface="ＭＳ Ｐゴシック" pitchFamily="-107" charset="-128"/>
              </a:rPr>
              <a:t>Ensure all students CAN meet the standard</a:t>
            </a:r>
          </a:p>
          <a:p>
            <a:pPr marL="285750" indent="-285750">
              <a:buFont typeface="Arial" panose="020B0604020202020204" pitchFamily="34" charset="0"/>
              <a:buChar char="•"/>
            </a:pPr>
            <a:r>
              <a:rPr lang="en-US" dirty="0">
                <a:ea typeface="ＭＳ Ｐゴシック" pitchFamily="-107" charset="-128"/>
                <a:cs typeface="ＭＳ Ｐゴシック" pitchFamily="-107" charset="-128"/>
              </a:rPr>
              <a:t>Carefully monitor for students who may need additional support</a:t>
            </a:r>
          </a:p>
        </p:txBody>
      </p:sp>
    </p:spTree>
    <p:extLst>
      <p:ext uri="{BB962C8B-B14F-4D97-AF65-F5344CB8AC3E}">
        <p14:creationId xmlns:p14="http://schemas.microsoft.com/office/powerpoint/2010/main" val="116178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5400" b="1" dirty="0">
                <a:solidFill>
                  <a:srgbClr val="001C54"/>
                </a:solidFill>
                <a:ea typeface="ＭＳ Ｐゴシック" pitchFamily="-107" charset="-128"/>
                <a:cs typeface="ＭＳ Ｐゴシック" pitchFamily="-107" charset="-128"/>
              </a:rPr>
              <a:t>“One for all” </a:t>
            </a:r>
            <a:br>
              <a:rPr lang="en-US" b="1" dirty="0">
                <a:solidFill>
                  <a:srgbClr val="001C54"/>
                </a:solidFill>
                <a:ea typeface="ＭＳ Ｐゴシック" pitchFamily="-107" charset="-128"/>
                <a:cs typeface="ＭＳ Ｐゴシック" pitchFamily="-107" charset="-128"/>
              </a:rPr>
            </a:br>
            <a:r>
              <a:rPr lang="en-US" sz="3600" b="1" i="1" dirty="0">
                <a:solidFill>
                  <a:srgbClr val="001C54"/>
                </a:solidFill>
                <a:ea typeface="ＭＳ Ｐゴシック" pitchFamily="-107" charset="-128"/>
                <a:cs typeface="ＭＳ Ｐゴシック" pitchFamily="-107" charset="-128"/>
              </a:rPr>
              <a:t>Dependent Group-Oriented Contingency</a:t>
            </a:r>
            <a:endParaRPr lang="en-US" dirty="0"/>
          </a:p>
        </p:txBody>
      </p:sp>
      <p:sp>
        <p:nvSpPr>
          <p:cNvPr id="93187" name="Rectangle 3"/>
          <p:cNvSpPr>
            <a:spLocks noGrp="1" noChangeArrowheads="1"/>
          </p:cNvSpPr>
          <p:nvPr>
            <p:ph idx="1"/>
          </p:nvPr>
        </p:nvSpPr>
        <p:spPr/>
        <p:txBody>
          <a:bodyPr>
            <a:normAutofit/>
          </a:bodyPr>
          <a:lstStyle/>
          <a:p>
            <a:pPr marL="0" indent="0">
              <a:lnSpc>
                <a:spcPct val="100000"/>
              </a:lnSpc>
              <a:buNone/>
            </a:pPr>
            <a:r>
              <a:rPr lang="en-US" sz="3200" b="1" dirty="0">
                <a:solidFill>
                  <a:schemeClr val="bg1"/>
                </a:solidFill>
                <a:latin typeface="+mj-lt"/>
                <a:ea typeface="ＭＳ Ｐゴシック" pitchFamily="-107" charset="-128"/>
                <a:cs typeface="ＭＳ Ｐゴシック" pitchFamily="-107" charset="-128"/>
              </a:rPr>
              <a:t>Definition:</a:t>
            </a:r>
            <a:r>
              <a:rPr lang="en-US" sz="3200" dirty="0">
                <a:solidFill>
                  <a:schemeClr val="bg1"/>
                </a:solidFill>
                <a:ea typeface="ＭＳ Ｐゴシック" pitchFamily="-107" charset="-128"/>
                <a:cs typeface="ＭＳ Ｐゴシック" pitchFamily="-107" charset="-128"/>
              </a:rPr>
              <a:t> Performance of an individual (or small group) results in consequences for the whole group</a:t>
            </a:r>
            <a:endParaRPr lang="en-US" sz="1800" dirty="0">
              <a:solidFill>
                <a:schemeClr val="bg1"/>
              </a:solidFill>
              <a:ea typeface="ＭＳ Ｐゴシック" pitchFamily="-107" charset="-128"/>
              <a:cs typeface="ＭＳ Ｐゴシック" pitchFamily="-107" charset="-128"/>
            </a:endParaRPr>
          </a:p>
          <a:p>
            <a:pPr marL="0" indent="0" eaLnBrk="1" hangingPunct="1">
              <a:buNone/>
            </a:pPr>
            <a:endParaRPr lang="en-US" sz="3200" dirty="0">
              <a:solidFill>
                <a:schemeClr val="bg1"/>
              </a:solidFill>
              <a:ea typeface="ＭＳ Ｐゴシック" pitchFamily="-107" charset="-128"/>
              <a:cs typeface="ＭＳ Ｐゴシック" pitchFamily="-107" charset="-128"/>
            </a:endParaRPr>
          </a:p>
        </p:txBody>
      </p:sp>
      <p:sp>
        <p:nvSpPr>
          <p:cNvPr id="7" name="Title 1" descr="Title of the slide One for All - Dependent Group Oriented Contingency"/>
          <p:cNvSpPr txBox="1">
            <a:spLocks/>
          </p:cNvSpPr>
          <p:nvPr/>
        </p:nvSpPr>
        <p:spPr>
          <a:xfrm>
            <a:off x="533399" y="217851"/>
            <a:ext cx="8461513" cy="82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i="1" dirty="0">
              <a:solidFill>
                <a:srgbClr val="001C54"/>
              </a:solidFill>
            </a:endParaRPr>
          </a:p>
        </p:txBody>
      </p:sp>
      <p:sp>
        <p:nvSpPr>
          <p:cNvPr id="4" name="Oval 3"/>
          <p:cNvSpPr/>
          <p:nvPr/>
        </p:nvSpPr>
        <p:spPr>
          <a:xfrm>
            <a:off x="164689" y="3463846"/>
            <a:ext cx="3249562" cy="2466915"/>
          </a:xfrm>
          <a:prstGeom prst="ellipse">
            <a:avLst/>
          </a:prstGeom>
          <a:solidFill>
            <a:srgbClr val="C3EAFD"/>
          </a:solidFill>
          <a:ln>
            <a:solidFill>
              <a:schemeClr val="accent3"/>
            </a:solidFill>
          </a:ln>
        </p:spPr>
        <p:txBody>
          <a:bodyPr wrap="square">
            <a:spAutoFit/>
          </a:bodyPr>
          <a:lstStyle/>
          <a:p>
            <a:pPr algn="ctr"/>
            <a:r>
              <a:rPr lang="en-US" dirty="0">
                <a:ea typeface="ＭＳ Ｐゴシック" pitchFamily="-107" charset="-128"/>
                <a:cs typeface="ＭＳ Ｐゴシック" pitchFamily="-107" charset="-128"/>
              </a:rPr>
              <a:t>Brittany was able to earn a </a:t>
            </a:r>
            <a:r>
              <a:rPr lang="en-US" dirty="0" err="1">
                <a:ea typeface="ＭＳ Ｐゴシック" pitchFamily="-107" charset="-128"/>
                <a:cs typeface="ＭＳ Ｐゴシック" pitchFamily="-107" charset="-128"/>
              </a:rPr>
              <a:t>reinforcer</a:t>
            </a:r>
            <a:r>
              <a:rPr lang="en-US" dirty="0">
                <a:ea typeface="ＭＳ Ｐゴシック" pitchFamily="-107" charset="-128"/>
                <a:cs typeface="ＭＳ Ｐゴシック" pitchFamily="-107" charset="-128"/>
              </a:rPr>
              <a:t> for her entire class when she participated in group discussion appropriately.</a:t>
            </a:r>
          </a:p>
        </p:txBody>
      </p:sp>
      <p:sp>
        <p:nvSpPr>
          <p:cNvPr id="8" name="Oval 7"/>
          <p:cNvSpPr/>
          <p:nvPr/>
        </p:nvSpPr>
        <p:spPr>
          <a:xfrm>
            <a:off x="3093842" y="3463845"/>
            <a:ext cx="3340625" cy="2466915"/>
          </a:xfrm>
          <a:prstGeom prst="ellipse">
            <a:avLst/>
          </a:prstGeom>
          <a:solidFill>
            <a:srgbClr val="C3EAFD"/>
          </a:solidFill>
          <a:ln>
            <a:solidFill>
              <a:schemeClr val="accent3"/>
            </a:solidFill>
          </a:ln>
        </p:spPr>
        <p:txBody>
          <a:bodyPr wrap="square">
            <a:spAutoFit/>
          </a:bodyPr>
          <a:lstStyle/>
          <a:p>
            <a:pPr algn="ctr"/>
            <a:r>
              <a:rPr lang="en-US" dirty="0">
                <a:ea typeface="ＭＳ Ｐゴシック" charset="0"/>
                <a:cs typeface="ＭＳ Ｐゴシック" charset="0"/>
              </a:rPr>
              <a:t>When lab group 2 completed their assignment correctly, the whole class earned extra free time. </a:t>
            </a:r>
            <a:endParaRPr lang="en-US" dirty="0">
              <a:ea typeface="ＭＳ Ｐゴシック" pitchFamily="-107" charset="-128"/>
              <a:cs typeface="ＭＳ Ｐゴシック" pitchFamily="-107" charset="-128"/>
            </a:endParaRPr>
          </a:p>
        </p:txBody>
      </p:sp>
      <p:sp>
        <p:nvSpPr>
          <p:cNvPr id="2" name="Rectangle 1"/>
          <p:cNvSpPr/>
          <p:nvPr/>
        </p:nvSpPr>
        <p:spPr>
          <a:xfrm>
            <a:off x="6635923" y="3589306"/>
            <a:ext cx="2343388" cy="2215991"/>
          </a:xfrm>
          <a:prstGeom prst="rect">
            <a:avLst/>
          </a:prstGeom>
          <a:solidFill>
            <a:schemeClr val="accent4">
              <a:lumMod val="40000"/>
              <a:lumOff val="60000"/>
            </a:schemeClr>
          </a:solidFill>
          <a:ln>
            <a:solidFill>
              <a:schemeClr val="accent4"/>
            </a:solidFill>
          </a:ln>
        </p:spPr>
        <p:txBody>
          <a:bodyPr wrap="square">
            <a:spAutoFit/>
          </a:bodyPr>
          <a:lstStyle/>
          <a:p>
            <a:r>
              <a:rPr lang="en-US" dirty="0">
                <a:ea typeface="ＭＳ Ｐゴシック" pitchFamily="-107" charset="-128"/>
                <a:cs typeface="ＭＳ Ｐゴシック" pitchFamily="-107" charset="-128"/>
              </a:rPr>
              <a:t>Carefully design these contingencies so that they are no-fail.</a:t>
            </a:r>
          </a:p>
          <a:p>
            <a:endParaRPr lang="en-US" sz="1000"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The student/s will earn the reinforcer; it is just a matter of how long it takes.</a:t>
            </a:r>
          </a:p>
        </p:txBody>
      </p:sp>
    </p:spTree>
    <p:extLst>
      <p:ext uri="{BB962C8B-B14F-4D97-AF65-F5344CB8AC3E}">
        <p14:creationId xmlns:p14="http://schemas.microsoft.com/office/powerpoint/2010/main" val="26013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793A-E377-1D4B-A92B-0C62876855F5}"/>
              </a:ext>
            </a:extLst>
          </p:cNvPr>
          <p:cNvSpPr>
            <a:spLocks noGrp="1"/>
          </p:cNvSpPr>
          <p:nvPr>
            <p:ph type="title"/>
          </p:nvPr>
        </p:nvSpPr>
        <p:spPr>
          <a:xfrm>
            <a:off x="0" y="236669"/>
            <a:ext cx="9144000" cy="1113416"/>
          </a:xfrm>
        </p:spPr>
        <p:txBody>
          <a:bodyPr>
            <a:normAutofit/>
          </a:bodyPr>
          <a:lstStyle/>
          <a:p>
            <a:pPr algn="ctr"/>
            <a:r>
              <a:rPr lang="en-US" dirty="0"/>
              <a:t>Getting the Most Out of This Module</a:t>
            </a:r>
          </a:p>
        </p:txBody>
      </p:sp>
      <p:graphicFrame>
        <p:nvGraphicFramePr>
          <p:cNvPr id="4" name="Diagram 3" descr="Diagram explaining how to get the most out of this module for Pre-service teachers, New teachers, and Experienced teachers">
            <a:extLst>
              <a:ext uri="{FF2B5EF4-FFF2-40B4-BE49-F238E27FC236}">
                <a16:creationId xmlns:a16="http://schemas.microsoft.com/office/drawing/2014/main" id="{7B1E68CD-CD29-0446-8675-ED9B11912590}"/>
              </a:ext>
            </a:extLst>
          </p:cNvPr>
          <p:cNvGraphicFramePr/>
          <p:nvPr>
            <p:extLst>
              <p:ext uri="{D42A27DB-BD31-4B8C-83A1-F6EECF244321}">
                <p14:modId xmlns:p14="http://schemas.microsoft.com/office/powerpoint/2010/main" val="903565644"/>
              </p:ext>
            </p:extLst>
          </p:nvPr>
        </p:nvGraphicFramePr>
        <p:xfrm>
          <a:off x="0" y="1350085"/>
          <a:ext cx="9144000" cy="4902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7107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5400" b="1" dirty="0">
                <a:solidFill>
                  <a:srgbClr val="001C54"/>
                </a:solidFill>
                <a:ea typeface="ＭＳ Ｐゴシック" pitchFamily="-107" charset="-128"/>
                <a:cs typeface="ＭＳ Ｐゴシック" pitchFamily="-107" charset="-128"/>
              </a:rPr>
              <a:t>“To each his/her own” </a:t>
            </a:r>
            <a:br>
              <a:rPr lang="en-US" b="1" dirty="0">
                <a:solidFill>
                  <a:srgbClr val="001C54"/>
                </a:solidFill>
                <a:ea typeface="ＭＳ Ｐゴシック" pitchFamily="-107" charset="-128"/>
                <a:cs typeface="ＭＳ Ｐゴシック" pitchFamily="-107" charset="-128"/>
              </a:rPr>
            </a:br>
            <a:r>
              <a:rPr lang="en-US" sz="3600" b="1" i="1" dirty="0">
                <a:solidFill>
                  <a:srgbClr val="001C54"/>
                </a:solidFill>
                <a:ea typeface="ＭＳ Ｐゴシック" pitchFamily="-107" charset="-128"/>
                <a:cs typeface="ＭＳ Ｐゴシック" pitchFamily="-107" charset="-128"/>
              </a:rPr>
              <a:t>Independent Group-Oriented Contingency</a:t>
            </a:r>
            <a:endParaRPr lang="en-US" dirty="0"/>
          </a:p>
        </p:txBody>
      </p:sp>
      <p:sp>
        <p:nvSpPr>
          <p:cNvPr id="93187" name="Rectangle 3"/>
          <p:cNvSpPr>
            <a:spLocks noGrp="1" noChangeArrowheads="1"/>
          </p:cNvSpPr>
          <p:nvPr>
            <p:ph idx="1"/>
          </p:nvPr>
        </p:nvSpPr>
        <p:spPr>
          <a:xfrm>
            <a:off x="628650" y="1690688"/>
            <a:ext cx="7886700" cy="4351338"/>
          </a:xfrm>
        </p:spPr>
        <p:txBody>
          <a:bodyPr>
            <a:normAutofit/>
          </a:bodyPr>
          <a:lstStyle/>
          <a:p>
            <a:pPr marL="0" indent="0">
              <a:lnSpc>
                <a:spcPct val="100000"/>
              </a:lnSpc>
              <a:buNone/>
            </a:pPr>
            <a:r>
              <a:rPr lang="en-US" sz="3200" b="1" dirty="0">
                <a:solidFill>
                  <a:schemeClr val="bg1"/>
                </a:solidFill>
                <a:latin typeface="+mj-lt"/>
                <a:ea typeface="ＭＳ Ｐゴシック" pitchFamily="-107" charset="-128"/>
                <a:cs typeface="ＭＳ Ｐゴシック" pitchFamily="-107" charset="-128"/>
              </a:rPr>
              <a:t>Definition:</a:t>
            </a:r>
            <a:r>
              <a:rPr lang="en-US" sz="3200" dirty="0">
                <a:solidFill>
                  <a:schemeClr val="bg1"/>
                </a:solidFill>
                <a:ea typeface="ＭＳ Ｐゴシック" pitchFamily="-107" charset="-128"/>
                <a:cs typeface="ＭＳ Ｐゴシック" pitchFamily="-107" charset="-128"/>
              </a:rPr>
              <a:t> The same goal is set for all learners in the group; however, consequences are delivered individually—they are based on the performance of each individual rather than the group.</a:t>
            </a:r>
          </a:p>
          <a:p>
            <a:pPr marL="0" indent="0" eaLnBrk="1" hangingPunct="1">
              <a:buNone/>
            </a:pPr>
            <a:endParaRPr lang="en-US" sz="3200" dirty="0">
              <a:solidFill>
                <a:schemeClr val="bg1"/>
              </a:solidFill>
              <a:ea typeface="ＭＳ Ｐゴシック" pitchFamily="-107" charset="-128"/>
              <a:cs typeface="ＭＳ Ｐゴシック" pitchFamily="-107" charset="-128"/>
            </a:endParaRPr>
          </a:p>
        </p:txBody>
      </p:sp>
      <p:sp>
        <p:nvSpPr>
          <p:cNvPr id="7" name="Title 1" descr="Title of the slide To each his/her own - Independent Group Oriented Contingency "/>
          <p:cNvSpPr txBox="1">
            <a:spLocks/>
          </p:cNvSpPr>
          <p:nvPr/>
        </p:nvSpPr>
        <p:spPr>
          <a:xfrm>
            <a:off x="533399" y="217851"/>
            <a:ext cx="8461513" cy="82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i="1" dirty="0">
              <a:solidFill>
                <a:srgbClr val="001C54"/>
              </a:solidFill>
            </a:endParaRPr>
          </a:p>
        </p:txBody>
      </p:sp>
      <p:sp>
        <p:nvSpPr>
          <p:cNvPr id="4" name="Rectangular Callout 3"/>
          <p:cNvSpPr/>
          <p:nvPr/>
        </p:nvSpPr>
        <p:spPr>
          <a:xfrm>
            <a:off x="850915" y="4562601"/>
            <a:ext cx="3913240" cy="1015663"/>
          </a:xfrm>
          <a:prstGeom prst="wedgeRectCallout">
            <a:avLst>
              <a:gd name="adj1" fmla="val -36662"/>
              <a:gd name="adj2" fmla="val 85734"/>
            </a:avLst>
          </a:prstGeom>
          <a:solidFill>
            <a:schemeClr val="accent1">
              <a:lumMod val="60000"/>
              <a:lumOff val="40000"/>
            </a:schemeClr>
          </a:solidFill>
          <a:ln>
            <a:solidFill>
              <a:schemeClr val="accent1"/>
            </a:solidFill>
          </a:ln>
        </p:spPr>
        <p:txBody>
          <a:bodyPr wrap="square">
            <a:spAutoFit/>
          </a:bodyPr>
          <a:lstStyle/>
          <a:p>
            <a:pPr algn="ctr"/>
            <a:r>
              <a:rPr lang="en-US" sz="2000" dirty="0">
                <a:ea typeface="ＭＳ Ｐゴシック" pitchFamily="-107" charset="-128"/>
                <a:cs typeface="ＭＳ Ｐゴシック" pitchFamily="-107" charset="-128"/>
              </a:rPr>
              <a:t>When each of you finishes your quiz, you may take a brief break and read or draw quietly.</a:t>
            </a:r>
          </a:p>
        </p:txBody>
      </p:sp>
      <p:sp>
        <p:nvSpPr>
          <p:cNvPr id="8" name="Rectangle 7">
            <a:extLst>
              <a:ext uri="{FF2B5EF4-FFF2-40B4-BE49-F238E27FC236}">
                <a16:creationId xmlns:a16="http://schemas.microsoft.com/office/drawing/2014/main" id="{ACC1F4FF-FEBD-AE45-BD6D-4F05C91A83E3}"/>
              </a:ext>
            </a:extLst>
          </p:cNvPr>
          <p:cNvSpPr/>
          <p:nvPr/>
        </p:nvSpPr>
        <p:spPr>
          <a:xfrm>
            <a:off x="5717153" y="4197032"/>
            <a:ext cx="3313617" cy="1908215"/>
          </a:xfrm>
          <a:prstGeom prst="rect">
            <a:avLst/>
          </a:prstGeom>
          <a:solidFill>
            <a:schemeClr val="accent4">
              <a:lumMod val="40000"/>
              <a:lumOff val="60000"/>
            </a:schemeClr>
          </a:solidFill>
          <a:ln>
            <a:solidFill>
              <a:schemeClr val="accent4"/>
            </a:solidFill>
          </a:ln>
        </p:spPr>
        <p:txBody>
          <a:bodyPr wrap="square">
            <a:spAutoFit/>
          </a:bodyPr>
          <a:lstStyle/>
          <a:p>
            <a:r>
              <a:rPr lang="en-US" dirty="0">
                <a:ea typeface="ＭＳ Ｐゴシック" pitchFamily="-107" charset="-128"/>
                <a:cs typeface="ＭＳ Ｐゴシック" pitchFamily="-107" charset="-128"/>
              </a:rPr>
              <a:t>Carefully design these contingencies so that they are focused on outcome, not speed</a:t>
            </a:r>
          </a:p>
          <a:p>
            <a:endParaRPr lang="en-US" sz="1000"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Ensure students who work more slowly have an equal opportunity for reinforcement </a:t>
            </a:r>
          </a:p>
        </p:txBody>
      </p:sp>
    </p:spTree>
    <p:extLst>
      <p:ext uri="{BB962C8B-B14F-4D97-AF65-F5344CB8AC3E}">
        <p14:creationId xmlns:p14="http://schemas.microsoft.com/office/powerpoint/2010/main" val="198467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6395" y="67548"/>
            <a:ext cx="7955280" cy="1393274"/>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4.4: Workbook Quiz</a:t>
            </a:r>
            <a:br>
              <a:rPr lang="en-US" sz="54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Group Contingencies </a:t>
            </a:r>
            <a:endParaRPr lang="en-US" sz="3600" dirty="0">
              <a:solidFill>
                <a:srgbClr val="001C54"/>
              </a:solidFill>
            </a:endParaRPr>
          </a:p>
        </p:txBody>
      </p:sp>
      <p:sp>
        <p:nvSpPr>
          <p:cNvPr id="177155" name="Rectangle 3"/>
          <p:cNvSpPr>
            <a:spLocks noGrp="1" noChangeArrowheads="1"/>
          </p:cNvSpPr>
          <p:nvPr>
            <p:ph idx="1"/>
          </p:nvPr>
        </p:nvSpPr>
        <p:spPr>
          <a:xfrm>
            <a:off x="357714" y="1314804"/>
            <a:ext cx="8223263" cy="827356"/>
          </a:xfrm>
        </p:spPr>
        <p:txBody>
          <a:bodyPr>
            <a:noAutofit/>
          </a:bodyPr>
          <a:lstStyle/>
          <a:p>
            <a:pPr marL="0" indent="0">
              <a:buNone/>
            </a:pPr>
            <a:r>
              <a:rPr lang="en-US" dirty="0">
                <a:solidFill>
                  <a:schemeClr val="bg1"/>
                </a:solidFill>
              </a:rPr>
              <a:t>Match each of the following examples with one of the types of group contingencies</a:t>
            </a:r>
          </a:p>
        </p:txBody>
      </p:sp>
      <p:pic>
        <p:nvPicPr>
          <p:cNvPr id="6" name="Picture 5" descr="Image of a test">
            <a:extLst>
              <a:ext uri="{FF2B5EF4-FFF2-40B4-BE49-F238E27FC236}">
                <a16:creationId xmlns:a16="http://schemas.microsoft.com/office/drawing/2014/main" id="{04B749B5-93AE-0149-953B-4F1254E6D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 y="155304"/>
            <a:ext cx="914324" cy="920420"/>
          </a:xfrm>
          <a:prstGeom prst="rect">
            <a:avLst/>
          </a:prstGeom>
        </p:spPr>
      </p:pic>
      <p:sp>
        <p:nvSpPr>
          <p:cNvPr id="5" name="TextBox 4"/>
          <p:cNvSpPr txBox="1"/>
          <p:nvPr/>
        </p:nvSpPr>
        <p:spPr>
          <a:xfrm>
            <a:off x="1030739" y="5731318"/>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4.4</a:t>
            </a:r>
          </a:p>
        </p:txBody>
      </p:sp>
      <p:graphicFrame>
        <p:nvGraphicFramePr>
          <p:cNvPr id="2" name="Table 1"/>
          <p:cNvGraphicFramePr>
            <a:graphicFrameLocks noGrp="1"/>
          </p:cNvGraphicFramePr>
          <p:nvPr>
            <p:extLst>
              <p:ext uri="{D42A27DB-BD31-4B8C-83A1-F6EECF244321}">
                <p14:modId xmlns:p14="http://schemas.microsoft.com/office/powerpoint/2010/main" val="355446772"/>
              </p:ext>
            </p:extLst>
          </p:nvPr>
        </p:nvGraphicFramePr>
        <p:xfrm>
          <a:off x="439233" y="2142160"/>
          <a:ext cx="7933764" cy="3589158"/>
        </p:xfrm>
        <a:graphic>
          <a:graphicData uri="http://schemas.openxmlformats.org/drawingml/2006/table">
            <a:tbl>
              <a:tblPr firstRow="1" bandRow="1">
                <a:tableStyleId>{C4B1156A-380E-4F78-BDF5-A606A8083BF9}</a:tableStyleId>
              </a:tblPr>
              <a:tblGrid>
                <a:gridCol w="4894729">
                  <a:extLst>
                    <a:ext uri="{9D8B030D-6E8A-4147-A177-3AD203B41FA5}">
                      <a16:colId xmlns:a16="http://schemas.microsoft.com/office/drawing/2014/main" val="3790342406"/>
                    </a:ext>
                  </a:extLst>
                </a:gridCol>
                <a:gridCol w="3039035">
                  <a:extLst>
                    <a:ext uri="{9D8B030D-6E8A-4147-A177-3AD203B41FA5}">
                      <a16:colId xmlns:a16="http://schemas.microsoft.com/office/drawing/2014/main" val="988120512"/>
                    </a:ext>
                  </a:extLst>
                </a:gridCol>
              </a:tblGrid>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1. </a:t>
                      </a:r>
                      <a:r>
                        <a:rPr lang="en-US" sz="1800" b="0" dirty="0">
                          <a:solidFill>
                            <a:schemeClr val="tx1"/>
                          </a:solidFill>
                          <a:latin typeface="+mn-lt"/>
                          <a:ea typeface="ＭＳ Ｐゴシック" pitchFamily="-107" charset="-128"/>
                          <a:cs typeface="ＭＳ Ｐゴシック" pitchFamily="-107" charset="-128"/>
                        </a:rPr>
                        <a:t>When George successfully generates a specific praise statement, the rest of the class is given an extra credit point on the assignment.</a:t>
                      </a:r>
                    </a:p>
                  </a:txBody>
                  <a:tcPr/>
                </a:tc>
                <a:tc>
                  <a:txBody>
                    <a:bodyPr/>
                    <a:lstStyle/>
                    <a:p>
                      <a:endParaRPr lang="en-US"/>
                    </a:p>
                  </a:txBody>
                  <a:tcPr/>
                </a:tc>
                <a:extLst>
                  <a:ext uri="{0D108BD9-81ED-4DB2-BD59-A6C34878D82A}">
                    <a16:rowId xmlns:a16="http://schemas.microsoft.com/office/drawing/2014/main" val="710305508"/>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800" dirty="0">
                          <a:solidFill>
                            <a:schemeClr val="tx1"/>
                          </a:solidFill>
                          <a:ea typeface="ＭＳ Ｐゴシック" pitchFamily="-107" charset="-128"/>
                          <a:cs typeface="ＭＳ Ｐゴシック" pitchFamily="-107" charset="-128"/>
                        </a:rPr>
                        <a:t>If 99% of you get this answer right, the whole group will be given a pizza party.</a:t>
                      </a:r>
                      <a:r>
                        <a:rPr lang="en-US" sz="1800" dirty="0">
                          <a:solidFill>
                            <a:schemeClr val="tx1"/>
                          </a:solidFill>
                          <a:ea typeface="ＭＳ Ｐゴシック" pitchFamily="-107" charset="-128"/>
                          <a:cs typeface="ＭＳ Ｐゴシック" pitchFamily="-107" charset="-128"/>
                          <a:sym typeface="Wingdings" pitchFamily="-1" charset="2"/>
                        </a:rPr>
                        <a:t> </a:t>
                      </a:r>
                    </a:p>
                  </a:txBody>
                  <a:tcPr/>
                </a:tc>
                <a:tc>
                  <a:txBody>
                    <a:bodyPr/>
                    <a:lstStyle/>
                    <a:p>
                      <a:endParaRPr lang="en-US"/>
                    </a:p>
                  </a:txBody>
                  <a:tcPr/>
                </a:tc>
                <a:extLst>
                  <a:ext uri="{0D108BD9-81ED-4DB2-BD59-A6C34878D82A}">
                    <a16:rowId xmlns:a16="http://schemas.microsoft.com/office/drawing/2014/main" val="1964599523"/>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sz="1800" dirty="0">
                          <a:solidFill>
                            <a:schemeClr val="tx1"/>
                          </a:solidFill>
                          <a:ea typeface="ＭＳ Ｐゴシック" pitchFamily="-107" charset="-128"/>
                          <a:cs typeface="ＭＳ Ｐゴシック" pitchFamily="-107" charset="-128"/>
                        </a:rPr>
                        <a:t>When each of you finishes with your activity, you are allowed to take a 10 minute break.   </a:t>
                      </a:r>
                      <a:endParaRPr lang="en-US" dirty="0">
                        <a:solidFill>
                          <a:schemeClr val="tx1"/>
                        </a:solidFill>
                        <a:ea typeface="ＭＳ Ｐゴシック" pitchFamily="-107" charset="-128"/>
                        <a:cs typeface="ＭＳ Ｐゴシック" pitchFamily="-107" charset="-128"/>
                      </a:endParaRPr>
                    </a:p>
                  </a:txBody>
                  <a:tcPr/>
                </a:tc>
                <a:tc>
                  <a:txBody>
                    <a:bodyPr/>
                    <a:lstStyle/>
                    <a:p>
                      <a:endParaRPr lang="en-US"/>
                    </a:p>
                  </a:txBody>
                  <a:tcPr/>
                </a:tc>
                <a:extLst>
                  <a:ext uri="{0D108BD9-81ED-4DB2-BD59-A6C34878D82A}">
                    <a16:rowId xmlns:a16="http://schemas.microsoft.com/office/drawing/2014/main" val="2744770007"/>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800" dirty="0">
                          <a:solidFill>
                            <a:schemeClr val="tx1"/>
                          </a:solidFill>
                          <a:ea typeface="ＭＳ Ｐゴシック" pitchFamily="-107" charset="-128"/>
                          <a:cs typeface="ＭＳ Ｐゴシック" pitchFamily="-107" charset="-128"/>
                        </a:rPr>
                        <a:t>If Devin can stand up and give a 5 minute presentation on the pros and cons of each group contingency, you will all get out of this presentation 10 minutes early.</a:t>
                      </a:r>
                    </a:p>
                  </a:txBody>
                  <a:tcPr/>
                </a:tc>
                <a:tc>
                  <a:txBody>
                    <a:bodyPr/>
                    <a:lstStyle/>
                    <a:p>
                      <a:endParaRPr lang="en-US" dirty="0"/>
                    </a:p>
                  </a:txBody>
                  <a:tcPr/>
                </a:tc>
                <a:extLst>
                  <a:ext uri="{0D108BD9-81ED-4DB2-BD59-A6C34878D82A}">
                    <a16:rowId xmlns:a16="http://schemas.microsoft.com/office/drawing/2014/main" val="3315067297"/>
                  </a:ext>
                </a:extLst>
              </a:tr>
            </a:tbl>
          </a:graphicData>
        </a:graphic>
      </p:graphicFrame>
    </p:spTree>
    <p:extLst>
      <p:ext uri="{BB962C8B-B14F-4D97-AF65-F5344CB8AC3E}">
        <p14:creationId xmlns:p14="http://schemas.microsoft.com/office/powerpoint/2010/main" val="8241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6395" y="67548"/>
            <a:ext cx="7955280" cy="1393274"/>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4.4: Workbook Quiz</a:t>
            </a:r>
            <a:br>
              <a:rPr lang="en-US" sz="54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Group Contingencies- Review </a:t>
            </a:r>
            <a:endParaRPr lang="en-US" sz="3600" dirty="0">
              <a:solidFill>
                <a:srgbClr val="001C54"/>
              </a:solidFill>
            </a:endParaRPr>
          </a:p>
        </p:txBody>
      </p:sp>
      <p:sp>
        <p:nvSpPr>
          <p:cNvPr id="177155" name="Rectangle 3"/>
          <p:cNvSpPr>
            <a:spLocks noGrp="1" noChangeArrowheads="1"/>
          </p:cNvSpPr>
          <p:nvPr>
            <p:ph idx="1"/>
          </p:nvPr>
        </p:nvSpPr>
        <p:spPr>
          <a:xfrm>
            <a:off x="357714" y="1314804"/>
            <a:ext cx="8223263" cy="827356"/>
          </a:xfrm>
        </p:spPr>
        <p:txBody>
          <a:bodyPr>
            <a:noAutofit/>
          </a:bodyPr>
          <a:lstStyle/>
          <a:p>
            <a:pPr marL="0" indent="0">
              <a:buNone/>
            </a:pPr>
            <a:r>
              <a:rPr lang="en-US" dirty="0">
                <a:solidFill>
                  <a:schemeClr val="bg1"/>
                </a:solidFill>
              </a:rPr>
              <a:t>Match each of the following examples with one of the types of group contingencies</a:t>
            </a:r>
          </a:p>
        </p:txBody>
      </p:sp>
      <p:pic>
        <p:nvPicPr>
          <p:cNvPr id="6" name="Picture 5" descr="Image of a test">
            <a:extLst>
              <a:ext uri="{FF2B5EF4-FFF2-40B4-BE49-F238E27FC236}">
                <a16:creationId xmlns:a16="http://schemas.microsoft.com/office/drawing/2014/main" id="{04B749B5-93AE-0149-953B-4F1254E6D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 y="155304"/>
            <a:ext cx="914324" cy="92042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949751909"/>
              </p:ext>
            </p:extLst>
          </p:nvPr>
        </p:nvGraphicFramePr>
        <p:xfrm>
          <a:off x="439233" y="2142160"/>
          <a:ext cx="7933764" cy="3589158"/>
        </p:xfrm>
        <a:graphic>
          <a:graphicData uri="http://schemas.openxmlformats.org/drawingml/2006/table">
            <a:tbl>
              <a:tblPr firstRow="1" bandRow="1">
                <a:tableStyleId>{C4B1156A-380E-4F78-BDF5-A606A8083BF9}</a:tableStyleId>
              </a:tblPr>
              <a:tblGrid>
                <a:gridCol w="4894729">
                  <a:extLst>
                    <a:ext uri="{9D8B030D-6E8A-4147-A177-3AD203B41FA5}">
                      <a16:colId xmlns:a16="http://schemas.microsoft.com/office/drawing/2014/main" val="3790342406"/>
                    </a:ext>
                  </a:extLst>
                </a:gridCol>
                <a:gridCol w="3039035">
                  <a:extLst>
                    <a:ext uri="{9D8B030D-6E8A-4147-A177-3AD203B41FA5}">
                      <a16:colId xmlns:a16="http://schemas.microsoft.com/office/drawing/2014/main" val="988120512"/>
                    </a:ext>
                  </a:extLst>
                </a:gridCol>
              </a:tblGrid>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t>1. </a:t>
                      </a:r>
                      <a:r>
                        <a:rPr lang="en-US" sz="1800" b="0" dirty="0">
                          <a:solidFill>
                            <a:schemeClr val="tx1"/>
                          </a:solidFill>
                          <a:latin typeface="+mn-lt"/>
                          <a:ea typeface="ＭＳ Ｐゴシック" pitchFamily="-107" charset="-128"/>
                          <a:cs typeface="ＭＳ Ｐゴシック" pitchFamily="-107" charset="-128"/>
                        </a:rPr>
                        <a:t>When George successfully generates a specific praise statement the rest of the class is given an extra credit point on the assignment.</a:t>
                      </a:r>
                    </a:p>
                  </a:txBody>
                  <a:tcPr/>
                </a:tc>
                <a:tc>
                  <a:txBody>
                    <a:bodyPr/>
                    <a:lstStyle/>
                    <a:p>
                      <a:endParaRPr lang="en-US"/>
                    </a:p>
                  </a:txBody>
                  <a:tcPr/>
                </a:tc>
                <a:extLst>
                  <a:ext uri="{0D108BD9-81ED-4DB2-BD59-A6C34878D82A}">
                    <a16:rowId xmlns:a16="http://schemas.microsoft.com/office/drawing/2014/main" val="710305508"/>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800" dirty="0">
                          <a:solidFill>
                            <a:schemeClr val="tx1"/>
                          </a:solidFill>
                          <a:ea typeface="ＭＳ Ｐゴシック" pitchFamily="-107" charset="-128"/>
                          <a:cs typeface="ＭＳ Ｐゴシック" pitchFamily="-107" charset="-128"/>
                        </a:rPr>
                        <a:t>If 99% of you get this answer right, the whole group will be given a pizza party.</a:t>
                      </a:r>
                      <a:r>
                        <a:rPr lang="en-US" sz="1800" dirty="0">
                          <a:solidFill>
                            <a:schemeClr val="tx1"/>
                          </a:solidFill>
                          <a:ea typeface="ＭＳ Ｐゴシック" pitchFamily="-107" charset="-128"/>
                          <a:cs typeface="ＭＳ Ｐゴシック" pitchFamily="-107" charset="-128"/>
                          <a:sym typeface="Wingdings" pitchFamily="-1" charset="2"/>
                        </a:rPr>
                        <a:t> </a:t>
                      </a:r>
                    </a:p>
                  </a:txBody>
                  <a:tcPr/>
                </a:tc>
                <a:tc>
                  <a:txBody>
                    <a:bodyPr/>
                    <a:lstStyle/>
                    <a:p>
                      <a:endParaRPr lang="en-US" dirty="0"/>
                    </a:p>
                  </a:txBody>
                  <a:tcPr/>
                </a:tc>
                <a:extLst>
                  <a:ext uri="{0D108BD9-81ED-4DB2-BD59-A6C34878D82A}">
                    <a16:rowId xmlns:a16="http://schemas.microsoft.com/office/drawing/2014/main" val="1964599523"/>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sz="1800" dirty="0">
                          <a:solidFill>
                            <a:schemeClr val="tx1"/>
                          </a:solidFill>
                          <a:ea typeface="ＭＳ Ｐゴシック" pitchFamily="-107" charset="-128"/>
                          <a:cs typeface="ＭＳ Ｐゴシック" pitchFamily="-107" charset="-128"/>
                        </a:rPr>
                        <a:t>When each of you finishes with your activity, you are allowed to take a 10 minute break.   </a:t>
                      </a:r>
                      <a:endParaRPr lang="en-US" dirty="0">
                        <a:solidFill>
                          <a:schemeClr val="tx1"/>
                        </a:solidFill>
                        <a:ea typeface="ＭＳ Ｐゴシック" pitchFamily="-107" charset="-128"/>
                        <a:cs typeface="ＭＳ Ｐゴシック" pitchFamily="-107" charset="-128"/>
                      </a:endParaRPr>
                    </a:p>
                  </a:txBody>
                  <a:tcPr/>
                </a:tc>
                <a:tc>
                  <a:txBody>
                    <a:bodyPr/>
                    <a:lstStyle/>
                    <a:p>
                      <a:endParaRPr lang="en-US" dirty="0"/>
                    </a:p>
                  </a:txBody>
                  <a:tcPr/>
                </a:tc>
                <a:extLst>
                  <a:ext uri="{0D108BD9-81ED-4DB2-BD59-A6C34878D82A}">
                    <a16:rowId xmlns:a16="http://schemas.microsoft.com/office/drawing/2014/main" val="2744770007"/>
                  </a:ext>
                </a:extLst>
              </a:tr>
              <a:tr h="743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800" dirty="0">
                          <a:solidFill>
                            <a:schemeClr val="tx1"/>
                          </a:solidFill>
                          <a:ea typeface="ＭＳ Ｐゴシック" pitchFamily="-107" charset="-128"/>
                          <a:cs typeface="ＭＳ Ｐゴシック" pitchFamily="-107" charset="-128"/>
                        </a:rPr>
                        <a:t>If Devin can stand up and give a 5 minute presentation on the pros and cons of each group contingency, you will all get out of this presentation 10 minutes early.</a:t>
                      </a:r>
                    </a:p>
                  </a:txBody>
                  <a:tcPr/>
                </a:tc>
                <a:tc>
                  <a:txBody>
                    <a:bodyPr/>
                    <a:lstStyle/>
                    <a:p>
                      <a:endParaRPr lang="en-US" dirty="0"/>
                    </a:p>
                  </a:txBody>
                  <a:tcPr/>
                </a:tc>
                <a:extLst>
                  <a:ext uri="{0D108BD9-81ED-4DB2-BD59-A6C34878D82A}">
                    <a16:rowId xmlns:a16="http://schemas.microsoft.com/office/drawing/2014/main" val="3315067297"/>
                  </a:ext>
                </a:extLst>
              </a:tr>
            </a:tbl>
          </a:graphicData>
        </a:graphic>
      </p:graphicFrame>
      <p:sp>
        <p:nvSpPr>
          <p:cNvPr id="4" name="TextBox 3"/>
          <p:cNvSpPr txBox="1"/>
          <p:nvPr/>
        </p:nvSpPr>
        <p:spPr>
          <a:xfrm>
            <a:off x="5267623" y="2381240"/>
            <a:ext cx="3121471" cy="523220"/>
          </a:xfrm>
          <a:prstGeom prst="rect">
            <a:avLst/>
          </a:prstGeom>
          <a:noFill/>
        </p:spPr>
        <p:txBody>
          <a:bodyPr wrap="square" rtlCol="0">
            <a:spAutoFit/>
          </a:bodyPr>
          <a:lstStyle/>
          <a:p>
            <a:pPr algn="ctr"/>
            <a:r>
              <a:rPr lang="en-US" sz="1400" b="1" dirty="0">
                <a:solidFill>
                  <a:schemeClr val="accent5"/>
                </a:solidFill>
              </a:rPr>
              <a:t>Dependent Group Contingency</a:t>
            </a:r>
          </a:p>
          <a:p>
            <a:pPr algn="ctr"/>
            <a:r>
              <a:rPr lang="en-US" sz="1400" b="1" dirty="0">
                <a:solidFill>
                  <a:schemeClr val="accent5"/>
                </a:solidFill>
              </a:rPr>
              <a:t>(One for All)</a:t>
            </a:r>
          </a:p>
        </p:txBody>
      </p:sp>
      <p:sp>
        <p:nvSpPr>
          <p:cNvPr id="8" name="TextBox 7"/>
          <p:cNvSpPr txBox="1"/>
          <p:nvPr/>
        </p:nvSpPr>
        <p:spPr>
          <a:xfrm>
            <a:off x="5267622" y="3152420"/>
            <a:ext cx="3121471" cy="523220"/>
          </a:xfrm>
          <a:prstGeom prst="rect">
            <a:avLst/>
          </a:prstGeom>
          <a:noFill/>
        </p:spPr>
        <p:txBody>
          <a:bodyPr wrap="square" rtlCol="0">
            <a:spAutoFit/>
          </a:bodyPr>
          <a:lstStyle/>
          <a:p>
            <a:pPr algn="ctr"/>
            <a:r>
              <a:rPr lang="en-US" sz="1400" b="1" dirty="0">
                <a:solidFill>
                  <a:schemeClr val="accent5"/>
                </a:solidFill>
              </a:rPr>
              <a:t>Interdependent Group Contingency</a:t>
            </a:r>
          </a:p>
          <a:p>
            <a:pPr algn="ctr"/>
            <a:r>
              <a:rPr lang="en-US" sz="1400" b="1" dirty="0">
                <a:solidFill>
                  <a:schemeClr val="accent5"/>
                </a:solidFill>
              </a:rPr>
              <a:t>(All for One)</a:t>
            </a:r>
          </a:p>
        </p:txBody>
      </p:sp>
      <p:sp>
        <p:nvSpPr>
          <p:cNvPr id="9" name="TextBox 8"/>
          <p:cNvSpPr txBox="1"/>
          <p:nvPr/>
        </p:nvSpPr>
        <p:spPr>
          <a:xfrm>
            <a:off x="5251526" y="3872310"/>
            <a:ext cx="3121471" cy="523220"/>
          </a:xfrm>
          <a:prstGeom prst="rect">
            <a:avLst/>
          </a:prstGeom>
          <a:noFill/>
        </p:spPr>
        <p:txBody>
          <a:bodyPr wrap="square" rtlCol="0">
            <a:spAutoFit/>
          </a:bodyPr>
          <a:lstStyle/>
          <a:p>
            <a:pPr algn="ctr"/>
            <a:r>
              <a:rPr lang="en-US" sz="1400" b="1" dirty="0">
                <a:solidFill>
                  <a:schemeClr val="accent5"/>
                </a:solidFill>
              </a:rPr>
              <a:t>Independent Group Contingency</a:t>
            </a:r>
          </a:p>
          <a:p>
            <a:pPr algn="ctr"/>
            <a:r>
              <a:rPr lang="en-US" sz="1400" b="1" dirty="0">
                <a:solidFill>
                  <a:schemeClr val="accent5"/>
                </a:solidFill>
              </a:rPr>
              <a:t>(To Each </a:t>
            </a:r>
            <a:r>
              <a:rPr lang="en-US" sz="1400" b="1" dirty="0" err="1">
                <a:solidFill>
                  <a:schemeClr val="accent5"/>
                </a:solidFill>
              </a:rPr>
              <a:t>His/Her</a:t>
            </a:r>
            <a:r>
              <a:rPr lang="en-US" sz="1400" b="1" dirty="0">
                <a:solidFill>
                  <a:schemeClr val="accent5"/>
                </a:solidFill>
              </a:rPr>
              <a:t> Own)</a:t>
            </a:r>
          </a:p>
        </p:txBody>
      </p:sp>
      <p:sp>
        <p:nvSpPr>
          <p:cNvPr id="10" name="TextBox 9"/>
          <p:cNvSpPr txBox="1"/>
          <p:nvPr/>
        </p:nvSpPr>
        <p:spPr>
          <a:xfrm>
            <a:off x="5259574" y="4801814"/>
            <a:ext cx="3121471" cy="523220"/>
          </a:xfrm>
          <a:prstGeom prst="rect">
            <a:avLst/>
          </a:prstGeom>
          <a:noFill/>
        </p:spPr>
        <p:txBody>
          <a:bodyPr wrap="square" rtlCol="0">
            <a:spAutoFit/>
          </a:bodyPr>
          <a:lstStyle/>
          <a:p>
            <a:pPr algn="ctr"/>
            <a:r>
              <a:rPr lang="en-US" sz="1400" b="1" dirty="0">
                <a:solidFill>
                  <a:schemeClr val="accent5"/>
                </a:solidFill>
              </a:rPr>
              <a:t>Dependent Group Contingency</a:t>
            </a:r>
          </a:p>
          <a:p>
            <a:pPr algn="ctr"/>
            <a:r>
              <a:rPr lang="en-US" sz="1400" b="1" dirty="0">
                <a:solidFill>
                  <a:schemeClr val="accent5"/>
                </a:solidFill>
              </a:rPr>
              <a:t>(One for All)</a:t>
            </a:r>
          </a:p>
        </p:txBody>
      </p:sp>
    </p:spTree>
    <p:extLst>
      <p:ext uri="{BB962C8B-B14F-4D97-AF65-F5344CB8AC3E}">
        <p14:creationId xmlns:p14="http://schemas.microsoft.com/office/powerpoint/2010/main" val="58977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9244" y="77919"/>
            <a:ext cx="7955280" cy="1236532"/>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4.5: Discussion Board</a:t>
            </a:r>
            <a:br>
              <a:rPr lang="en-US" sz="54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Group Contingencies </a:t>
            </a:r>
            <a:endParaRPr lang="en-US" sz="3600" dirty="0">
              <a:solidFill>
                <a:srgbClr val="001C54"/>
              </a:solidFill>
            </a:endParaRPr>
          </a:p>
        </p:txBody>
      </p:sp>
      <p:sp>
        <p:nvSpPr>
          <p:cNvPr id="177155" name="Rectangle 3"/>
          <p:cNvSpPr>
            <a:spLocks noGrp="1" noChangeArrowheads="1"/>
          </p:cNvSpPr>
          <p:nvPr>
            <p:ph idx="1"/>
          </p:nvPr>
        </p:nvSpPr>
        <p:spPr>
          <a:xfrm>
            <a:off x="373716" y="1746211"/>
            <a:ext cx="8223263" cy="3684701"/>
          </a:xfrm>
        </p:spPr>
        <p:txBody>
          <a:bodyPr>
            <a:noAutofit/>
          </a:bodyPr>
          <a:lstStyle/>
          <a:p>
            <a:pPr marL="342900" indent="-342900">
              <a:buFont typeface="+mj-lt"/>
              <a:buAutoNum type="arabicPeriod"/>
            </a:pPr>
            <a:r>
              <a:rPr lang="en-US" sz="2400" dirty="0">
                <a:solidFill>
                  <a:schemeClr val="bg1"/>
                </a:solidFill>
              </a:rPr>
              <a:t>Identify (and operationally define) an appropriate behavior you’d like to see more of in your classroom. </a:t>
            </a:r>
          </a:p>
          <a:p>
            <a:pPr marL="342900" indent="-342900">
              <a:buFont typeface="+mj-lt"/>
              <a:buAutoNum type="arabicPeriod"/>
            </a:pPr>
            <a:r>
              <a:rPr lang="en-US" sz="2400" dirty="0">
                <a:solidFill>
                  <a:schemeClr val="bg1"/>
                </a:solidFill>
              </a:rPr>
              <a:t>Select a group contingency type that fits the needs of your group</a:t>
            </a:r>
          </a:p>
          <a:p>
            <a:pPr marL="342900" indent="-342900">
              <a:buFont typeface="+mj-lt"/>
              <a:buAutoNum type="arabicPeriod"/>
            </a:pPr>
            <a:r>
              <a:rPr lang="en-US" sz="2400" dirty="0">
                <a:solidFill>
                  <a:schemeClr val="bg1"/>
                </a:solidFill>
              </a:rPr>
              <a:t>Describe how you would set this up in your classroom (e.g., what type of reinforcer will you use? How will you introduce this to your students?) </a:t>
            </a:r>
          </a:p>
          <a:p>
            <a:pPr marL="342900" indent="-342900">
              <a:buFont typeface="+mj-lt"/>
              <a:buAutoNum type="arabicPeriod"/>
            </a:pPr>
            <a:r>
              <a:rPr lang="en-US" sz="2400" dirty="0">
                <a:solidFill>
                  <a:schemeClr val="bg1"/>
                </a:solidFill>
              </a:rPr>
              <a:t>What questions or concerns do you have about the use of group contingencies? </a:t>
            </a:r>
          </a:p>
        </p:txBody>
      </p:sp>
      <p:pic>
        <p:nvPicPr>
          <p:cNvPr id="8" name="Picture 7" descr="Image of two chat boxes"/>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81985" y="207229"/>
            <a:ext cx="937259" cy="914400"/>
          </a:xfrm>
          <a:prstGeom prst="rect">
            <a:avLst/>
          </a:prstGeom>
        </p:spPr>
      </p:pic>
      <p:sp>
        <p:nvSpPr>
          <p:cNvPr id="5" name="TextBox 4"/>
          <p:cNvSpPr txBox="1"/>
          <p:nvPr/>
        </p:nvSpPr>
        <p:spPr>
          <a:xfrm>
            <a:off x="1028700" y="527124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4.5</a:t>
            </a:r>
          </a:p>
        </p:txBody>
      </p:sp>
    </p:spTree>
    <p:extLst>
      <p:ext uri="{BB962C8B-B14F-4D97-AF65-F5344CB8AC3E}">
        <p14:creationId xmlns:p14="http://schemas.microsoft.com/office/powerpoint/2010/main" val="25828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4127D3D-71EA-2349-8F80-5768E1751D2C}"/>
              </a:ext>
            </a:extLst>
          </p:cNvPr>
          <p:cNvSpPr>
            <a:spLocks noGrp="1"/>
          </p:cNvSpPr>
          <p:nvPr>
            <p:ph type="title"/>
          </p:nvPr>
        </p:nvSpPr>
        <p:spPr>
          <a:xfrm>
            <a:off x="1119244" y="77919"/>
            <a:ext cx="7955280" cy="1236532"/>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4.5: Review</a:t>
            </a:r>
            <a:endParaRPr lang="en-US" sz="3600" dirty="0">
              <a:solidFill>
                <a:srgbClr val="001C54"/>
              </a:solidFill>
            </a:endParaRPr>
          </a:p>
        </p:txBody>
      </p:sp>
      <p:pic>
        <p:nvPicPr>
          <p:cNvPr id="5" name="Picture 4" descr="Image of two text boxes">
            <a:extLst>
              <a:ext uri="{FF2B5EF4-FFF2-40B4-BE49-F238E27FC236}">
                <a16:creationId xmlns:a16="http://schemas.microsoft.com/office/drawing/2014/main" id="{D0351FFF-99FA-2E41-B277-3113C6ADC2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81985" y="207229"/>
            <a:ext cx="937259" cy="914400"/>
          </a:xfrm>
          <a:prstGeom prst="rect">
            <a:avLst/>
          </a:prstGeom>
        </p:spPr>
      </p:pic>
      <p:sp>
        <p:nvSpPr>
          <p:cNvPr id="6" name="Content Placeholder 2">
            <a:extLst>
              <a:ext uri="{FF2B5EF4-FFF2-40B4-BE49-F238E27FC236}">
                <a16:creationId xmlns:a16="http://schemas.microsoft.com/office/drawing/2014/main" id="{D4E26F9B-1CF7-AF4D-84A1-38100B70EA9B}"/>
              </a:ext>
            </a:extLst>
          </p:cNvPr>
          <p:cNvSpPr>
            <a:spLocks noGrp="1"/>
          </p:cNvSpPr>
          <p:nvPr>
            <p:ph idx="1"/>
          </p:nvPr>
        </p:nvSpPr>
        <p:spPr>
          <a:xfrm>
            <a:off x="628650" y="1825625"/>
            <a:ext cx="7886700" cy="4351338"/>
          </a:xfrm>
        </p:spPr>
        <p:txBody>
          <a:bodyPr>
            <a:normAutofit/>
          </a:bodyPr>
          <a:lstStyle/>
          <a:p>
            <a:r>
              <a:rPr lang="en-US" sz="2800" dirty="0">
                <a:solidFill>
                  <a:schemeClr val="bg1"/>
                </a:solidFill>
              </a:rPr>
              <a:t>Remember</a:t>
            </a:r>
          </a:p>
          <a:p>
            <a:pPr lvl="1"/>
            <a:r>
              <a:rPr lang="en-US" dirty="0">
                <a:solidFill>
                  <a:schemeClr val="bg1"/>
                </a:solidFill>
              </a:rPr>
              <a:t>Clearly define the target behavior</a:t>
            </a:r>
          </a:p>
          <a:p>
            <a:pPr lvl="1"/>
            <a:r>
              <a:rPr lang="en-US" dirty="0">
                <a:solidFill>
                  <a:schemeClr val="bg1"/>
                </a:solidFill>
              </a:rPr>
              <a:t>Choose an effective reward</a:t>
            </a:r>
          </a:p>
          <a:p>
            <a:pPr lvl="1"/>
            <a:r>
              <a:rPr lang="en-US" dirty="0">
                <a:solidFill>
                  <a:schemeClr val="bg1"/>
                </a:solidFill>
              </a:rPr>
              <a:t>Set appropriate performance criterion</a:t>
            </a:r>
          </a:p>
          <a:p>
            <a:pPr lvl="2"/>
            <a:r>
              <a:rPr lang="en-US" sz="2400" dirty="0">
                <a:solidFill>
                  <a:schemeClr val="bg1"/>
                </a:solidFill>
              </a:rPr>
              <a:t>It is important that the goals are clearly identified</a:t>
            </a:r>
          </a:p>
          <a:p>
            <a:pPr lvl="1"/>
            <a:r>
              <a:rPr lang="en-US" dirty="0">
                <a:solidFill>
                  <a:schemeClr val="bg1"/>
                </a:solidFill>
              </a:rPr>
              <a:t>Select the most appropriate type of group contingency</a:t>
            </a:r>
          </a:p>
          <a:p>
            <a:pPr lvl="1"/>
            <a:r>
              <a:rPr lang="en-US" dirty="0">
                <a:solidFill>
                  <a:schemeClr val="bg1"/>
                </a:solidFill>
              </a:rPr>
              <a:t>Monitor individual and group performance</a:t>
            </a:r>
          </a:p>
        </p:txBody>
      </p:sp>
    </p:spTree>
    <p:extLst>
      <p:ext uri="{BB962C8B-B14F-4D97-AF65-F5344CB8AC3E}">
        <p14:creationId xmlns:p14="http://schemas.microsoft.com/office/powerpoint/2010/main" val="616509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8670880"/>
              </p:ext>
            </p:extLst>
          </p:nvPr>
        </p:nvGraphicFramePr>
        <p:xfrm>
          <a:off x="353960" y="2238580"/>
          <a:ext cx="8347587" cy="1867853"/>
        </p:xfrm>
        <a:graphic>
          <a:graphicData uri="http://schemas.openxmlformats.org/drawingml/2006/table">
            <a:tbl>
              <a:tblPr firstRow="1" bandRow="1">
                <a:tableStyleId>{2D5ABB26-0587-4C30-8999-92F81FD0307C}</a:tableStyleId>
              </a:tblPr>
              <a:tblGrid>
                <a:gridCol w="1522824">
                  <a:extLst>
                    <a:ext uri="{9D8B030D-6E8A-4147-A177-3AD203B41FA5}">
                      <a16:colId xmlns:a16="http://schemas.microsoft.com/office/drawing/2014/main" val="20000"/>
                    </a:ext>
                  </a:extLst>
                </a:gridCol>
                <a:gridCol w="2274921">
                  <a:extLst>
                    <a:ext uri="{9D8B030D-6E8A-4147-A177-3AD203B41FA5}">
                      <a16:colId xmlns:a16="http://schemas.microsoft.com/office/drawing/2014/main" val="20001"/>
                    </a:ext>
                  </a:extLst>
                </a:gridCol>
                <a:gridCol w="2274921">
                  <a:extLst>
                    <a:ext uri="{9D8B030D-6E8A-4147-A177-3AD203B41FA5}">
                      <a16:colId xmlns:a16="http://schemas.microsoft.com/office/drawing/2014/main" val="20002"/>
                    </a:ext>
                  </a:extLst>
                </a:gridCol>
                <a:gridCol w="2274921">
                  <a:extLst>
                    <a:ext uri="{9D8B030D-6E8A-4147-A177-3AD203B41FA5}">
                      <a16:colId xmlns:a16="http://schemas.microsoft.com/office/drawing/2014/main" val="20003"/>
                    </a:ext>
                  </a:extLst>
                </a:gridCol>
              </a:tblGrid>
              <a:tr h="445627">
                <a:tc>
                  <a:txBody>
                    <a:bodyPr/>
                    <a:lstStyle/>
                    <a:p>
                      <a:endParaRPr lang="en-US" sz="2000" dirty="0">
                        <a:solidFill>
                          <a:srgbClr val="000000"/>
                        </a:solidFill>
                        <a:latin typeface="Arial"/>
                        <a:cs typeface="Arial"/>
                      </a:endParaRPr>
                    </a:p>
                  </a:txBody>
                  <a:tcPr marL="81836" marR="81836">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14222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marL="81836" marR="818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2000" dirty="0"/>
                        <a:t>Class</a:t>
                      </a:r>
                      <a:r>
                        <a:rPr lang="en-US" sz="2000" baseline="0" dirty="0"/>
                        <a:t> Constitution signed by all</a:t>
                      </a:r>
                      <a:endParaRPr lang="en-US" sz="20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2000" dirty="0"/>
                        <a:t>Integrity Pledge signed by all</a:t>
                      </a:r>
                      <a:endParaRPr lang="en-US" sz="20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2000" dirty="0"/>
                        <a:t>Zero Tolerance</a:t>
                      </a:r>
                      <a:r>
                        <a:rPr lang="en-US" sz="2000" baseline="0" dirty="0"/>
                        <a:t> Acknowledgement</a:t>
                      </a:r>
                      <a:endParaRPr lang="en-US" sz="20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43219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AutoShape 2"/>
          <p:cNvSpPr>
            <a:spLocks noGrp="1" noChangeArrowheads="1"/>
          </p:cNvSpPr>
          <p:nvPr>
            <p:ph type="title"/>
          </p:nvPr>
        </p:nvSpPr>
        <p:spPr>
          <a:noFill/>
        </p:spPr>
        <p:txBody>
          <a:bodyPr/>
          <a:lstStyle/>
          <a:p>
            <a:r>
              <a:rPr lang="en-US" b="1" dirty="0">
                <a:solidFill>
                  <a:srgbClr val="001C54"/>
                </a:solidFill>
                <a:ea typeface="ＭＳ Ｐゴシック" pitchFamily="-107" charset="-128"/>
                <a:cs typeface="ＭＳ Ｐゴシック" pitchFamily="-107" charset="-128"/>
              </a:rPr>
              <a:t>Behavioral Contracts</a:t>
            </a:r>
          </a:p>
        </p:txBody>
      </p:sp>
      <p:sp>
        <p:nvSpPr>
          <p:cNvPr id="257027" name="Rectangle 3"/>
          <p:cNvSpPr>
            <a:spLocks noGrp="1" noChangeArrowheads="1"/>
          </p:cNvSpPr>
          <p:nvPr>
            <p:ph idx="1"/>
          </p:nvPr>
        </p:nvSpPr>
        <p:spPr>
          <a:xfrm>
            <a:off x="628650" y="1778225"/>
            <a:ext cx="7886700" cy="4351338"/>
          </a:xfrm>
        </p:spPr>
        <p:txBody>
          <a:bodyPr>
            <a:normAutofit/>
          </a:bodyPr>
          <a:lstStyle/>
          <a:p>
            <a:pPr marL="0" indent="0">
              <a:lnSpc>
                <a:spcPct val="100000"/>
              </a:lnSpc>
              <a:spcAft>
                <a:spcPts val="600"/>
              </a:spcAft>
              <a:buNone/>
            </a:pPr>
            <a:r>
              <a:rPr lang="en-US" sz="2800" dirty="0">
                <a:solidFill>
                  <a:schemeClr val="bg1"/>
                </a:solidFill>
                <a:ea typeface="ＭＳ Ｐゴシック" pitchFamily="-107" charset="-128"/>
                <a:cs typeface="ＭＳ Ｐゴシック" pitchFamily="-107" charset="-128"/>
              </a:rPr>
              <a:t>A written document that specifies a contingency for an individual student or in this case…whole class</a:t>
            </a:r>
            <a:endParaRPr lang="en-US" sz="800" dirty="0">
              <a:solidFill>
                <a:schemeClr val="bg1"/>
              </a:solidFill>
              <a:ea typeface="ＭＳ Ｐゴシック" pitchFamily="-107" charset="-128"/>
              <a:cs typeface="ＭＳ Ｐゴシック" pitchFamily="-107" charset="-128"/>
            </a:endParaRPr>
          </a:p>
          <a:p>
            <a:pPr marL="0" indent="0">
              <a:spcAft>
                <a:spcPts val="600"/>
              </a:spcAft>
              <a:buNone/>
            </a:pPr>
            <a:r>
              <a:rPr lang="en-US" sz="2800" dirty="0">
                <a:solidFill>
                  <a:schemeClr val="bg1"/>
                </a:solidFill>
                <a:ea typeface="ＭＳ Ｐゴシック" pitchFamily="-107" charset="-128"/>
                <a:cs typeface="ＭＳ Ｐゴシック" pitchFamily="-107" charset="-128"/>
              </a:rPr>
              <a:t>Contains the following elements:</a:t>
            </a:r>
          </a:p>
          <a:p>
            <a:pPr lvl="1">
              <a:spcAft>
                <a:spcPts val="600"/>
              </a:spcAft>
            </a:pPr>
            <a:r>
              <a:rPr lang="en-US" sz="2400" dirty="0">
                <a:solidFill>
                  <a:schemeClr val="bg1"/>
                </a:solidFill>
              </a:rPr>
              <a:t>Operational definition of </a:t>
            </a:r>
            <a:r>
              <a:rPr lang="en-US" sz="2400" b="1" i="1" dirty="0">
                <a:solidFill>
                  <a:schemeClr val="bg1"/>
                </a:solidFill>
              </a:rPr>
              <a:t>BEHAVIOR</a:t>
            </a:r>
          </a:p>
          <a:p>
            <a:pPr lvl="1">
              <a:spcAft>
                <a:spcPts val="600"/>
              </a:spcAft>
            </a:pPr>
            <a:r>
              <a:rPr lang="en-US" sz="2400" dirty="0">
                <a:solidFill>
                  <a:schemeClr val="bg1"/>
                </a:solidFill>
              </a:rPr>
              <a:t>Clear descriptions of </a:t>
            </a:r>
            <a:r>
              <a:rPr lang="en-US" sz="2400" b="1" i="1" dirty="0">
                <a:solidFill>
                  <a:schemeClr val="bg1"/>
                </a:solidFill>
              </a:rPr>
              <a:t>REINFORCERS</a:t>
            </a:r>
          </a:p>
          <a:p>
            <a:pPr lvl="1">
              <a:spcAft>
                <a:spcPts val="600"/>
              </a:spcAft>
            </a:pPr>
            <a:r>
              <a:rPr lang="en-US" sz="2400" b="1" i="1" dirty="0">
                <a:solidFill>
                  <a:schemeClr val="bg1"/>
                </a:solidFill>
              </a:rPr>
              <a:t>OUTCOMES</a:t>
            </a:r>
            <a:r>
              <a:rPr lang="en-US" sz="2400" dirty="0">
                <a:solidFill>
                  <a:schemeClr val="bg1"/>
                </a:solidFill>
              </a:rPr>
              <a:t> if student fails to meet expectations.</a:t>
            </a:r>
          </a:p>
          <a:p>
            <a:pPr lvl="1">
              <a:spcAft>
                <a:spcPts val="600"/>
              </a:spcAft>
            </a:pPr>
            <a:r>
              <a:rPr lang="en-US" sz="2400" dirty="0">
                <a:solidFill>
                  <a:schemeClr val="bg1"/>
                </a:solidFill>
              </a:rPr>
              <a:t>Special </a:t>
            </a:r>
            <a:r>
              <a:rPr lang="en-US" sz="2400" b="1" i="1" dirty="0">
                <a:solidFill>
                  <a:schemeClr val="bg1"/>
                </a:solidFill>
              </a:rPr>
              <a:t>BONUSES</a:t>
            </a:r>
            <a:r>
              <a:rPr lang="en-US" sz="2400" dirty="0">
                <a:solidFill>
                  <a:schemeClr val="bg1"/>
                </a:solidFill>
              </a:rPr>
              <a:t> that may be used to increase motivation or participation.</a:t>
            </a:r>
          </a:p>
        </p:txBody>
      </p:sp>
      <p:sp>
        <p:nvSpPr>
          <p:cNvPr id="101380" name="Text Box 4"/>
          <p:cNvSpPr txBox="1">
            <a:spLocks noChangeArrowheads="1"/>
          </p:cNvSpPr>
          <p:nvPr/>
        </p:nvSpPr>
        <p:spPr bwMode="auto">
          <a:xfrm>
            <a:off x="0" y="5930572"/>
            <a:ext cx="3540991"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chemeClr val="bg1"/>
                </a:solidFill>
              </a:rPr>
              <a:t>(</a:t>
            </a:r>
            <a:r>
              <a:rPr lang="en-US" sz="1200" dirty="0" err="1">
                <a:solidFill>
                  <a:schemeClr val="bg1"/>
                </a:solidFill>
              </a:rPr>
              <a:t>Wolery</a:t>
            </a:r>
            <a:r>
              <a:rPr lang="en-US" sz="1200" dirty="0">
                <a:solidFill>
                  <a:schemeClr val="bg1"/>
                </a:solidFill>
              </a:rPr>
              <a:t>, Bailey, &amp; </a:t>
            </a:r>
            <a:r>
              <a:rPr lang="en-US" sz="1200" dirty="0" err="1">
                <a:solidFill>
                  <a:schemeClr val="bg1"/>
                </a:solidFill>
              </a:rPr>
              <a:t>Sugai</a:t>
            </a:r>
            <a:r>
              <a:rPr lang="en-US" sz="1200" dirty="0">
                <a:solidFill>
                  <a:schemeClr val="bg1"/>
                </a:solidFill>
              </a:rPr>
              <a:t>, 1988)</a:t>
            </a:r>
          </a:p>
        </p:txBody>
      </p:sp>
    </p:spTree>
    <p:extLst>
      <p:ext uri="{BB962C8B-B14F-4D97-AF65-F5344CB8AC3E}">
        <p14:creationId xmlns:p14="http://schemas.microsoft.com/office/powerpoint/2010/main" val="930131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0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70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0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70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1507" y="0"/>
            <a:ext cx="5600985" cy="6191250"/>
          </a:xfrm>
          <a:prstGeom prst="rect">
            <a:avLst/>
          </a:prstGeom>
        </p:spPr>
      </p:pic>
      <p:sp>
        <p:nvSpPr>
          <p:cNvPr id="5" name="Rectangle 2"/>
          <p:cNvSpPr txBox="1">
            <a:spLocks noChangeArrowheads="1"/>
          </p:cNvSpPr>
          <p:nvPr/>
        </p:nvSpPr>
        <p:spPr>
          <a:xfrm rot="16200000">
            <a:off x="-2782266" y="2881655"/>
            <a:ext cx="6321289" cy="557973"/>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b="1" kern="1200" spc="-50" baseline="0">
                <a:solidFill>
                  <a:schemeClr val="accent2"/>
                </a:solidFill>
                <a:latin typeface="+mj-lt"/>
                <a:ea typeface="+mj-ea"/>
                <a:cs typeface="+mj-cs"/>
              </a:defRPr>
            </a:lvl1pPr>
          </a:lstStyle>
          <a:p>
            <a:pPr algn="ctr"/>
            <a:r>
              <a:rPr lang="en-US" sz="3600" dirty="0">
                <a:solidFill>
                  <a:srgbClr val="001C54"/>
                </a:solidFill>
                <a:ea typeface="ヒラギノ角ゴ Pro W3" pitchFamily="-1" charset="-128"/>
                <a:cs typeface="ヒラギノ角ゴ Pro W3" pitchFamily="-1" charset="-128"/>
              </a:rPr>
              <a:t>Class-wide Behavior Contract</a:t>
            </a:r>
          </a:p>
        </p:txBody>
      </p:sp>
    </p:spTree>
    <p:extLst>
      <p:ext uri="{BB962C8B-B14F-4D97-AF65-F5344CB8AC3E}">
        <p14:creationId xmlns:p14="http://schemas.microsoft.com/office/powerpoint/2010/main" val="3868337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rot="16200000">
            <a:off x="-2772327" y="2871716"/>
            <a:ext cx="6301411" cy="557973"/>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b="1" kern="1200" spc="-50" baseline="0">
                <a:solidFill>
                  <a:schemeClr val="accent2"/>
                </a:solidFill>
                <a:latin typeface="+mj-lt"/>
                <a:ea typeface="+mj-ea"/>
                <a:cs typeface="+mj-cs"/>
              </a:defRPr>
            </a:lvl1pPr>
          </a:lstStyle>
          <a:p>
            <a:pPr algn="ctr"/>
            <a:r>
              <a:rPr lang="en-US" sz="3500" dirty="0">
                <a:solidFill>
                  <a:srgbClr val="001C54"/>
                </a:solidFill>
                <a:ea typeface="ヒラギノ角ゴ Pro W3" pitchFamily="-1" charset="-128"/>
                <a:cs typeface="ヒラギノ角ゴ Pro W3" pitchFamily="-1" charset="-128"/>
              </a:rPr>
              <a:t>Individual Behavior Contract</a:t>
            </a:r>
          </a:p>
        </p:txBody>
      </p:sp>
      <p:pic>
        <p:nvPicPr>
          <p:cNvPr id="5" name="Picture 4"/>
          <p:cNvPicPr>
            <a:picLocks noChangeAspect="1"/>
          </p:cNvPicPr>
          <p:nvPr/>
        </p:nvPicPr>
        <p:blipFill>
          <a:blip r:embed="rId2"/>
          <a:stretch>
            <a:fillRect/>
          </a:stretch>
        </p:blipFill>
        <p:spPr>
          <a:xfrm>
            <a:off x="1917623" y="0"/>
            <a:ext cx="5308753" cy="6178549"/>
          </a:xfrm>
          <a:prstGeom prst="rect">
            <a:avLst/>
          </a:prstGeom>
          <a:ln>
            <a:noFill/>
          </a:ln>
        </p:spPr>
      </p:pic>
    </p:spTree>
    <p:extLst>
      <p:ext uri="{BB962C8B-B14F-4D97-AF65-F5344CB8AC3E}">
        <p14:creationId xmlns:p14="http://schemas.microsoft.com/office/powerpoint/2010/main" val="2826169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p:spPr>
        <p:txBody>
          <a:bodyPr>
            <a:noAutofit/>
          </a:bodyPr>
          <a:lstStyle/>
          <a:p>
            <a:pPr eaLnBrk="1" hangingPunct="1"/>
            <a:r>
              <a:rPr lang="en-US" sz="4000" b="1" dirty="0">
                <a:solidFill>
                  <a:srgbClr val="001C54"/>
                </a:solidFill>
                <a:ea typeface="ＭＳ Ｐゴシック" pitchFamily="-107" charset="-128"/>
                <a:cs typeface="ＭＳ Ｐゴシック" pitchFamily="-107" charset="-128"/>
              </a:rPr>
              <a:t>Ten Basic Rules for </a:t>
            </a:r>
            <a:br>
              <a:rPr lang="en-US" sz="4000" b="1" dirty="0">
                <a:solidFill>
                  <a:srgbClr val="001C54"/>
                </a:solidFill>
                <a:ea typeface="ＭＳ Ｐゴシック" pitchFamily="-107" charset="-128"/>
                <a:cs typeface="ＭＳ Ｐゴシック" pitchFamily="-107" charset="-128"/>
              </a:rPr>
            </a:br>
            <a:r>
              <a:rPr lang="en-US" sz="4000" b="1" dirty="0">
                <a:solidFill>
                  <a:srgbClr val="001C54"/>
                </a:solidFill>
                <a:ea typeface="ＭＳ Ｐゴシック" pitchFamily="-107" charset="-128"/>
                <a:cs typeface="ＭＳ Ｐゴシック" pitchFamily="-107" charset="-128"/>
              </a:rPr>
              <a:t>Behavioral Contracting</a:t>
            </a:r>
            <a:endParaRPr lang="en-US" sz="1800" b="1" dirty="0">
              <a:solidFill>
                <a:srgbClr val="001C54"/>
              </a:solidFill>
              <a:latin typeface="+mn-lt"/>
              <a:ea typeface="ＭＳ Ｐゴシック" pitchFamily="-107" charset="-128"/>
              <a:cs typeface="ＭＳ Ｐゴシック" pitchFamily="-107" charset="-128"/>
            </a:endParaRPr>
          </a:p>
        </p:txBody>
      </p:sp>
      <p:sp>
        <p:nvSpPr>
          <p:cNvPr id="493571" name="Rectangle 3"/>
          <p:cNvSpPr>
            <a:spLocks noGrp="1" noChangeArrowheads="1"/>
          </p:cNvSpPr>
          <p:nvPr>
            <p:ph idx="1"/>
          </p:nvPr>
        </p:nvSpPr>
        <p:spPr/>
        <p:txBody>
          <a:bodyPr>
            <a:noAutofit/>
          </a:bodyPr>
          <a:lstStyle/>
          <a:p>
            <a:pPr marL="609600" indent="-609600" eaLnBrk="1" hangingPunct="1">
              <a:buFontTx/>
              <a:buAutoNum type="arabicPeriod"/>
            </a:pPr>
            <a:r>
              <a:rPr lang="en-US" sz="1800" dirty="0">
                <a:solidFill>
                  <a:schemeClr val="bg1"/>
                </a:solidFill>
                <a:ea typeface="ＭＳ Ｐゴシック" pitchFamily="-107" charset="-128"/>
                <a:cs typeface="ＭＳ Ｐゴシック" pitchFamily="-107" charset="-128"/>
              </a:rPr>
              <a:t>Payoff (reward) should be immediate.</a:t>
            </a:r>
          </a:p>
          <a:p>
            <a:pPr marL="609600" indent="-609600" eaLnBrk="1" hangingPunct="1">
              <a:buFontTx/>
              <a:buAutoNum type="arabicPeriod"/>
            </a:pPr>
            <a:r>
              <a:rPr lang="en-US" sz="1800" dirty="0">
                <a:solidFill>
                  <a:schemeClr val="bg1"/>
                </a:solidFill>
                <a:ea typeface="ＭＳ Ｐゴシック" pitchFamily="-107" charset="-128"/>
                <a:cs typeface="ＭＳ Ｐゴシック" pitchFamily="-107" charset="-128"/>
              </a:rPr>
              <a:t>Initially call for and reward successful approximations.</a:t>
            </a:r>
          </a:p>
          <a:p>
            <a:pPr marL="609600" indent="-609600" eaLnBrk="1" hangingPunct="1">
              <a:buFontTx/>
              <a:buAutoNum type="arabicPeriod"/>
            </a:pPr>
            <a:r>
              <a:rPr lang="en-US" sz="1800" dirty="0">
                <a:solidFill>
                  <a:schemeClr val="bg1"/>
                </a:solidFill>
                <a:ea typeface="ＭＳ Ｐゴシック" pitchFamily="-107" charset="-128"/>
                <a:cs typeface="ＭＳ Ｐゴシック" pitchFamily="-107" charset="-128"/>
              </a:rPr>
              <a:t>Reward frequently with small amounts.</a:t>
            </a:r>
          </a:p>
          <a:p>
            <a:pPr marL="609600" indent="-609600" eaLnBrk="1" hangingPunct="1">
              <a:buFontTx/>
              <a:buAutoNum type="arabicPeriod"/>
            </a:pPr>
            <a:r>
              <a:rPr lang="en-US" sz="1800" dirty="0">
                <a:solidFill>
                  <a:schemeClr val="bg1"/>
                </a:solidFill>
                <a:ea typeface="ＭＳ Ｐゴシック" pitchFamily="-107" charset="-128"/>
                <a:cs typeface="ＭＳ Ｐゴシック" pitchFamily="-107" charset="-128"/>
              </a:rPr>
              <a:t>Call for and reward accomplishments.</a:t>
            </a:r>
          </a:p>
          <a:p>
            <a:pPr marL="609600" indent="-609600" eaLnBrk="1" hangingPunct="1">
              <a:buFontTx/>
              <a:buAutoNum type="arabicPeriod"/>
            </a:pPr>
            <a:r>
              <a:rPr lang="en-US" sz="1800" dirty="0">
                <a:solidFill>
                  <a:schemeClr val="bg1"/>
                </a:solidFill>
                <a:ea typeface="ＭＳ Ｐゴシック" pitchFamily="-107" charset="-128"/>
                <a:cs typeface="ＭＳ Ｐゴシック" pitchFamily="-107" charset="-128"/>
              </a:rPr>
              <a:t>Reward the performance after it occurs.</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contract must be fair.</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terms must be clear.</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contract must be honest.</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The contract must be positive.</a:t>
            </a:r>
          </a:p>
          <a:p>
            <a:pPr marL="609600" indent="-609600">
              <a:buFontTx/>
              <a:buAutoNum type="arabicPeriod" startAt="6"/>
            </a:pPr>
            <a:r>
              <a:rPr lang="en-US" sz="1800" dirty="0">
                <a:solidFill>
                  <a:schemeClr val="bg1"/>
                </a:solidFill>
                <a:ea typeface="ＭＳ Ｐゴシック" pitchFamily="-107" charset="-128"/>
                <a:cs typeface="ＭＳ Ｐゴシック" pitchFamily="-107" charset="-128"/>
              </a:rPr>
              <a:t>Contracting must be used systematically (and consistently).</a:t>
            </a:r>
          </a:p>
          <a:p>
            <a:pPr marL="609600" indent="-609600" eaLnBrk="1" hangingPunct="1">
              <a:buFontTx/>
              <a:buAutoNum type="arabicPeriod"/>
            </a:pPr>
            <a:endParaRPr lang="en-US" sz="1800" dirty="0">
              <a:solidFill>
                <a:schemeClr val="bg1"/>
              </a:solidFill>
              <a:ea typeface="ＭＳ Ｐゴシック" pitchFamily="-107" charset="-128"/>
              <a:cs typeface="ＭＳ Ｐゴシック" pitchFamily="-107" charset="-128"/>
            </a:endParaRPr>
          </a:p>
        </p:txBody>
      </p:sp>
      <p:sp>
        <p:nvSpPr>
          <p:cNvPr id="103428" name="Text Box 4"/>
          <p:cNvSpPr txBox="1">
            <a:spLocks noChangeArrowheads="1"/>
          </p:cNvSpPr>
          <p:nvPr/>
        </p:nvSpPr>
        <p:spPr bwMode="auto">
          <a:xfrm>
            <a:off x="5544370" y="5915625"/>
            <a:ext cx="480695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200" dirty="0">
                <a:solidFill>
                  <a:schemeClr val="bg1"/>
                </a:solidFill>
              </a:rPr>
              <a:t>(As stated in Alberto &amp; Troutman, 1999, pp. 249-250)</a:t>
            </a:r>
          </a:p>
        </p:txBody>
      </p:sp>
      <p:sp>
        <p:nvSpPr>
          <p:cNvPr id="2" name="Rectangle 1"/>
          <p:cNvSpPr/>
          <p:nvPr/>
        </p:nvSpPr>
        <p:spPr>
          <a:xfrm>
            <a:off x="0" y="5894000"/>
            <a:ext cx="3002104" cy="276999"/>
          </a:xfrm>
          <a:prstGeom prst="rect">
            <a:avLst/>
          </a:prstGeom>
        </p:spPr>
        <p:txBody>
          <a:bodyPr wrap="none">
            <a:spAutoFit/>
          </a:bodyPr>
          <a:lstStyle/>
          <a:p>
            <a:r>
              <a:rPr lang="en-US" sz="1200" dirty="0">
                <a:solidFill>
                  <a:schemeClr val="bg1"/>
                </a:solidFill>
                <a:ea typeface="ＭＳ Ｐゴシック" pitchFamily="-107" charset="-128"/>
                <a:cs typeface="ＭＳ Ｐゴシック" pitchFamily="-107" charset="-128"/>
              </a:rPr>
              <a:t>(Homme, </a:t>
            </a:r>
            <a:r>
              <a:rPr lang="en-US" sz="1200" dirty="0" err="1">
                <a:solidFill>
                  <a:schemeClr val="bg1"/>
                </a:solidFill>
                <a:ea typeface="ＭＳ Ｐゴシック" pitchFamily="-107" charset="-128"/>
                <a:cs typeface="ＭＳ Ｐゴシック" pitchFamily="-107" charset="-128"/>
              </a:rPr>
              <a:t>Csanyi</a:t>
            </a:r>
            <a:r>
              <a:rPr lang="en-US" sz="1200" dirty="0">
                <a:solidFill>
                  <a:schemeClr val="bg1"/>
                </a:solidFill>
                <a:ea typeface="ＭＳ Ｐゴシック" pitchFamily="-107" charset="-128"/>
                <a:cs typeface="ＭＳ Ｐゴシック" pitchFamily="-107" charset="-128"/>
              </a:rPr>
              <a:t>, Gonzales, &amp; </a:t>
            </a:r>
            <a:r>
              <a:rPr lang="en-US" sz="1200" dirty="0" err="1">
                <a:solidFill>
                  <a:schemeClr val="bg1"/>
                </a:solidFill>
                <a:ea typeface="ＭＳ Ｐゴシック" pitchFamily="-107" charset="-128"/>
                <a:cs typeface="ＭＳ Ｐゴシック" pitchFamily="-107" charset="-128"/>
              </a:rPr>
              <a:t>Rechs</a:t>
            </a:r>
            <a:r>
              <a:rPr lang="en-US" sz="1200" dirty="0">
                <a:solidFill>
                  <a:schemeClr val="bg1"/>
                </a:solidFill>
                <a:ea typeface="ＭＳ Ｐゴシック" pitchFamily="-107" charset="-128"/>
                <a:cs typeface="ＭＳ Ｐゴシック" pitchFamily="-107" charset="-128"/>
              </a:rPr>
              <a:t>, 1970)</a:t>
            </a:r>
            <a:endParaRPr lang="en-US" sz="1200" dirty="0">
              <a:solidFill>
                <a:schemeClr val="bg1"/>
              </a:solidFill>
            </a:endParaRPr>
          </a:p>
        </p:txBody>
      </p:sp>
    </p:spTree>
    <p:extLst>
      <p:ext uri="{BB962C8B-B14F-4D97-AF65-F5344CB8AC3E}">
        <p14:creationId xmlns:p14="http://schemas.microsoft.com/office/powerpoint/2010/main" val="235306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35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35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35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35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35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35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35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35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35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83D570E-4FDB-4D45-8253-D727487A74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867" y="1030183"/>
            <a:ext cx="2568200" cy="4532057"/>
          </a:xfrm>
          <a:prstGeom prst="rect">
            <a:avLst/>
          </a:prstGeom>
        </p:spPr>
      </p:pic>
      <p:sp>
        <p:nvSpPr>
          <p:cNvPr id="102" name="Rectangle 101" descr="Intervention Adaptation phase of the DBI Process with additional information stating that Increased frequency, duration, or precision of 5 Critical Features of Classroom Management">
            <a:extLst>
              <a:ext uri="{FF2B5EF4-FFF2-40B4-BE49-F238E27FC236}">
                <a16:creationId xmlns:a16="http://schemas.microsoft.com/office/drawing/2014/main" id="{F2B27900-DDBE-45BE-B604-3A54C395DB04}"/>
              </a:ext>
            </a:extLst>
          </p:cNvPr>
          <p:cNvSpPr/>
          <p:nvPr/>
        </p:nvSpPr>
        <p:spPr>
          <a:xfrm>
            <a:off x="547313" y="2647920"/>
            <a:ext cx="909323" cy="2293136"/>
          </a:xfrm>
          <a:prstGeom prst="rect">
            <a:avLst/>
          </a:prstGeom>
          <a:solidFill>
            <a:schemeClr val="accent5">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2" name="Rectangle 91" descr="Diagram of the DBI for behavior process ">
            <a:extLst>
              <a:ext uri="{FF2B5EF4-FFF2-40B4-BE49-F238E27FC236}">
                <a16:creationId xmlns:a16="http://schemas.microsoft.com/office/drawing/2014/main" id="{C3442DCA-1E80-4AA6-B608-844856181E26}"/>
              </a:ext>
            </a:extLst>
          </p:cNvPr>
          <p:cNvSpPr/>
          <p:nvPr/>
        </p:nvSpPr>
        <p:spPr>
          <a:xfrm>
            <a:off x="2231292" y="112144"/>
            <a:ext cx="3206368" cy="5908014"/>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 name="Rounded Rectangle 2"/>
          <p:cNvSpPr/>
          <p:nvPr/>
        </p:nvSpPr>
        <p:spPr>
          <a:xfrm>
            <a:off x="3094574" y="503414"/>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4" name="TextBox 3"/>
          <p:cNvSpPr txBox="1"/>
          <p:nvPr/>
        </p:nvSpPr>
        <p:spPr>
          <a:xfrm>
            <a:off x="3094574" y="1370747"/>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sp>
        <p:nvSpPr>
          <p:cNvPr id="11" name="Oval 10"/>
          <p:cNvSpPr/>
          <p:nvPr/>
        </p:nvSpPr>
        <p:spPr>
          <a:xfrm>
            <a:off x="3088814" y="1872702"/>
            <a:ext cx="1546659"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16" name="Straight Connector 15" descr="Line connecting the Progress Monitor to a positive and negative response"/>
          <p:cNvCxnSpPr/>
          <p:nvPr/>
        </p:nvCxnSpPr>
        <p:spPr>
          <a:xfrm flipH="1">
            <a:off x="3848577" y="2359399"/>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descr="Line between a negative and positive response"/>
          <p:cNvCxnSpPr/>
          <p:nvPr/>
        </p:nvCxnSpPr>
        <p:spPr>
          <a:xfrm>
            <a:off x="3066912" y="2558392"/>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05320"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20" name="Oval 19"/>
          <p:cNvSpPr/>
          <p:nvPr/>
        </p:nvSpPr>
        <p:spPr>
          <a:xfrm>
            <a:off x="2699102"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sp>
        <p:nvSpPr>
          <p:cNvPr id="21" name="Oval 20"/>
          <p:cNvSpPr/>
          <p:nvPr/>
        </p:nvSpPr>
        <p:spPr>
          <a:xfrm>
            <a:off x="3065784" y="2699022"/>
            <a:ext cx="1569689" cy="65540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Diagnostic Assessment</a:t>
            </a:r>
          </a:p>
        </p:txBody>
      </p:sp>
      <p:sp>
        <p:nvSpPr>
          <p:cNvPr id="29" name="Rounded Rectangle 28"/>
          <p:cNvSpPr/>
          <p:nvPr/>
        </p:nvSpPr>
        <p:spPr>
          <a:xfrm>
            <a:off x="3088815" y="3557066"/>
            <a:ext cx="1546658" cy="479324"/>
          </a:xfrm>
          <a:prstGeom prst="roundRect">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Intervention Adaptations</a:t>
            </a:r>
          </a:p>
        </p:txBody>
      </p:sp>
      <p:sp>
        <p:nvSpPr>
          <p:cNvPr id="36" name="Oval 35"/>
          <p:cNvSpPr/>
          <p:nvPr/>
        </p:nvSpPr>
        <p:spPr>
          <a:xfrm>
            <a:off x="3088814" y="4271875"/>
            <a:ext cx="1543365"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37" name="Straight Connector 36" descr="Line connecting the Progress Monitor to a positive and negative response"/>
          <p:cNvCxnSpPr/>
          <p:nvPr/>
        </p:nvCxnSpPr>
        <p:spPr>
          <a:xfrm flipH="1">
            <a:off x="3843608" y="4773812"/>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descr="Line between a negative and positive response"/>
          <p:cNvCxnSpPr/>
          <p:nvPr/>
        </p:nvCxnSpPr>
        <p:spPr>
          <a:xfrm>
            <a:off x="3061943" y="4972806"/>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600351"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40" name="Oval 39"/>
          <p:cNvSpPr/>
          <p:nvPr/>
        </p:nvSpPr>
        <p:spPr>
          <a:xfrm>
            <a:off x="2694134"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cxnSp>
        <p:nvCxnSpPr>
          <p:cNvPr id="60" name="Straight Arrow Connector 59" descr="Line moving from Implement with Fidelity to Progress Monitor">
            <a:extLst>
              <a:ext uri="{FF2B5EF4-FFF2-40B4-BE49-F238E27FC236}">
                <a16:creationId xmlns:a16="http://schemas.microsoft.com/office/drawing/2014/main" id="{FF07FD6B-AC6F-40D7-A0B3-C6C5BC44AFF7}"/>
              </a:ext>
            </a:extLst>
          </p:cNvPr>
          <p:cNvCxnSpPr>
            <a:cxnSpLocks/>
            <a:stCxn id="4" idx="2"/>
            <a:endCxn id="11" idx="0"/>
          </p:cNvCxnSpPr>
          <p:nvPr/>
        </p:nvCxnSpPr>
        <p:spPr>
          <a:xfrm flipH="1">
            <a:off x="3862144" y="1663254"/>
            <a:ext cx="954"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descr="Line connecting the 5 Critical features of classroom management to Implement with fidelity">
            <a:extLst>
              <a:ext uri="{FF2B5EF4-FFF2-40B4-BE49-F238E27FC236}">
                <a16:creationId xmlns:a16="http://schemas.microsoft.com/office/drawing/2014/main" id="{0754F09A-2C06-42FD-A7F9-85C86BA7B435}"/>
              </a:ext>
            </a:extLst>
          </p:cNvPr>
          <p:cNvCxnSpPr>
            <a:cxnSpLocks/>
            <a:stCxn id="3" idx="2"/>
            <a:endCxn id="4" idx="0"/>
          </p:cNvCxnSpPr>
          <p:nvPr/>
        </p:nvCxnSpPr>
        <p:spPr>
          <a:xfrm>
            <a:off x="3862408" y="1267407"/>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pic>
        <p:nvPicPr>
          <p:cNvPr id="86" name="Picture 85" descr="Arrow moving from a negative to Diagnostic Assessment">
            <a:extLst>
              <a:ext uri="{FF2B5EF4-FFF2-40B4-BE49-F238E27FC236}">
                <a16:creationId xmlns:a16="http://schemas.microsoft.com/office/drawing/2014/main" id="{F50D8958-8053-49CF-A4EA-9212AA8BF2A7}"/>
              </a:ext>
            </a:extLst>
          </p:cNvPr>
          <p:cNvPicPr>
            <a:picLocks noChangeAspect="1"/>
          </p:cNvPicPr>
          <p:nvPr/>
        </p:nvPicPr>
        <p:blipFill rotWithShape="1">
          <a:blip r:embed="rId3"/>
          <a:srcRect t="35810"/>
          <a:stretch/>
        </p:blipFill>
        <p:spPr>
          <a:xfrm rot="167981">
            <a:off x="2611288" y="2573660"/>
            <a:ext cx="731583" cy="568461"/>
          </a:xfrm>
          <a:prstGeom prst="rect">
            <a:avLst/>
          </a:prstGeom>
        </p:spPr>
      </p:pic>
      <p:pic>
        <p:nvPicPr>
          <p:cNvPr id="87" name="Picture 86" descr="Image moving from a positive back to the Progress Monitor">
            <a:extLst>
              <a:ext uri="{FF2B5EF4-FFF2-40B4-BE49-F238E27FC236}">
                <a16:creationId xmlns:a16="http://schemas.microsoft.com/office/drawing/2014/main" id="{28EF60F7-5CE5-411D-9601-119763326700}"/>
              </a:ext>
            </a:extLst>
          </p:cNvPr>
          <p:cNvPicPr>
            <a:picLocks noChangeAspect="1"/>
          </p:cNvPicPr>
          <p:nvPr/>
        </p:nvPicPr>
        <p:blipFill rotWithShape="1">
          <a:blip r:embed="rId3"/>
          <a:srcRect t="35810"/>
          <a:stretch/>
        </p:blipFill>
        <p:spPr>
          <a:xfrm rot="10955653">
            <a:off x="4393883" y="2028561"/>
            <a:ext cx="692109" cy="515762"/>
          </a:xfrm>
          <a:prstGeom prst="rect">
            <a:avLst/>
          </a:prstGeom>
        </p:spPr>
      </p:pic>
      <p:cxnSp>
        <p:nvCxnSpPr>
          <p:cNvPr id="88" name="Straight Arrow Connector 87" descr="Arrow from Intervention adaptations to Progress monitor">
            <a:extLst>
              <a:ext uri="{FF2B5EF4-FFF2-40B4-BE49-F238E27FC236}">
                <a16:creationId xmlns:a16="http://schemas.microsoft.com/office/drawing/2014/main" id="{84D2D853-C2D8-487C-A2C1-1D4D8C69ABE8}"/>
              </a:ext>
            </a:extLst>
          </p:cNvPr>
          <p:cNvCxnSpPr>
            <a:cxnSpLocks/>
          </p:cNvCxnSpPr>
          <p:nvPr/>
        </p:nvCxnSpPr>
        <p:spPr>
          <a:xfrm flipH="1">
            <a:off x="3855982" y="4062629"/>
            <a:ext cx="1249"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descr="Arrow moving from Diagnostic assessment to Intervention adaptations">
            <a:extLst>
              <a:ext uri="{FF2B5EF4-FFF2-40B4-BE49-F238E27FC236}">
                <a16:creationId xmlns:a16="http://schemas.microsoft.com/office/drawing/2014/main" id="{D76F08B3-8352-4599-8C22-A5BF2DC22DCB}"/>
              </a:ext>
            </a:extLst>
          </p:cNvPr>
          <p:cNvCxnSpPr>
            <a:cxnSpLocks/>
          </p:cNvCxnSpPr>
          <p:nvPr/>
        </p:nvCxnSpPr>
        <p:spPr>
          <a:xfrm flipH="1">
            <a:off x="3842358" y="3365460"/>
            <a:ext cx="1249" cy="209448"/>
          </a:xfrm>
          <a:prstGeom prst="straightConnector1">
            <a:avLst/>
          </a:prstGeom>
          <a:ln w="57150">
            <a:solidFill>
              <a:schemeClr val="accent3">
                <a:lumMod val="75000"/>
              </a:schemeClr>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pic>
        <p:nvPicPr>
          <p:cNvPr id="90" name="Picture 89" descr="Arrow moving from positive to Progress monitor">
            <a:extLst>
              <a:ext uri="{FF2B5EF4-FFF2-40B4-BE49-F238E27FC236}">
                <a16:creationId xmlns:a16="http://schemas.microsoft.com/office/drawing/2014/main" id="{F79402BE-CC2C-4A55-96F1-0516AE51334E}"/>
              </a:ext>
            </a:extLst>
          </p:cNvPr>
          <p:cNvPicPr>
            <a:picLocks noChangeAspect="1"/>
          </p:cNvPicPr>
          <p:nvPr/>
        </p:nvPicPr>
        <p:blipFill rotWithShape="1">
          <a:blip r:embed="rId3"/>
          <a:srcRect t="35810"/>
          <a:stretch/>
        </p:blipFill>
        <p:spPr>
          <a:xfrm rot="11117297">
            <a:off x="4374008" y="4398074"/>
            <a:ext cx="692109" cy="515762"/>
          </a:xfrm>
          <a:prstGeom prst="rect">
            <a:avLst/>
          </a:prstGeom>
        </p:spPr>
      </p:pic>
      <p:sp>
        <p:nvSpPr>
          <p:cNvPr id="91" name="Right Brace 90">
            <a:extLst>
              <a:ext uri="{FF2B5EF4-FFF2-40B4-BE49-F238E27FC236}">
                <a16:creationId xmlns:a16="http://schemas.microsoft.com/office/drawing/2014/main" id="{C642F625-82BB-47A0-A4A8-8E5BFDB94F92}"/>
              </a:ext>
              <a:ext uri="{C183D7F6-B498-43B3-948B-1728B52AA6E4}">
                <adec:decorative xmlns:adec="http://schemas.microsoft.com/office/drawing/2017/decorative" val="1"/>
              </a:ext>
            </a:extLst>
          </p:cNvPr>
          <p:cNvSpPr/>
          <p:nvPr/>
        </p:nvSpPr>
        <p:spPr>
          <a:xfrm>
            <a:off x="1457388" y="2651498"/>
            <a:ext cx="1389921" cy="2293136"/>
          </a:xfrm>
          <a:prstGeom prst="rightBrace">
            <a:avLst>
              <a:gd name="adj1" fmla="val 46541"/>
              <a:gd name="adj2" fmla="val 50000"/>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85" name="Picture 84" descr="Arrow from negative after Progress monitoring back to Diagnostic assessment">
            <a:extLst>
              <a:ext uri="{FF2B5EF4-FFF2-40B4-BE49-F238E27FC236}">
                <a16:creationId xmlns:a16="http://schemas.microsoft.com/office/drawing/2014/main" id="{9CB93A85-6494-4CF8-8E5D-8D29F230795D}"/>
              </a:ext>
            </a:extLst>
          </p:cNvPr>
          <p:cNvPicPr>
            <a:picLocks noChangeAspect="1"/>
          </p:cNvPicPr>
          <p:nvPr/>
        </p:nvPicPr>
        <p:blipFill rotWithShape="1">
          <a:blip r:embed="rId4"/>
          <a:srcRect b="43713"/>
          <a:stretch/>
        </p:blipFill>
        <p:spPr>
          <a:xfrm rot="21329869">
            <a:off x="2575923" y="3165301"/>
            <a:ext cx="1386162" cy="1612889"/>
          </a:xfrm>
          <a:prstGeom prst="rect">
            <a:avLst/>
          </a:prstGeom>
        </p:spPr>
      </p:pic>
      <p:sp>
        <p:nvSpPr>
          <p:cNvPr id="31" name="Rounded Rectangle 30"/>
          <p:cNvSpPr/>
          <p:nvPr/>
        </p:nvSpPr>
        <p:spPr>
          <a:xfrm>
            <a:off x="579818" y="2811129"/>
            <a:ext cx="1302227" cy="1940069"/>
          </a:xfrm>
          <a:prstGeom prst="rect">
            <a:avLst/>
          </a:prstGeom>
          <a:no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Increased frequency, duration, or precision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101" name="Right Brace 100" descr="Bracket from the DBI Behavior leading to the Validated Intervention Program steps">
            <a:extLst>
              <a:ext uri="{FF2B5EF4-FFF2-40B4-BE49-F238E27FC236}">
                <a16:creationId xmlns:a16="http://schemas.microsoft.com/office/drawing/2014/main" id="{C7E26E97-667E-462D-9AD0-C5FC48BC719A}"/>
              </a:ext>
            </a:extLst>
          </p:cNvPr>
          <p:cNvSpPr/>
          <p:nvPr/>
        </p:nvSpPr>
        <p:spPr>
          <a:xfrm>
            <a:off x="5438453" y="112142"/>
            <a:ext cx="1249003" cy="5908015"/>
          </a:xfrm>
          <a:prstGeom prst="rightBrace">
            <a:avLst>
              <a:gd name="adj1" fmla="val 48911"/>
              <a:gd name="adj2" fmla="val 59842"/>
            </a:avLst>
          </a:prstGeom>
          <a:solidFill>
            <a:schemeClr val="accent1">
              <a:lumMod val="60000"/>
              <a:lumOff val="40000"/>
              <a:alpha val="55000"/>
            </a:schemeClr>
          </a:solidFill>
          <a:ln w="539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6" name="Freeform: Shape 105">
            <a:extLst>
              <a:ext uri="{FF2B5EF4-FFF2-40B4-BE49-F238E27FC236}">
                <a16:creationId xmlns:a16="http://schemas.microsoft.com/office/drawing/2014/main" id="{409C838D-01EF-4740-89FD-15DF9B6E705D}"/>
              </a:ext>
              <a:ext uri="{C183D7F6-B498-43B3-948B-1728B52AA6E4}">
                <adec:decorative xmlns:adec="http://schemas.microsoft.com/office/drawing/2017/decorative" val="1"/>
              </a:ext>
            </a:extLst>
          </p:cNvPr>
          <p:cNvSpPr/>
          <p:nvPr/>
        </p:nvSpPr>
        <p:spPr>
          <a:xfrm rot="21168070">
            <a:off x="2745262" y="1556671"/>
            <a:ext cx="4428495" cy="4202575"/>
          </a:xfrm>
          <a:custGeom>
            <a:avLst/>
            <a:gdLst>
              <a:gd name="connsiteX0" fmla="*/ 0 w 4076700"/>
              <a:gd name="connsiteY0" fmla="*/ 3838568 h 4862642"/>
              <a:gd name="connsiteX1" fmla="*/ 342900 w 4076700"/>
              <a:gd name="connsiteY1" fmla="*/ 4689468 h 4862642"/>
              <a:gd name="connsiteX2" fmla="*/ 1092200 w 4076700"/>
              <a:gd name="connsiteY2" fmla="*/ 4854568 h 4862642"/>
              <a:gd name="connsiteX3" fmla="*/ 2101850 w 4076700"/>
              <a:gd name="connsiteY3" fmla="*/ 4549768 h 4862642"/>
              <a:gd name="connsiteX4" fmla="*/ 2597150 w 4076700"/>
              <a:gd name="connsiteY4" fmla="*/ 3813168 h 4862642"/>
              <a:gd name="connsiteX5" fmla="*/ 2806700 w 4076700"/>
              <a:gd name="connsiteY5" fmla="*/ 2111368 h 4862642"/>
              <a:gd name="connsiteX6" fmla="*/ 2901950 w 4076700"/>
              <a:gd name="connsiteY6" fmla="*/ 549268 h 4862642"/>
              <a:gd name="connsiteX7" fmla="*/ 3276600 w 4076700"/>
              <a:gd name="connsiteY7" fmla="*/ 41268 h 4862642"/>
              <a:gd name="connsiteX8" fmla="*/ 4076700 w 4076700"/>
              <a:gd name="connsiteY8" fmla="*/ 66668 h 48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6700" h="4862642">
                <a:moveTo>
                  <a:pt x="0" y="3838568"/>
                </a:moveTo>
                <a:cubicBezTo>
                  <a:pt x="80433" y="4179351"/>
                  <a:pt x="160867" y="4520135"/>
                  <a:pt x="342900" y="4689468"/>
                </a:cubicBezTo>
                <a:cubicBezTo>
                  <a:pt x="524933" y="4858801"/>
                  <a:pt x="799042" y="4877851"/>
                  <a:pt x="1092200" y="4854568"/>
                </a:cubicBezTo>
                <a:cubicBezTo>
                  <a:pt x="1385358" y="4831285"/>
                  <a:pt x="1851025" y="4723335"/>
                  <a:pt x="2101850" y="4549768"/>
                </a:cubicBezTo>
                <a:cubicBezTo>
                  <a:pt x="2352675" y="4376201"/>
                  <a:pt x="2479675" y="4219568"/>
                  <a:pt x="2597150" y="3813168"/>
                </a:cubicBezTo>
                <a:cubicBezTo>
                  <a:pt x="2714625" y="3406768"/>
                  <a:pt x="2755900" y="2655351"/>
                  <a:pt x="2806700" y="2111368"/>
                </a:cubicBezTo>
                <a:cubicBezTo>
                  <a:pt x="2857500" y="1567385"/>
                  <a:pt x="2823633" y="894285"/>
                  <a:pt x="2901950" y="549268"/>
                </a:cubicBezTo>
                <a:cubicBezTo>
                  <a:pt x="2980267" y="204251"/>
                  <a:pt x="3080808" y="121701"/>
                  <a:pt x="3276600" y="41268"/>
                </a:cubicBezTo>
                <a:cubicBezTo>
                  <a:pt x="3472392" y="-39165"/>
                  <a:pt x="3774546" y="13751"/>
                  <a:pt x="4076700" y="66668"/>
                </a:cubicBezTo>
              </a:path>
            </a:pathLst>
          </a:custGeom>
          <a:noFill/>
          <a:ln w="57150">
            <a:solidFill>
              <a:schemeClr val="bg2">
                <a:lumMod val="8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7" name="TextBox 106">
            <a:extLst>
              <a:ext uri="{FF2B5EF4-FFF2-40B4-BE49-F238E27FC236}">
                <a16:creationId xmlns:a16="http://schemas.microsoft.com/office/drawing/2014/main" id="{BD763292-9EA9-4593-ABE6-6C69EE4B4F94}"/>
              </a:ext>
            </a:extLst>
          </p:cNvPr>
          <p:cNvSpPr txBox="1"/>
          <p:nvPr/>
        </p:nvSpPr>
        <p:spPr>
          <a:xfrm rot="20355323">
            <a:off x="3547143" y="5237027"/>
            <a:ext cx="1931174" cy="383673"/>
          </a:xfrm>
          <a:prstGeom prst="rect">
            <a:avLst/>
          </a:prstGeom>
          <a:noFill/>
        </p:spPr>
        <p:txBody>
          <a:bodyPr wrap="none" rtlCol="0">
            <a:prstTxWarp prst="textArchDown">
              <a:avLst>
                <a:gd name="adj" fmla="val 2158051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DBI for behavior</a:t>
            </a:r>
          </a:p>
        </p:txBody>
      </p:sp>
      <p:sp>
        <p:nvSpPr>
          <p:cNvPr id="34" name="Rounded Rectangle 33"/>
          <p:cNvSpPr/>
          <p:nvPr/>
        </p:nvSpPr>
        <p:spPr>
          <a:xfrm>
            <a:off x="3093013" y="503265"/>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35" name="TextBox 34"/>
          <p:cNvSpPr txBox="1"/>
          <p:nvPr/>
        </p:nvSpPr>
        <p:spPr>
          <a:xfrm>
            <a:off x="3093013" y="1370598"/>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cxnSp>
        <p:nvCxnSpPr>
          <p:cNvPr id="41" name="Straight Arrow Connector 40" descr="Arroe from 5 Critical features of classroom management to Implement with fidelity">
            <a:extLst>
              <a:ext uri="{FF2B5EF4-FFF2-40B4-BE49-F238E27FC236}">
                <a16:creationId xmlns:a16="http://schemas.microsoft.com/office/drawing/2014/main" id="{0754F09A-2C06-42FD-A7F9-85C86BA7B435}"/>
              </a:ext>
            </a:extLst>
          </p:cNvPr>
          <p:cNvCxnSpPr>
            <a:cxnSpLocks/>
            <a:stCxn id="34" idx="2"/>
            <a:endCxn id="35" idx="0"/>
          </p:cNvCxnSpPr>
          <p:nvPr/>
        </p:nvCxnSpPr>
        <p:spPr>
          <a:xfrm>
            <a:off x="3860847" y="1267258"/>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sp>
        <p:nvSpPr>
          <p:cNvPr id="5" name="Circular Arrow 4" descr="Arrow from Implement with fidelity back to the 5 Critical features of classroom management"/>
          <p:cNvSpPr/>
          <p:nvPr/>
        </p:nvSpPr>
        <p:spPr>
          <a:xfrm rot="19517355">
            <a:off x="2661461" y="1004373"/>
            <a:ext cx="631235" cy="596321"/>
          </a:xfrm>
          <a:prstGeom prst="circularArrow">
            <a:avLst>
              <a:gd name="adj1" fmla="val 12074"/>
              <a:gd name="adj2" fmla="val 1290729"/>
              <a:gd name="adj3" fmla="val 18180486"/>
              <a:gd name="adj4" fmla="val 6157203"/>
              <a:gd name="adj5" fmla="val 15334"/>
            </a:avLst>
          </a:prstGeom>
          <a:solidFill>
            <a:schemeClr val="accent5">
              <a:lumMod val="60000"/>
              <a:lumOff val="40000"/>
              <a:alpha val="5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200">
              <a:solidFill>
                <a:srgbClr val="000000"/>
              </a:solidFill>
              <a:latin typeface="Franklin Gothic Book" panose="020B0503020102020204"/>
            </a:endParaRPr>
          </a:p>
        </p:txBody>
      </p:sp>
    </p:spTree>
    <p:extLst>
      <p:ext uri="{BB962C8B-B14F-4D97-AF65-F5344CB8AC3E}">
        <p14:creationId xmlns:p14="http://schemas.microsoft.com/office/powerpoint/2010/main" val="1733647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4.6: Discussion Board</a:t>
            </a:r>
            <a:br>
              <a:rPr lang="en-US" sz="54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Behavior Contracts</a:t>
            </a:r>
            <a:endParaRPr lang="en-US" sz="3600" dirty="0">
              <a:solidFill>
                <a:srgbClr val="001C54"/>
              </a:solidFill>
            </a:endParaRPr>
          </a:p>
        </p:txBody>
      </p:sp>
      <p:sp>
        <p:nvSpPr>
          <p:cNvPr id="177155" name="Rectangle 3"/>
          <p:cNvSpPr>
            <a:spLocks noGrp="1" noChangeArrowheads="1"/>
          </p:cNvSpPr>
          <p:nvPr>
            <p:ph idx="1"/>
          </p:nvPr>
        </p:nvSpPr>
        <p:spPr>
          <a:xfrm>
            <a:off x="438899" y="1726441"/>
            <a:ext cx="8223263" cy="3684701"/>
          </a:xfrm>
        </p:spPr>
        <p:txBody>
          <a:bodyPr>
            <a:noAutofit/>
          </a:bodyPr>
          <a:lstStyle/>
          <a:p>
            <a:pPr marL="342900" indent="-342900">
              <a:buFont typeface="+mj-lt"/>
              <a:buAutoNum type="arabicPeriod"/>
            </a:pPr>
            <a:r>
              <a:rPr lang="en-US" sz="2400" dirty="0">
                <a:solidFill>
                  <a:schemeClr val="bg1"/>
                </a:solidFill>
              </a:rPr>
              <a:t>Identify (and operationally define) an appropriate behavior you’d like to see more of in your classroom from either a group of students or an individual. </a:t>
            </a:r>
          </a:p>
          <a:p>
            <a:pPr marL="342900" indent="-342900">
              <a:buFont typeface="+mj-lt"/>
              <a:buAutoNum type="arabicPeriod"/>
            </a:pPr>
            <a:r>
              <a:rPr lang="en-US" sz="2400" dirty="0">
                <a:solidFill>
                  <a:schemeClr val="bg1"/>
                </a:solidFill>
              </a:rPr>
              <a:t>Draft a behavior contract using the 10 basic rules for behavior contracting.</a:t>
            </a:r>
          </a:p>
          <a:p>
            <a:pPr marL="342900" indent="-342900">
              <a:buFont typeface="+mj-lt"/>
              <a:buAutoNum type="arabicPeriod"/>
            </a:pPr>
            <a:r>
              <a:rPr lang="en-US" sz="2400" dirty="0">
                <a:solidFill>
                  <a:schemeClr val="bg1"/>
                </a:solidFill>
              </a:rPr>
              <a:t>Describe the steps you will take to set up this procedure in your classroom (e.g., what type of reinforcer will you use? How will you introduce this to your students?) </a:t>
            </a:r>
          </a:p>
          <a:p>
            <a:pPr marL="342900" indent="-342900">
              <a:buFont typeface="+mj-lt"/>
              <a:buAutoNum type="arabicPeriod"/>
            </a:pPr>
            <a:r>
              <a:rPr lang="en-US" sz="2400" dirty="0">
                <a:solidFill>
                  <a:schemeClr val="bg1"/>
                </a:solidFill>
              </a:rPr>
              <a:t>What questions or concerns do you have about the use of behavior contracts? </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43885" y="347506"/>
            <a:ext cx="937259" cy="914400"/>
          </a:xfrm>
          <a:prstGeom prst="rect">
            <a:avLst/>
          </a:prstGeom>
        </p:spPr>
      </p:pic>
      <p:sp>
        <p:nvSpPr>
          <p:cNvPr id="5" name="TextBox 4"/>
          <p:cNvSpPr txBox="1"/>
          <p:nvPr/>
        </p:nvSpPr>
        <p:spPr>
          <a:xfrm>
            <a:off x="974912" y="5474472"/>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4.6</a:t>
            </a:r>
          </a:p>
        </p:txBody>
      </p:sp>
    </p:spTree>
    <p:extLst>
      <p:ext uri="{BB962C8B-B14F-4D97-AF65-F5344CB8AC3E}">
        <p14:creationId xmlns:p14="http://schemas.microsoft.com/office/powerpoint/2010/main" val="400668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ECD36-DB25-2A45-B4EC-F0B95CE96BDA}"/>
              </a:ext>
            </a:extLst>
          </p:cNvPr>
          <p:cNvSpPr>
            <a:spLocks noGrp="1"/>
          </p:cNvSpPr>
          <p:nvPr>
            <p:ph idx="1"/>
          </p:nvPr>
        </p:nvSpPr>
        <p:spPr>
          <a:xfrm>
            <a:off x="612514" y="1429632"/>
            <a:ext cx="7886700" cy="4773943"/>
          </a:xfrm>
        </p:spPr>
        <p:txBody>
          <a:bodyPr>
            <a:normAutofit fontScale="85000" lnSpcReduction="20000"/>
          </a:bodyPr>
          <a:lstStyle/>
          <a:p>
            <a:r>
              <a:rPr lang="en-US" dirty="0">
                <a:solidFill>
                  <a:schemeClr val="bg1"/>
                </a:solidFill>
              </a:rPr>
              <a:t>Remember</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r>
              <a:rPr lang="en-US" dirty="0">
                <a:solidFill>
                  <a:schemeClr val="bg1"/>
                </a:solidFill>
              </a:rPr>
              <a:t>Review more behavior contract examples here: </a:t>
            </a:r>
            <a:r>
              <a:rPr lang="en-US" dirty="0">
                <a:solidFill>
                  <a:schemeClr val="bg1"/>
                </a:solidFill>
                <a:hlinkClick r:id="rId2"/>
              </a:rPr>
              <a:t>https://intensiveintervention.org/sites/default/files/Behavior_Contracts_508.pdf</a:t>
            </a:r>
            <a:endParaRPr lang="en-US" dirty="0">
              <a:solidFill>
                <a:schemeClr val="bg1"/>
              </a:solidFill>
            </a:endParaRPr>
          </a:p>
          <a:p>
            <a:endParaRPr lang="en-US" dirty="0">
              <a:solidFill>
                <a:schemeClr val="bg1"/>
              </a:solidFill>
            </a:endParaRPr>
          </a:p>
        </p:txBody>
      </p:sp>
      <p:sp>
        <p:nvSpPr>
          <p:cNvPr id="4" name="Title 2">
            <a:extLst>
              <a:ext uri="{FF2B5EF4-FFF2-40B4-BE49-F238E27FC236}">
                <a16:creationId xmlns:a16="http://schemas.microsoft.com/office/drawing/2014/main" id="{3D9BE9DD-BD63-434F-A279-415C97DD3D94}"/>
              </a:ext>
            </a:extLst>
          </p:cNvPr>
          <p:cNvSpPr>
            <a:spLocks noGrp="1"/>
          </p:cNvSpPr>
          <p:nvPr>
            <p:ph type="title"/>
          </p:nvPr>
        </p:nvSpPr>
        <p:spPr>
          <a:xfrm>
            <a:off x="1081144" y="236668"/>
            <a:ext cx="7955280" cy="1489773"/>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4.6: Review</a:t>
            </a:r>
            <a:endParaRPr lang="en-US" sz="3600" dirty="0">
              <a:solidFill>
                <a:srgbClr val="001C54"/>
              </a:solidFill>
            </a:endParaRPr>
          </a:p>
        </p:txBody>
      </p:sp>
      <p:pic>
        <p:nvPicPr>
          <p:cNvPr id="5" name="Picture 4">
            <a:extLst>
              <a:ext uri="{FF2B5EF4-FFF2-40B4-BE49-F238E27FC236}">
                <a16:creationId xmlns:a16="http://schemas.microsoft.com/office/drawing/2014/main" id="{77391C95-E1D5-D84D-8640-3E19DE72CB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143885" y="347506"/>
            <a:ext cx="937259" cy="914400"/>
          </a:xfrm>
          <a:prstGeom prst="rect">
            <a:avLst/>
          </a:prstGeom>
        </p:spPr>
      </p:pic>
      <p:sp>
        <p:nvSpPr>
          <p:cNvPr id="6" name="Rectangle 3">
            <a:extLst>
              <a:ext uri="{FF2B5EF4-FFF2-40B4-BE49-F238E27FC236}">
                <a16:creationId xmlns:a16="http://schemas.microsoft.com/office/drawing/2014/main" id="{8AC3CEB7-E8E3-B744-A912-7581E9721565}"/>
              </a:ext>
            </a:extLst>
          </p:cNvPr>
          <p:cNvSpPr txBox="1">
            <a:spLocks noChangeArrowheads="1"/>
          </p:cNvSpPr>
          <p:nvPr/>
        </p:nvSpPr>
        <p:spPr>
          <a:xfrm>
            <a:off x="2474258" y="1515370"/>
            <a:ext cx="7637930" cy="2808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Tx/>
              <a:buAutoNum type="arabicPeriod"/>
            </a:pPr>
            <a:r>
              <a:rPr lang="en-US" sz="1600" dirty="0">
                <a:solidFill>
                  <a:schemeClr val="bg1"/>
                </a:solidFill>
                <a:ea typeface="ＭＳ Ｐゴシック" pitchFamily="-107" charset="-128"/>
                <a:cs typeface="ＭＳ Ｐゴシック" pitchFamily="-107" charset="-128"/>
              </a:rPr>
              <a:t>Payoff (reward) should be immediate.</a:t>
            </a:r>
          </a:p>
          <a:p>
            <a:pPr marL="609600" indent="-609600">
              <a:buFontTx/>
              <a:buAutoNum type="arabicPeriod"/>
            </a:pPr>
            <a:r>
              <a:rPr lang="en-US" sz="1600" dirty="0">
                <a:solidFill>
                  <a:schemeClr val="bg1"/>
                </a:solidFill>
                <a:ea typeface="ＭＳ Ｐゴシック" pitchFamily="-107" charset="-128"/>
                <a:cs typeface="ＭＳ Ｐゴシック" pitchFamily="-107" charset="-128"/>
              </a:rPr>
              <a:t>Initially call for and reward successful approximations.</a:t>
            </a:r>
          </a:p>
          <a:p>
            <a:pPr marL="609600" indent="-609600">
              <a:buFontTx/>
              <a:buAutoNum type="arabicPeriod"/>
            </a:pPr>
            <a:r>
              <a:rPr lang="en-US" sz="1600" dirty="0">
                <a:solidFill>
                  <a:schemeClr val="bg1"/>
                </a:solidFill>
                <a:ea typeface="ＭＳ Ｐゴシック" pitchFamily="-107" charset="-128"/>
                <a:cs typeface="ＭＳ Ｐゴシック" pitchFamily="-107" charset="-128"/>
              </a:rPr>
              <a:t>Reward frequently with small amounts.</a:t>
            </a:r>
          </a:p>
          <a:p>
            <a:pPr marL="609600" indent="-609600">
              <a:buFontTx/>
              <a:buAutoNum type="arabicPeriod"/>
            </a:pPr>
            <a:r>
              <a:rPr lang="en-US" sz="1600" dirty="0">
                <a:solidFill>
                  <a:schemeClr val="bg1"/>
                </a:solidFill>
                <a:ea typeface="ＭＳ Ｐゴシック" pitchFamily="-107" charset="-128"/>
                <a:cs typeface="ＭＳ Ｐゴシック" pitchFamily="-107" charset="-128"/>
              </a:rPr>
              <a:t>Call for and reward accomplishments.</a:t>
            </a:r>
          </a:p>
          <a:p>
            <a:pPr marL="609600" indent="-609600">
              <a:buFontTx/>
              <a:buAutoNum type="arabicPeriod"/>
            </a:pPr>
            <a:r>
              <a:rPr lang="en-US" sz="1600" dirty="0">
                <a:solidFill>
                  <a:schemeClr val="bg1"/>
                </a:solidFill>
                <a:ea typeface="ＭＳ Ｐゴシック" pitchFamily="-107" charset="-128"/>
                <a:cs typeface="ＭＳ Ｐゴシック" pitchFamily="-107" charset="-128"/>
              </a:rPr>
              <a:t>Reward the performance after it occurs.</a:t>
            </a:r>
          </a:p>
          <a:p>
            <a:pPr marL="609600" indent="-609600">
              <a:buFontTx/>
              <a:buAutoNum type="arabicPeriod" startAt="6"/>
            </a:pPr>
            <a:r>
              <a:rPr lang="en-US" sz="1600" dirty="0">
                <a:solidFill>
                  <a:schemeClr val="bg1"/>
                </a:solidFill>
                <a:ea typeface="ＭＳ Ｐゴシック" pitchFamily="-107" charset="-128"/>
                <a:cs typeface="ＭＳ Ｐゴシック" pitchFamily="-107" charset="-128"/>
              </a:rPr>
              <a:t>The contract must be fair.</a:t>
            </a:r>
          </a:p>
          <a:p>
            <a:pPr marL="609600" indent="-609600">
              <a:buFontTx/>
              <a:buAutoNum type="arabicPeriod" startAt="6"/>
            </a:pPr>
            <a:r>
              <a:rPr lang="en-US" sz="1600" dirty="0">
                <a:solidFill>
                  <a:schemeClr val="bg1"/>
                </a:solidFill>
                <a:ea typeface="ＭＳ Ｐゴシック" pitchFamily="-107" charset="-128"/>
                <a:cs typeface="ＭＳ Ｐゴシック" pitchFamily="-107" charset="-128"/>
              </a:rPr>
              <a:t>The terms must be clear.</a:t>
            </a:r>
          </a:p>
          <a:p>
            <a:pPr marL="609600" indent="-609600">
              <a:buFontTx/>
              <a:buAutoNum type="arabicPeriod" startAt="6"/>
            </a:pPr>
            <a:r>
              <a:rPr lang="en-US" sz="1600" dirty="0">
                <a:solidFill>
                  <a:schemeClr val="bg1"/>
                </a:solidFill>
                <a:ea typeface="ＭＳ Ｐゴシック" pitchFamily="-107" charset="-128"/>
                <a:cs typeface="ＭＳ Ｐゴシック" pitchFamily="-107" charset="-128"/>
              </a:rPr>
              <a:t>The contract must be honest.</a:t>
            </a:r>
          </a:p>
          <a:p>
            <a:pPr marL="609600" indent="-609600">
              <a:buFontTx/>
              <a:buAutoNum type="arabicPeriod" startAt="6"/>
            </a:pPr>
            <a:r>
              <a:rPr lang="en-US" sz="1600" dirty="0">
                <a:solidFill>
                  <a:schemeClr val="bg1"/>
                </a:solidFill>
                <a:ea typeface="ＭＳ Ｐゴシック" pitchFamily="-107" charset="-128"/>
                <a:cs typeface="ＭＳ Ｐゴシック" pitchFamily="-107" charset="-128"/>
              </a:rPr>
              <a:t>The contract must be positive.</a:t>
            </a:r>
          </a:p>
          <a:p>
            <a:pPr marL="609600" indent="-609600">
              <a:buFontTx/>
              <a:buAutoNum type="arabicPeriod" startAt="6"/>
            </a:pPr>
            <a:r>
              <a:rPr lang="en-US" sz="1600" dirty="0">
                <a:solidFill>
                  <a:schemeClr val="bg1"/>
                </a:solidFill>
                <a:ea typeface="ＭＳ Ｐゴシック" pitchFamily="-107" charset="-128"/>
                <a:cs typeface="ＭＳ Ｐゴシック" pitchFamily="-107" charset="-128"/>
              </a:rPr>
              <a:t>Contracting must be used systematically (and consistently).</a:t>
            </a:r>
          </a:p>
          <a:p>
            <a:pPr marL="609600" indent="-609600">
              <a:buFontTx/>
              <a:buAutoNum type="arabicPeriod"/>
            </a:pPr>
            <a:endParaRPr lang="en-US" sz="1600" dirty="0">
              <a:solidFill>
                <a:schemeClr val="bg1"/>
              </a:solidFill>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73844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6793033"/>
              </p:ext>
            </p:extLst>
          </p:nvPr>
        </p:nvGraphicFramePr>
        <p:xfrm>
          <a:off x="162233" y="1825625"/>
          <a:ext cx="8664678" cy="2879110"/>
        </p:xfrm>
        <a:graphic>
          <a:graphicData uri="http://schemas.openxmlformats.org/drawingml/2006/table">
            <a:tbl>
              <a:tblPr firstRow="1" bandRow="1">
                <a:tableStyleId>{2D5ABB26-0587-4C30-8999-92F81FD0307C}</a:tableStyleId>
              </a:tblPr>
              <a:tblGrid>
                <a:gridCol w="1580670">
                  <a:extLst>
                    <a:ext uri="{9D8B030D-6E8A-4147-A177-3AD203B41FA5}">
                      <a16:colId xmlns:a16="http://schemas.microsoft.com/office/drawing/2014/main" val="20000"/>
                    </a:ext>
                  </a:extLst>
                </a:gridCol>
                <a:gridCol w="2361336">
                  <a:extLst>
                    <a:ext uri="{9D8B030D-6E8A-4147-A177-3AD203B41FA5}">
                      <a16:colId xmlns:a16="http://schemas.microsoft.com/office/drawing/2014/main" val="20001"/>
                    </a:ext>
                  </a:extLst>
                </a:gridCol>
                <a:gridCol w="2361336">
                  <a:extLst>
                    <a:ext uri="{9D8B030D-6E8A-4147-A177-3AD203B41FA5}">
                      <a16:colId xmlns:a16="http://schemas.microsoft.com/office/drawing/2014/main" val="20002"/>
                    </a:ext>
                  </a:extLst>
                </a:gridCol>
                <a:gridCol w="2361336">
                  <a:extLst>
                    <a:ext uri="{9D8B030D-6E8A-4147-A177-3AD203B41FA5}">
                      <a16:colId xmlns:a16="http://schemas.microsoft.com/office/drawing/2014/main" val="20003"/>
                    </a:ext>
                  </a:extLst>
                </a:gridCol>
              </a:tblGrid>
              <a:tr h="529599">
                <a:tc>
                  <a:txBody>
                    <a:bodyPr/>
                    <a:lstStyle/>
                    <a:p>
                      <a:endParaRPr lang="en-US" sz="2000" dirty="0">
                        <a:solidFill>
                          <a:srgbClr val="000000"/>
                        </a:solidFill>
                        <a:latin typeface="Arial"/>
                        <a:cs typeface="Arial"/>
                      </a:endParaRPr>
                    </a:p>
                  </a:txBody>
                  <a:tcPr marL="81836" marR="81836">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349511">
                <a:tc>
                  <a:txBody>
                    <a:bodyPr/>
                    <a:lstStyle/>
                    <a:p>
                      <a:r>
                        <a:rPr lang="en-US" sz="2000" b="1" dirty="0">
                          <a:latin typeface="+mj-lt"/>
                        </a:rPr>
                        <a:t>Token Economy</a:t>
                      </a:r>
                      <a:endParaRPr lang="en-US" sz="2000" b="1" dirty="0">
                        <a:solidFill>
                          <a:srgbClr val="000000"/>
                        </a:solidFill>
                        <a:latin typeface="+mj-lt"/>
                        <a:cs typeface="Arial"/>
                      </a:endParaRPr>
                    </a:p>
                  </a:txBody>
                  <a:tcPr marL="81836" marR="8183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marL="81836" marR="8183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95439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AutoShape 2"/>
          <p:cNvSpPr>
            <a:spLocks noGrp="1" noChangeArrowheads="1"/>
          </p:cNvSpPr>
          <p:nvPr>
            <p:ph type="title"/>
          </p:nvPr>
        </p:nvSpPr>
        <p:spPr>
          <a:noFill/>
        </p:spPr>
        <p:txBody>
          <a:bodyPr>
            <a:normAutofit/>
          </a:bodyPr>
          <a:lstStyle/>
          <a:p>
            <a:r>
              <a:rPr lang="en-US" sz="4400" b="1" dirty="0">
                <a:solidFill>
                  <a:srgbClr val="001C54"/>
                </a:solidFill>
                <a:ea typeface="ＭＳ Ｐゴシック" pitchFamily="-107" charset="-128"/>
                <a:cs typeface="ＭＳ Ｐゴシック" pitchFamily="-107" charset="-128"/>
              </a:rPr>
              <a:t>Establishing a Token Economy</a:t>
            </a:r>
          </a:p>
        </p:txBody>
      </p:sp>
      <p:sp>
        <p:nvSpPr>
          <p:cNvPr id="260099" name="Rectangle 3"/>
          <p:cNvSpPr>
            <a:spLocks noGrp="1" noChangeArrowheads="1"/>
          </p:cNvSpPr>
          <p:nvPr>
            <p:ph idx="1"/>
          </p:nvPr>
        </p:nvSpPr>
        <p:spPr>
          <a:xfrm>
            <a:off x="628650" y="1661962"/>
            <a:ext cx="7886700" cy="4351338"/>
          </a:xfrm>
        </p:spPr>
        <p:txBody>
          <a:bodyPr>
            <a:noAutofit/>
          </a:bodyPr>
          <a:lstStyle/>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and teach the target skills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Select tokens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what will be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the number of tokens required to receive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and teach the exchange and token delivery system</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decision rules to change/fade the plan</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how the plan will be monitored</a:t>
            </a:r>
          </a:p>
        </p:txBody>
      </p:sp>
      <p:sp>
        <p:nvSpPr>
          <p:cNvPr id="2" name="Rectangle 1"/>
          <p:cNvSpPr/>
          <p:nvPr/>
        </p:nvSpPr>
        <p:spPr>
          <a:xfrm>
            <a:off x="0" y="5896769"/>
            <a:ext cx="5493775" cy="258532"/>
          </a:xfrm>
          <a:prstGeom prst="rect">
            <a:avLst/>
          </a:prstGeom>
        </p:spPr>
        <p:txBody>
          <a:bodyPr wrap="square">
            <a:spAutoFit/>
          </a:bodyPr>
          <a:lstStyle/>
          <a:p>
            <a:pPr marL="609600" indent="-609600">
              <a:lnSpc>
                <a:spcPct val="90000"/>
              </a:lnSpc>
              <a:buFontTx/>
              <a:buNone/>
            </a:pPr>
            <a:r>
              <a:rPr lang="en-US" sz="1200" dirty="0">
                <a:solidFill>
                  <a:schemeClr val="bg1"/>
                </a:solidFill>
                <a:ea typeface="ＭＳ Ｐゴシック" pitchFamily="-107" charset="-128"/>
                <a:cs typeface="ＭＳ Ｐゴシック" pitchFamily="-107" charset="-128"/>
              </a:rPr>
              <a:t>(Guidelines from </a:t>
            </a:r>
            <a:r>
              <a:rPr lang="en-US" sz="1200" dirty="0" err="1">
                <a:solidFill>
                  <a:schemeClr val="bg1"/>
                </a:solidFill>
                <a:ea typeface="ＭＳ Ｐゴシック" pitchFamily="-107" charset="-128"/>
                <a:cs typeface="ＭＳ Ｐゴシック" pitchFamily="-107" charset="-128"/>
              </a:rPr>
              <a:t>Sulzer-Azaroff</a:t>
            </a:r>
            <a:r>
              <a:rPr lang="en-US" sz="1200" dirty="0">
                <a:solidFill>
                  <a:schemeClr val="bg1"/>
                </a:solidFill>
                <a:ea typeface="ＭＳ Ｐゴシック" pitchFamily="-107" charset="-128"/>
                <a:cs typeface="ＭＳ Ｐゴシック" pitchFamily="-107" charset="-128"/>
              </a:rPr>
              <a:t> &amp; Mayer, 1991)</a:t>
            </a:r>
          </a:p>
        </p:txBody>
      </p:sp>
    </p:spTree>
    <p:extLst>
      <p:ext uri="{BB962C8B-B14F-4D97-AF65-F5344CB8AC3E}">
        <p14:creationId xmlns:p14="http://schemas.microsoft.com/office/powerpoint/2010/main" val="910075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00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00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0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noFill/>
        </p:spPr>
        <p:txBody>
          <a:bodyPr>
            <a:normAutofit/>
          </a:bodyPr>
          <a:lstStyle/>
          <a:p>
            <a:pPr eaLnBrk="1" hangingPunct="1"/>
            <a:r>
              <a:rPr lang="en-US" sz="4000" b="1" dirty="0">
                <a:solidFill>
                  <a:srgbClr val="001C54"/>
                </a:solidFill>
                <a:ea typeface="ＭＳ Ｐゴシック" pitchFamily="-107" charset="-128"/>
                <a:cs typeface="ＭＳ Ｐゴシック" pitchFamily="-107" charset="-128"/>
              </a:rPr>
              <a:t>Considerations for Token Economies</a:t>
            </a:r>
          </a:p>
        </p:txBody>
      </p:sp>
      <p:sp>
        <p:nvSpPr>
          <p:cNvPr id="504835" name="Rectangle 3"/>
          <p:cNvSpPr>
            <a:spLocks noGrp="1" noChangeArrowheads="1"/>
          </p:cNvSpPr>
          <p:nvPr>
            <p:ph idx="1"/>
          </p:nvPr>
        </p:nvSpPr>
        <p:spPr>
          <a:xfrm>
            <a:off x="628650" y="1825625"/>
            <a:ext cx="8072898" cy="4351338"/>
          </a:xfrm>
        </p:spPr>
        <p:txBody>
          <a:bodyPr>
            <a:normAutofit/>
          </a:bodyPr>
          <a:lstStyle/>
          <a:p>
            <a:pPr eaLnBrk="1" hangingPunct="1">
              <a:lnSpc>
                <a:spcPct val="90000"/>
              </a:lnSpc>
            </a:pPr>
            <a:r>
              <a:rPr lang="en-US" sz="2800" dirty="0">
                <a:solidFill>
                  <a:schemeClr val="bg1"/>
                </a:solidFill>
                <a:ea typeface="ＭＳ Ｐゴシック" pitchFamily="-107" charset="-128"/>
                <a:cs typeface="ＭＳ Ｐゴシック" pitchFamily="-107" charset="-128"/>
              </a:rPr>
              <a:t>A token can easily provide </a:t>
            </a:r>
            <a:r>
              <a:rPr lang="en-US" sz="2800" b="1" dirty="0">
                <a:solidFill>
                  <a:schemeClr val="bg1"/>
                </a:solidFill>
                <a:ea typeface="ＭＳ Ｐゴシック" pitchFamily="-107" charset="-128"/>
                <a:cs typeface="ＭＳ Ｐゴシック" pitchFamily="-107" charset="-128"/>
              </a:rPr>
              <a:t>immediate feedback</a:t>
            </a:r>
            <a:r>
              <a:rPr lang="en-US" sz="2800" dirty="0">
                <a:solidFill>
                  <a:schemeClr val="bg1"/>
                </a:solidFill>
                <a:ea typeface="ＭＳ Ｐゴシック" pitchFamily="-107" charset="-128"/>
                <a:cs typeface="ＭＳ Ｐゴシック" pitchFamily="-107" charset="-128"/>
              </a:rPr>
              <a:t> about student behavior, while delaying the presentation of the back-up </a:t>
            </a:r>
            <a:r>
              <a:rPr lang="en-US" sz="2800" dirty="0" err="1">
                <a:solidFill>
                  <a:schemeClr val="bg1"/>
                </a:solidFill>
                <a:ea typeface="ＭＳ Ｐゴシック" pitchFamily="-107" charset="-128"/>
                <a:cs typeface="ＭＳ Ｐゴシック" pitchFamily="-107" charset="-128"/>
              </a:rPr>
              <a:t>reinforcer</a:t>
            </a:r>
            <a:r>
              <a:rPr lang="en-US" sz="2800" dirty="0">
                <a:solidFill>
                  <a:schemeClr val="bg1"/>
                </a:solidFill>
                <a:ea typeface="ＭＳ Ｐゴシック" pitchFamily="-107" charset="-128"/>
                <a:cs typeface="ＭＳ Ｐゴシック" pitchFamily="-107" charset="-128"/>
              </a:rPr>
              <a:t>.</a:t>
            </a:r>
          </a:p>
          <a:p>
            <a:pPr eaLnBrk="1" hangingPunct="1">
              <a:lnSpc>
                <a:spcPct val="90000"/>
              </a:lnSpc>
            </a:pPr>
            <a:endParaRPr lang="en-US" sz="900" dirty="0">
              <a:solidFill>
                <a:schemeClr val="bg1"/>
              </a:solidFill>
              <a:ea typeface="ＭＳ Ｐゴシック" pitchFamily="-107" charset="-128"/>
              <a:cs typeface="ＭＳ Ｐゴシック" pitchFamily="-107" charset="-128"/>
            </a:endParaRPr>
          </a:p>
          <a:p>
            <a:pPr eaLnBrk="1" hangingPunct="1">
              <a:lnSpc>
                <a:spcPct val="90000"/>
              </a:lnSpc>
            </a:pPr>
            <a:r>
              <a:rPr lang="en-US" sz="2800" dirty="0">
                <a:solidFill>
                  <a:schemeClr val="bg1"/>
                </a:solidFill>
                <a:ea typeface="ＭＳ Ｐゴシック" pitchFamily="-107" charset="-128"/>
                <a:cs typeface="ＭＳ Ｐゴシック" pitchFamily="-107" charset="-128"/>
              </a:rPr>
              <a:t>Allows you to </a:t>
            </a:r>
            <a:r>
              <a:rPr lang="en-US" sz="2800" b="1" dirty="0">
                <a:solidFill>
                  <a:schemeClr val="bg1"/>
                </a:solidFill>
                <a:ea typeface="ＭＳ Ｐゴシック" pitchFamily="-107" charset="-128"/>
                <a:cs typeface="ＭＳ Ｐゴシック" pitchFamily="-107" charset="-128"/>
              </a:rPr>
              <a:t>avoid </a:t>
            </a:r>
            <a:r>
              <a:rPr lang="en-US" sz="2800" b="1" i="1" dirty="0">
                <a:solidFill>
                  <a:schemeClr val="bg1"/>
                </a:solidFill>
                <a:ea typeface="ＭＳ Ｐゴシック" pitchFamily="-107" charset="-128"/>
                <a:cs typeface="ＭＳ Ｐゴシック" pitchFamily="-107" charset="-128"/>
              </a:rPr>
              <a:t>satiation</a:t>
            </a:r>
            <a:r>
              <a:rPr lang="en-US" sz="2800" dirty="0">
                <a:solidFill>
                  <a:schemeClr val="bg1"/>
                </a:solidFill>
                <a:ea typeface="ＭＳ Ｐゴシック" pitchFamily="-107" charset="-128"/>
                <a:cs typeface="ＭＳ Ｐゴシック" pitchFamily="-107" charset="-128"/>
              </a:rPr>
              <a:t> of </a:t>
            </a:r>
            <a:r>
              <a:rPr lang="en-US" sz="2800" dirty="0" err="1">
                <a:solidFill>
                  <a:schemeClr val="bg1"/>
                </a:solidFill>
                <a:ea typeface="ＭＳ Ｐゴシック" pitchFamily="-107" charset="-128"/>
                <a:cs typeface="ＭＳ Ｐゴシック" pitchFamily="-107" charset="-128"/>
              </a:rPr>
              <a:t>reinforcers</a:t>
            </a:r>
            <a:r>
              <a:rPr lang="en-US" sz="2800" dirty="0">
                <a:solidFill>
                  <a:schemeClr val="bg1"/>
                </a:solidFill>
                <a:ea typeface="ＭＳ Ｐゴシック" pitchFamily="-107" charset="-128"/>
                <a:cs typeface="ＭＳ Ｐゴシック" pitchFamily="-107" charset="-128"/>
              </a:rPr>
              <a:t>.</a:t>
            </a:r>
          </a:p>
          <a:p>
            <a:pPr eaLnBrk="1" hangingPunct="1">
              <a:lnSpc>
                <a:spcPct val="90000"/>
              </a:lnSpc>
            </a:pPr>
            <a:endParaRPr lang="en-US" sz="900" dirty="0">
              <a:solidFill>
                <a:schemeClr val="bg1"/>
              </a:solidFill>
              <a:ea typeface="ＭＳ Ｐゴシック" pitchFamily="-107" charset="-128"/>
              <a:cs typeface="ＭＳ Ｐゴシック" pitchFamily="-107" charset="-128"/>
            </a:endParaRPr>
          </a:p>
          <a:p>
            <a:pPr eaLnBrk="1" hangingPunct="1">
              <a:lnSpc>
                <a:spcPct val="90000"/>
              </a:lnSpc>
            </a:pPr>
            <a:r>
              <a:rPr lang="en-US" sz="2800" dirty="0">
                <a:solidFill>
                  <a:schemeClr val="bg1"/>
                </a:solidFill>
                <a:ea typeface="ＭＳ Ｐゴシック" pitchFamily="-107" charset="-128"/>
                <a:cs typeface="ＭＳ Ｐゴシック" pitchFamily="-107" charset="-128"/>
              </a:rPr>
              <a:t>Beware of </a:t>
            </a:r>
            <a:r>
              <a:rPr lang="en-US" sz="2800" b="1" dirty="0">
                <a:solidFill>
                  <a:schemeClr val="bg1"/>
                </a:solidFill>
                <a:ea typeface="ＭＳ Ｐゴシック" pitchFamily="-107" charset="-128"/>
                <a:cs typeface="ＭＳ Ｐゴシック" pitchFamily="-107" charset="-128"/>
              </a:rPr>
              <a:t>counterfeiters</a:t>
            </a:r>
            <a:r>
              <a:rPr lang="en-US" sz="2800" dirty="0">
                <a:solidFill>
                  <a:schemeClr val="bg1"/>
                </a:solidFill>
                <a:ea typeface="ＭＳ Ｐゴシック" pitchFamily="-107" charset="-128"/>
                <a:cs typeface="ＭＳ Ｐゴシック" pitchFamily="-107" charset="-128"/>
              </a:rPr>
              <a:t>.</a:t>
            </a:r>
          </a:p>
          <a:p>
            <a:pPr eaLnBrk="1" hangingPunct="1">
              <a:lnSpc>
                <a:spcPct val="90000"/>
              </a:lnSpc>
            </a:pPr>
            <a:endParaRPr lang="en-US" sz="900" dirty="0">
              <a:solidFill>
                <a:schemeClr val="bg1"/>
              </a:solidFill>
              <a:ea typeface="ＭＳ Ｐゴシック" pitchFamily="-107" charset="-128"/>
              <a:cs typeface="ＭＳ Ｐゴシック" pitchFamily="-107" charset="-128"/>
            </a:endParaRPr>
          </a:p>
          <a:p>
            <a:pPr eaLnBrk="1" hangingPunct="1">
              <a:lnSpc>
                <a:spcPct val="90000"/>
              </a:lnSpc>
            </a:pPr>
            <a:r>
              <a:rPr lang="en-US" sz="2800" dirty="0">
                <a:solidFill>
                  <a:schemeClr val="bg1"/>
                </a:solidFill>
                <a:ea typeface="ＭＳ Ｐゴシック" pitchFamily="-107" charset="-128"/>
                <a:cs typeface="ＭＳ Ｐゴシック" pitchFamily="-107" charset="-128"/>
              </a:rPr>
              <a:t>Do you plan on only giving tokens for appropriate behavior? Or, will you implement a </a:t>
            </a:r>
            <a:r>
              <a:rPr lang="en-US" sz="2800" b="1" i="1" dirty="0">
                <a:solidFill>
                  <a:schemeClr val="bg1"/>
                </a:solidFill>
                <a:ea typeface="ＭＳ Ｐゴシック" pitchFamily="-107" charset="-128"/>
                <a:cs typeface="ＭＳ Ｐゴシック" pitchFamily="-107" charset="-128"/>
              </a:rPr>
              <a:t>response cost</a:t>
            </a:r>
            <a:r>
              <a:rPr lang="en-US" sz="2800" dirty="0">
                <a:solidFill>
                  <a:schemeClr val="bg1"/>
                </a:solidFill>
                <a:ea typeface="ＭＳ Ｐゴシック" pitchFamily="-107" charset="-128"/>
                <a:cs typeface="ＭＳ Ｐゴシック" pitchFamily="-107" charset="-128"/>
              </a:rPr>
              <a:t> procedure?</a:t>
            </a:r>
          </a:p>
        </p:txBody>
      </p:sp>
    </p:spTree>
    <p:extLst>
      <p:ext uri="{BB962C8B-B14F-4D97-AF65-F5344CB8AC3E}">
        <p14:creationId xmlns:p14="http://schemas.microsoft.com/office/powerpoint/2010/main" val="24750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4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48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4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4.7: Discussion Board</a:t>
            </a:r>
            <a:br>
              <a:rPr lang="en-US" sz="5400" b="1" kern="0" dirty="0">
                <a:solidFill>
                  <a:srgbClr val="001C54"/>
                </a:solidFill>
                <a:ea typeface="ヒラギノ角ゴ Pro W3" pitchFamily="-65" charset="-128"/>
                <a:cs typeface="ヒラギノ角ゴ Pro W3" pitchFamily="-65" charset="-128"/>
              </a:rPr>
            </a:br>
            <a:r>
              <a:rPr lang="en-US" sz="3600" b="1" kern="0" dirty="0">
                <a:solidFill>
                  <a:srgbClr val="001C54"/>
                </a:solidFill>
                <a:ea typeface="ヒラギノ角ゴ Pro W3" pitchFamily="-65" charset="-128"/>
                <a:cs typeface="ヒラギノ角ゴ Pro W3" pitchFamily="-65" charset="-128"/>
              </a:rPr>
              <a:t>Token Economy</a:t>
            </a:r>
            <a:endParaRPr lang="en-US" sz="3600" dirty="0">
              <a:solidFill>
                <a:srgbClr val="001C54"/>
              </a:solidFill>
            </a:endParaRPr>
          </a:p>
        </p:txBody>
      </p:sp>
      <p:sp>
        <p:nvSpPr>
          <p:cNvPr id="177155" name="Rectangle 3"/>
          <p:cNvSpPr>
            <a:spLocks noGrp="1" noChangeArrowheads="1"/>
          </p:cNvSpPr>
          <p:nvPr>
            <p:ph idx="1"/>
          </p:nvPr>
        </p:nvSpPr>
        <p:spPr>
          <a:xfrm>
            <a:off x="435537" y="1656494"/>
            <a:ext cx="8223263" cy="3684701"/>
          </a:xfrm>
        </p:spPr>
        <p:txBody>
          <a:bodyPr>
            <a:noAutofit/>
          </a:bodyPr>
          <a:lstStyle/>
          <a:p>
            <a:pPr marL="342900" indent="-342900">
              <a:buFont typeface="+mj-lt"/>
              <a:buAutoNum type="arabicPeriod"/>
            </a:pPr>
            <a:r>
              <a:rPr lang="en-US" sz="2400" dirty="0">
                <a:solidFill>
                  <a:schemeClr val="bg1"/>
                </a:solidFill>
              </a:rPr>
              <a:t>Identify (and operationally define) an appropriate behavior you’d like to see more of in your classroom from either a group of students or an individual. </a:t>
            </a:r>
          </a:p>
          <a:p>
            <a:pPr marL="342900" indent="-342900">
              <a:buFont typeface="+mj-lt"/>
              <a:buAutoNum type="arabicPeriod"/>
            </a:pPr>
            <a:r>
              <a:rPr lang="en-US" sz="2400" dirty="0">
                <a:solidFill>
                  <a:schemeClr val="bg1"/>
                </a:solidFill>
              </a:rPr>
              <a:t>Develop a token economy using the steps provided.</a:t>
            </a:r>
          </a:p>
          <a:p>
            <a:pPr marL="342900" indent="-342900">
              <a:buFont typeface="+mj-lt"/>
              <a:buAutoNum type="arabicPeriod"/>
            </a:pPr>
            <a:r>
              <a:rPr lang="en-US" sz="2400" dirty="0">
                <a:solidFill>
                  <a:schemeClr val="bg1"/>
                </a:solidFill>
              </a:rPr>
              <a:t>Describe the steps you will take to implement this procedure in your classroom (e.g., what type of </a:t>
            </a:r>
            <a:r>
              <a:rPr lang="en-US" sz="2400" dirty="0" err="1">
                <a:solidFill>
                  <a:schemeClr val="bg1"/>
                </a:solidFill>
              </a:rPr>
              <a:t>reinforcer</a:t>
            </a:r>
            <a:r>
              <a:rPr lang="en-US" sz="2400" dirty="0">
                <a:solidFill>
                  <a:schemeClr val="bg1"/>
                </a:solidFill>
              </a:rPr>
              <a:t> will you use? How will you introduce this to your students?) </a:t>
            </a:r>
          </a:p>
          <a:p>
            <a:pPr marL="342900" indent="-342900">
              <a:buFont typeface="+mj-lt"/>
              <a:buAutoNum type="arabicPeriod"/>
            </a:pPr>
            <a:r>
              <a:rPr lang="en-US" sz="2400" dirty="0">
                <a:solidFill>
                  <a:schemeClr val="bg1"/>
                </a:solidFill>
              </a:rPr>
              <a:t>What questions or concerns do you have about the use of a token economy? </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1028700" y="527124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4.7</a:t>
            </a:r>
          </a:p>
        </p:txBody>
      </p:sp>
    </p:spTree>
    <p:extLst>
      <p:ext uri="{BB962C8B-B14F-4D97-AF65-F5344CB8AC3E}">
        <p14:creationId xmlns:p14="http://schemas.microsoft.com/office/powerpoint/2010/main" val="136111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6A96F51-081E-F24C-9E0E-425B159F7091}"/>
              </a:ext>
            </a:extLst>
          </p:cNvPr>
          <p:cNvSpPr>
            <a:spLocks noGrp="1"/>
          </p:cNvSpPr>
          <p:nvPr>
            <p:ph type="title"/>
          </p:nvPr>
        </p:nvSpPr>
        <p:spPr>
          <a:xfrm>
            <a:off x="1081144" y="236668"/>
            <a:ext cx="7955280" cy="942111"/>
          </a:xfrm>
        </p:spPr>
        <p:txBody>
          <a:bodyPr>
            <a:normAutofit/>
          </a:bodyPr>
          <a:lstStyle/>
          <a:p>
            <a:r>
              <a:rPr lang="en-US" sz="4900" b="1" kern="0" dirty="0">
                <a:solidFill>
                  <a:srgbClr val="001C54"/>
                </a:solidFill>
                <a:ea typeface="ヒラギノ角ゴ Pro W3" pitchFamily="-65" charset="-128"/>
                <a:cs typeface="ヒラギノ角ゴ Pro W3" pitchFamily="-65" charset="-128"/>
              </a:rPr>
              <a:t>Activity 4.7: Review</a:t>
            </a:r>
            <a:endParaRPr lang="en-US" sz="3600" dirty="0">
              <a:solidFill>
                <a:srgbClr val="001C54"/>
              </a:solidFill>
            </a:endParaRPr>
          </a:p>
        </p:txBody>
      </p:sp>
      <p:pic>
        <p:nvPicPr>
          <p:cNvPr id="5" name="Picture 4">
            <a:extLst>
              <a:ext uri="{FF2B5EF4-FFF2-40B4-BE49-F238E27FC236}">
                <a16:creationId xmlns:a16="http://schemas.microsoft.com/office/drawing/2014/main" id="{C2DBEB47-9BDE-3E47-BE72-730132ECA0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6" name="Rectangle 3">
            <a:extLst>
              <a:ext uri="{FF2B5EF4-FFF2-40B4-BE49-F238E27FC236}">
                <a16:creationId xmlns:a16="http://schemas.microsoft.com/office/drawing/2014/main" id="{D0716A35-C7E2-3C48-8C95-A95FA9007316}"/>
              </a:ext>
            </a:extLst>
          </p:cNvPr>
          <p:cNvSpPr>
            <a:spLocks noGrp="1" noChangeArrowheads="1"/>
          </p:cNvSpPr>
          <p:nvPr>
            <p:ph idx="1"/>
          </p:nvPr>
        </p:nvSpPr>
        <p:spPr>
          <a:xfrm>
            <a:off x="628650" y="1428879"/>
            <a:ext cx="7886700" cy="4351338"/>
          </a:xfrm>
        </p:spPr>
        <p:txBody>
          <a:bodyPr>
            <a:noAutofit/>
          </a:bodyPr>
          <a:lstStyle/>
          <a:p>
            <a:pPr marL="0" indent="0">
              <a:lnSpc>
                <a:spcPct val="90000"/>
              </a:lnSpc>
              <a:buNone/>
            </a:pPr>
            <a:r>
              <a:rPr lang="en-US" sz="2400" dirty="0">
                <a:solidFill>
                  <a:schemeClr val="bg1"/>
                </a:solidFill>
                <a:ea typeface="ＭＳ Ｐゴシック" pitchFamily="-107" charset="-128"/>
                <a:cs typeface="ＭＳ Ｐゴシック" pitchFamily="-107" charset="-128"/>
              </a:rPr>
              <a:t>Remember</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and teach the target skills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Select tokens </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what will be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Identify the number of tokens required to receive back-up </a:t>
            </a:r>
            <a:r>
              <a:rPr lang="en-US" sz="2400" dirty="0" err="1">
                <a:solidFill>
                  <a:schemeClr val="bg1"/>
                </a:solidFill>
                <a:ea typeface="ＭＳ Ｐゴシック" pitchFamily="-107" charset="-128"/>
                <a:cs typeface="ＭＳ Ｐゴシック" pitchFamily="-107" charset="-128"/>
              </a:rPr>
              <a:t>reinforcers</a:t>
            </a:r>
            <a:endParaRPr lang="en-US" sz="2400" dirty="0">
              <a:solidFill>
                <a:schemeClr val="bg1"/>
              </a:solidFill>
              <a:ea typeface="ＭＳ Ｐゴシック" pitchFamily="-107" charset="-128"/>
              <a:cs typeface="ＭＳ Ｐゴシック" pitchFamily="-107" charset="-128"/>
            </a:endParaRP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and teach the exchange and token delivery system</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Define decision rules to change/fade the plan</a:t>
            </a:r>
          </a:p>
          <a:p>
            <a:pPr marL="609600" indent="-609600">
              <a:lnSpc>
                <a:spcPct val="90000"/>
              </a:lnSpc>
              <a:buFont typeface="+mj-lt"/>
              <a:buAutoNum type="arabicPeriod"/>
            </a:pPr>
            <a:r>
              <a:rPr lang="en-US" sz="2400" dirty="0">
                <a:solidFill>
                  <a:schemeClr val="bg1"/>
                </a:solidFill>
                <a:ea typeface="ＭＳ Ｐゴシック" pitchFamily="-107" charset="-128"/>
                <a:cs typeface="ＭＳ Ｐゴシック" pitchFamily="-107" charset="-128"/>
              </a:rPr>
              <a:t>Determine how the plan will be monitored</a:t>
            </a:r>
          </a:p>
        </p:txBody>
      </p:sp>
    </p:spTree>
    <p:extLst>
      <p:ext uri="{BB962C8B-B14F-4D97-AF65-F5344CB8AC3E}">
        <p14:creationId xmlns:p14="http://schemas.microsoft.com/office/powerpoint/2010/main" val="368222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1" y="218546"/>
            <a:ext cx="8229600" cy="563562"/>
          </a:xfrm>
        </p:spPr>
        <p:txBody>
          <a:bodyPr>
            <a:normAutofit fontScale="90000"/>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5095834"/>
              </p:ext>
            </p:extLst>
          </p:nvPr>
        </p:nvGraphicFramePr>
        <p:xfrm>
          <a:off x="191728" y="851834"/>
          <a:ext cx="8812162" cy="5246892"/>
        </p:xfrm>
        <a:graphic>
          <a:graphicData uri="http://schemas.openxmlformats.org/drawingml/2006/table">
            <a:tbl>
              <a:tblPr firstRow="1" bandRow="1">
                <a:tableStyleId>{2D5ABB26-0587-4C30-8999-92F81FD0307C}</a:tableStyleId>
              </a:tblPr>
              <a:tblGrid>
                <a:gridCol w="1607575">
                  <a:extLst>
                    <a:ext uri="{9D8B030D-6E8A-4147-A177-3AD203B41FA5}">
                      <a16:colId xmlns:a16="http://schemas.microsoft.com/office/drawing/2014/main" val="20000"/>
                    </a:ext>
                  </a:extLst>
                </a:gridCol>
                <a:gridCol w="2401529">
                  <a:extLst>
                    <a:ext uri="{9D8B030D-6E8A-4147-A177-3AD203B41FA5}">
                      <a16:colId xmlns:a16="http://schemas.microsoft.com/office/drawing/2014/main" val="20001"/>
                    </a:ext>
                  </a:extLst>
                </a:gridCol>
                <a:gridCol w="2401529">
                  <a:extLst>
                    <a:ext uri="{9D8B030D-6E8A-4147-A177-3AD203B41FA5}">
                      <a16:colId xmlns:a16="http://schemas.microsoft.com/office/drawing/2014/main" val="20002"/>
                    </a:ext>
                  </a:extLst>
                </a:gridCol>
                <a:gridCol w="2401529">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7700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dirty="0"/>
                        <a:t>Class</a:t>
                      </a:r>
                      <a:r>
                        <a:rPr lang="en-US" sz="1800" baseline="0" dirty="0"/>
                        <a:t> Constitution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Integrity Pledge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Zero Tolerance</a:t>
                      </a:r>
                      <a:r>
                        <a:rPr lang="en-US" sz="1800" baseline="0" dirty="0"/>
                        <a:t> Acknowledgement</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minutes of class.”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307380">
                <a:tc>
                  <a:txBody>
                    <a:bodyPr/>
                    <a:lstStyle/>
                    <a:p>
                      <a:r>
                        <a:rPr lang="en-US" sz="2000" b="1" dirty="0">
                          <a:latin typeface="+mj-lt"/>
                        </a:rPr>
                        <a:t>Token Economy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057280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6485" y="960634"/>
            <a:ext cx="8621945" cy="935288"/>
          </a:xfrm>
        </p:spPr>
        <p:txBody>
          <a:bodyPr/>
          <a:lstStyle/>
          <a:p>
            <a:r>
              <a:rPr lang="en-US" sz="4400" b="1" dirty="0">
                <a:solidFill>
                  <a:srgbClr val="001C54"/>
                </a:solidFill>
                <a:latin typeface="+mj-lt"/>
              </a:rPr>
              <a:t>Consequence Strategies to Increase Behavior</a:t>
            </a:r>
          </a:p>
        </p:txBody>
      </p:sp>
      <p:sp>
        <p:nvSpPr>
          <p:cNvPr id="3" name="Text Placeholder 2"/>
          <p:cNvSpPr>
            <a:spLocks noGrp="1"/>
          </p:cNvSpPr>
          <p:nvPr>
            <p:ph type="body" sz="quarter" idx="15"/>
          </p:nvPr>
        </p:nvSpPr>
        <p:spPr>
          <a:noFill/>
        </p:spPr>
        <p:txBody>
          <a:bodyPr/>
          <a:lstStyle/>
          <a:p>
            <a:r>
              <a:rPr lang="en-US" sz="4000" dirty="0"/>
              <a:t>Part 4</a:t>
            </a:r>
          </a:p>
          <a:p>
            <a:r>
              <a:rPr lang="en-US" sz="4000" dirty="0"/>
              <a:t>How will you know when to adjust your use of reinforcement?</a:t>
            </a:r>
          </a:p>
        </p:txBody>
      </p:sp>
    </p:spTree>
    <p:extLst>
      <p:ext uri="{BB962C8B-B14F-4D97-AF65-F5344CB8AC3E}">
        <p14:creationId xmlns:p14="http://schemas.microsoft.com/office/powerpoint/2010/main" val="4167640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590924944"/>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0" dirty="0">
                          <a:solidFill>
                            <a:schemeClr val="bg1"/>
                          </a:solidFill>
                          <a:latin typeface="+mn-lt"/>
                        </a:rPr>
                        <a:t>Describe</a:t>
                      </a:r>
                      <a:r>
                        <a:rPr lang="en-US" sz="2400" b="1" i="1" dirty="0">
                          <a:solidFill>
                            <a:schemeClr val="bg1"/>
                          </a:solidFill>
                          <a:latin typeface="+mn-lt"/>
                        </a:rPr>
                        <a:t>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accent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37888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72462329"/>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1" dirty="0">
                          <a:solidFill>
                            <a:schemeClr val="bg1"/>
                          </a:solidFill>
                          <a:latin typeface="+mn-lt"/>
                        </a:rPr>
                        <a:t>Describe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35517010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noFill/>
        </p:spPr>
        <p:txBody>
          <a:bodyPr>
            <a:normAutofit/>
          </a:bodyPr>
          <a:lstStyle/>
          <a:p>
            <a:pPr eaLnBrk="1" hangingPunct="1"/>
            <a:r>
              <a:rPr lang="en-US" sz="4000" b="1" dirty="0">
                <a:solidFill>
                  <a:srgbClr val="001C54"/>
                </a:solidFill>
                <a:ea typeface="ＭＳ Ｐゴシック" pitchFamily="-107" charset="-128"/>
                <a:cs typeface="ＭＳ Ｐゴシック" pitchFamily="-107" charset="-128"/>
              </a:rPr>
              <a:t>How will you know when to adjust your use of reinforcement? </a:t>
            </a:r>
          </a:p>
        </p:txBody>
      </p:sp>
      <p:sp>
        <p:nvSpPr>
          <p:cNvPr id="60420" name="Rectangle 4"/>
          <p:cNvSpPr>
            <a:spLocks noGrp="1" noChangeArrowheads="1"/>
          </p:cNvSpPr>
          <p:nvPr>
            <p:ph idx="1"/>
          </p:nvPr>
        </p:nvSpPr>
        <p:spPr/>
        <p:txBody>
          <a:bodyPr>
            <a:noAutofit/>
          </a:bodyPr>
          <a:lstStyle/>
          <a:p>
            <a:pPr marL="476250" lvl="1" indent="-457200">
              <a:lnSpc>
                <a:spcPct val="90000"/>
              </a:lnSpc>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Use your </a:t>
            </a:r>
            <a:r>
              <a:rPr lang="en-US" sz="2800" b="1" i="1" dirty="0">
                <a:solidFill>
                  <a:schemeClr val="bg1"/>
                </a:solidFill>
                <a:ea typeface="ヒラギノ角ゴ Pro W3" pitchFamily="-83" charset="-128"/>
                <a:cs typeface="ヒラギノ角ゴ Pro W3" pitchFamily="-83" charset="-128"/>
              </a:rPr>
              <a:t>data</a:t>
            </a:r>
            <a:r>
              <a:rPr lang="en-US" sz="2800" dirty="0">
                <a:solidFill>
                  <a:schemeClr val="bg1"/>
                </a:solidFill>
                <a:ea typeface="ヒラギノ角ゴ Pro W3" pitchFamily="-83" charset="-128"/>
                <a:cs typeface="ヒラギノ角ゴ Pro W3" pitchFamily="-83" charset="-128"/>
              </a:rPr>
              <a:t>! </a:t>
            </a:r>
          </a:p>
          <a:p>
            <a:pPr marL="476250" lvl="1" indent="-457200">
              <a:lnSpc>
                <a:spcPct val="90000"/>
              </a:lnSpc>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Consider time of year, time of day, and specific needs of your students.</a:t>
            </a:r>
          </a:p>
          <a:p>
            <a:pPr marL="476250" lvl="1" indent="-457200">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Remember, </a:t>
            </a:r>
            <a:r>
              <a:rPr lang="en-US" sz="2800" b="1" i="1" dirty="0">
                <a:solidFill>
                  <a:schemeClr val="bg1"/>
                </a:solidFill>
                <a:ea typeface="ヒラギノ角ゴ Pro W3" pitchFamily="-83" charset="-128"/>
                <a:cs typeface="ヒラギノ角ゴ Pro W3" pitchFamily="-83" charset="-128"/>
              </a:rPr>
              <a:t>specific contingent praise </a:t>
            </a:r>
            <a:r>
              <a:rPr lang="en-US" sz="2800" dirty="0">
                <a:solidFill>
                  <a:schemeClr val="bg1"/>
                </a:solidFill>
                <a:ea typeface="ヒラギノ角ゴ Pro W3" pitchFamily="-83" charset="-128"/>
                <a:cs typeface="ヒラギノ角ゴ Pro W3" pitchFamily="-83" charset="-128"/>
              </a:rPr>
              <a:t>should always be present in your classroom.</a:t>
            </a:r>
          </a:p>
          <a:p>
            <a:pPr marL="476250" lvl="1" indent="-457200">
              <a:spcBef>
                <a:spcPts val="500"/>
              </a:spcBef>
              <a:spcAft>
                <a:spcPts val="500"/>
              </a:spcAft>
              <a:buFont typeface="Arial" charset="0"/>
              <a:buChar char="•"/>
            </a:pPr>
            <a:r>
              <a:rPr lang="en-US" sz="2800" dirty="0">
                <a:solidFill>
                  <a:schemeClr val="bg1"/>
                </a:solidFill>
                <a:ea typeface="ヒラギノ角ゴ Pro W3" pitchFamily="-83" charset="-128"/>
                <a:cs typeface="ヒラギノ角ゴ Pro W3" pitchFamily="-83" charset="-128"/>
              </a:rPr>
              <a:t>Also consider various </a:t>
            </a:r>
            <a:r>
              <a:rPr lang="en-US" sz="2800" b="1" i="1" dirty="0">
                <a:solidFill>
                  <a:schemeClr val="bg1"/>
                </a:solidFill>
                <a:ea typeface="ヒラギノ角ゴ Pro W3" pitchFamily="-83" charset="-128"/>
                <a:cs typeface="ヒラギノ角ゴ Pro W3" pitchFamily="-83" charset="-128"/>
              </a:rPr>
              <a:t>Schedules of Reinforcement. </a:t>
            </a:r>
            <a:endParaRPr lang="en-US" sz="2800" dirty="0">
              <a:solidFill>
                <a:schemeClr val="bg1"/>
              </a:solidFill>
              <a:ea typeface="ヒラギノ角ゴ Pro W3" pitchFamily="-83" charset="-128"/>
              <a:cs typeface="ヒラギノ角ゴ Pro W3" pitchFamily="-83" charset="-128"/>
            </a:endParaRPr>
          </a:p>
          <a:p>
            <a:pPr eaLnBrk="1" hangingPunct="1">
              <a:lnSpc>
                <a:spcPct val="90000"/>
              </a:lnSpc>
              <a:buNone/>
            </a:pPr>
            <a:endParaRPr lang="en-US" sz="2800" dirty="0">
              <a:solidFill>
                <a:schemeClr val="bg1"/>
              </a:solidFill>
              <a:ea typeface="ヒラギノ角ゴ Pro W3" pitchFamily="-83" charset="-128"/>
              <a:cs typeface="ヒラギノ角ゴ Pro W3" pitchFamily="-83" charset="-128"/>
            </a:endParaRPr>
          </a:p>
        </p:txBody>
      </p:sp>
    </p:spTree>
    <p:extLst>
      <p:ext uri="{BB962C8B-B14F-4D97-AF65-F5344CB8AC3E}">
        <p14:creationId xmlns:p14="http://schemas.microsoft.com/office/powerpoint/2010/main" val="1876828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20">
                                            <p:txEl>
                                              <p:pRg st="0" end="0"/>
                                            </p:txEl>
                                          </p:spTgt>
                                        </p:tgtEl>
                                        <p:attrNameLst>
                                          <p:attrName>style.visibility</p:attrName>
                                        </p:attrNameLst>
                                      </p:cBhvr>
                                      <p:to>
                                        <p:strVal val="visible"/>
                                      </p:to>
                                    </p:set>
                                    <p:animEffect transition="in" filter="fade">
                                      <p:cBhvr>
                                        <p:cTn id="7" dur="500"/>
                                        <p:tgtEl>
                                          <p:spTgt spid="604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0420">
                                            <p:txEl>
                                              <p:pRg st="1" end="1"/>
                                            </p:txEl>
                                          </p:spTgt>
                                        </p:tgtEl>
                                        <p:attrNameLst>
                                          <p:attrName>style.visibility</p:attrName>
                                        </p:attrNameLst>
                                      </p:cBhvr>
                                      <p:to>
                                        <p:strVal val="visible"/>
                                      </p:to>
                                    </p:set>
                                    <p:animEffect transition="in" filter="fade">
                                      <p:cBhvr>
                                        <p:cTn id="10" dur="500"/>
                                        <p:tgtEl>
                                          <p:spTgt spid="6042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420">
                                            <p:txEl>
                                              <p:pRg st="2" end="2"/>
                                            </p:txEl>
                                          </p:spTgt>
                                        </p:tgtEl>
                                        <p:attrNameLst>
                                          <p:attrName>style.visibility</p:attrName>
                                        </p:attrNameLst>
                                      </p:cBhvr>
                                      <p:to>
                                        <p:strVal val="visible"/>
                                      </p:to>
                                    </p:set>
                                    <p:animEffect transition="in" filter="fade">
                                      <p:cBhvr>
                                        <p:cTn id="15" dur="500"/>
                                        <p:tgtEl>
                                          <p:spTgt spid="6042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0420">
                                            <p:txEl>
                                              <p:pRg st="3" end="3"/>
                                            </p:txEl>
                                          </p:spTgt>
                                        </p:tgtEl>
                                        <p:attrNameLst>
                                          <p:attrName>style.visibility</p:attrName>
                                        </p:attrNameLst>
                                      </p:cBhvr>
                                      <p:to>
                                        <p:strVal val="visible"/>
                                      </p:to>
                                    </p:set>
                                    <p:animEffect transition="in" filter="fade">
                                      <p:cBhvr>
                                        <p:cTn id="20" dur="500"/>
                                        <p:tgtEl>
                                          <p:spTgt spid="60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685800" y="1409700"/>
            <a:ext cx="219075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err="1">
                <a:solidFill>
                  <a:prstClr val="white"/>
                </a:solidFill>
              </a:rPr>
              <a:t>Noncontingent</a:t>
            </a:r>
            <a:endParaRPr lang="en-US" sz="2400" b="1" dirty="0">
              <a:solidFill>
                <a:prstClr val="white"/>
              </a:solidFill>
            </a:endParaRPr>
          </a:p>
        </p:txBody>
      </p:sp>
      <p:sp>
        <p:nvSpPr>
          <p:cNvPr id="543748" name="Freeform 4"/>
          <p:cNvSpPr>
            <a:spLocks/>
          </p:cNvSpPr>
          <p:nvPr/>
        </p:nvSpPr>
        <p:spPr bwMode="auto">
          <a:xfrm>
            <a:off x="4233863" y="2297113"/>
            <a:ext cx="1741487" cy="350837"/>
          </a:xfrm>
          <a:custGeom>
            <a:avLst/>
            <a:gdLst>
              <a:gd name="T0" fmla="*/ 2147483647 w 1097"/>
              <a:gd name="T1" fmla="*/ 0 h 221"/>
              <a:gd name="T2" fmla="*/ 2147483647 w 1097"/>
              <a:gd name="T3" fmla="*/ 2147483647 h 221"/>
              <a:gd name="T4" fmla="*/ 0 w 1097"/>
              <a:gd name="T5" fmla="*/ 2147483647 h 221"/>
              <a:gd name="T6" fmla="*/ 0 w 1097"/>
              <a:gd name="T7" fmla="*/ 2147483647 h 221"/>
              <a:gd name="T8" fmla="*/ 0 60000 65536"/>
              <a:gd name="T9" fmla="*/ 0 60000 65536"/>
              <a:gd name="T10" fmla="*/ 0 60000 65536"/>
              <a:gd name="T11" fmla="*/ 0 60000 65536"/>
              <a:gd name="T12" fmla="*/ 0 w 1097"/>
              <a:gd name="T13" fmla="*/ 0 h 221"/>
              <a:gd name="T14" fmla="*/ 1097 w 1097"/>
              <a:gd name="T15" fmla="*/ 221 h 221"/>
            </a:gdLst>
            <a:ahLst/>
            <a:cxnLst>
              <a:cxn ang="T8">
                <a:pos x="T0" y="T1"/>
              </a:cxn>
              <a:cxn ang="T9">
                <a:pos x="T2" y="T3"/>
              </a:cxn>
              <a:cxn ang="T10">
                <a:pos x="T4" y="T5"/>
              </a:cxn>
              <a:cxn ang="T11">
                <a:pos x="T6" y="T7"/>
              </a:cxn>
            </a:cxnLst>
            <a:rect l="T12" t="T13" r="T14" b="T15"/>
            <a:pathLst>
              <a:path w="1097" h="221">
                <a:moveTo>
                  <a:pt x="1097" y="0"/>
                </a:moveTo>
                <a:lnTo>
                  <a:pt x="1097" y="144"/>
                </a:lnTo>
                <a:lnTo>
                  <a:pt x="0" y="144"/>
                </a:lnTo>
                <a:lnTo>
                  <a:pt x="0"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49" name="Freeform 5"/>
          <p:cNvSpPr>
            <a:spLocks/>
          </p:cNvSpPr>
          <p:nvPr/>
        </p:nvSpPr>
        <p:spPr bwMode="auto">
          <a:xfrm>
            <a:off x="4189413"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0" name="Line 6"/>
          <p:cNvSpPr>
            <a:spLocks noChangeShapeType="1"/>
          </p:cNvSpPr>
          <p:nvPr/>
        </p:nvSpPr>
        <p:spPr bwMode="auto">
          <a:xfrm>
            <a:off x="5975350" y="22971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1" name="Freeform 7"/>
          <p:cNvSpPr>
            <a:spLocks/>
          </p:cNvSpPr>
          <p:nvPr/>
        </p:nvSpPr>
        <p:spPr bwMode="auto">
          <a:xfrm>
            <a:off x="59324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2" name="Freeform 8"/>
          <p:cNvSpPr>
            <a:spLocks/>
          </p:cNvSpPr>
          <p:nvPr/>
        </p:nvSpPr>
        <p:spPr bwMode="auto">
          <a:xfrm>
            <a:off x="5975350" y="3578225"/>
            <a:ext cx="1743075" cy="438150"/>
          </a:xfrm>
          <a:custGeom>
            <a:avLst/>
            <a:gdLst>
              <a:gd name="T0" fmla="*/ 0 w 1098"/>
              <a:gd name="T1" fmla="*/ 0 h 276"/>
              <a:gd name="T2" fmla="*/ 0 w 1098"/>
              <a:gd name="T3" fmla="*/ 2147483647 h 276"/>
              <a:gd name="T4" fmla="*/ 2147483647 w 1098"/>
              <a:gd name="T5" fmla="*/ 2147483647 h 276"/>
              <a:gd name="T6" fmla="*/ 2147483647 w 1098"/>
              <a:gd name="T7" fmla="*/ 2147483647 h 276"/>
              <a:gd name="T8" fmla="*/ 0 60000 65536"/>
              <a:gd name="T9" fmla="*/ 0 60000 65536"/>
              <a:gd name="T10" fmla="*/ 0 60000 65536"/>
              <a:gd name="T11" fmla="*/ 0 60000 65536"/>
              <a:gd name="T12" fmla="*/ 0 w 1098"/>
              <a:gd name="T13" fmla="*/ 0 h 276"/>
              <a:gd name="T14" fmla="*/ 1098 w 1098"/>
              <a:gd name="T15" fmla="*/ 276 h 276"/>
            </a:gdLst>
            <a:ahLst/>
            <a:cxnLst>
              <a:cxn ang="T8">
                <a:pos x="T0" y="T1"/>
              </a:cxn>
              <a:cxn ang="T9">
                <a:pos x="T2" y="T3"/>
              </a:cxn>
              <a:cxn ang="T10">
                <a:pos x="T4" y="T5"/>
              </a:cxn>
              <a:cxn ang="T11">
                <a:pos x="T6" y="T7"/>
              </a:cxn>
            </a:cxnLst>
            <a:rect l="T12" t="T13" r="T14" b="T15"/>
            <a:pathLst>
              <a:path w="1098" h="276">
                <a:moveTo>
                  <a:pt x="0" y="0"/>
                </a:moveTo>
                <a:lnTo>
                  <a:pt x="0" y="179"/>
                </a:lnTo>
                <a:lnTo>
                  <a:pt x="1098" y="179"/>
                </a:lnTo>
                <a:lnTo>
                  <a:pt x="1098"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3" name="Freeform 9"/>
          <p:cNvSpPr>
            <a:spLocks/>
          </p:cNvSpPr>
          <p:nvPr/>
        </p:nvSpPr>
        <p:spPr bwMode="auto">
          <a:xfrm>
            <a:off x="7673975" y="4006850"/>
            <a:ext cx="88900" cy="87313"/>
          </a:xfrm>
          <a:custGeom>
            <a:avLst/>
            <a:gdLst>
              <a:gd name="T0" fmla="*/ 2147483647 w 56"/>
              <a:gd name="T1" fmla="*/ 0 h 55"/>
              <a:gd name="T2" fmla="*/ 2147483647 w 56"/>
              <a:gd name="T3" fmla="*/ 2147483647 h 55"/>
              <a:gd name="T4" fmla="*/ 0 w 56"/>
              <a:gd name="T5" fmla="*/ 0 h 55"/>
              <a:gd name="T6" fmla="*/ 2147483647 w 56"/>
              <a:gd name="T7" fmla="*/ 0 h 55"/>
              <a:gd name="T8" fmla="*/ 0 60000 65536"/>
              <a:gd name="T9" fmla="*/ 0 60000 65536"/>
              <a:gd name="T10" fmla="*/ 0 60000 65536"/>
              <a:gd name="T11" fmla="*/ 0 60000 65536"/>
              <a:gd name="T12" fmla="*/ 0 w 56"/>
              <a:gd name="T13" fmla="*/ 0 h 55"/>
              <a:gd name="T14" fmla="*/ 56 w 56"/>
              <a:gd name="T15" fmla="*/ 55 h 55"/>
            </a:gdLst>
            <a:ahLst/>
            <a:cxnLst>
              <a:cxn ang="T8">
                <a:pos x="T0" y="T1"/>
              </a:cxn>
              <a:cxn ang="T9">
                <a:pos x="T2" y="T3"/>
              </a:cxn>
              <a:cxn ang="T10">
                <a:pos x="T4" y="T5"/>
              </a:cxn>
              <a:cxn ang="T11">
                <a:pos x="T6" y="T7"/>
              </a:cxn>
            </a:cxnLst>
            <a:rect l="T12" t="T13" r="T14" b="T15"/>
            <a:pathLst>
              <a:path w="56" h="55">
                <a:moveTo>
                  <a:pt x="56" y="0"/>
                </a:moveTo>
                <a:lnTo>
                  <a:pt x="28" y="55"/>
                </a:lnTo>
                <a:lnTo>
                  <a:pt x="0" y="0"/>
                </a:lnTo>
                <a:lnTo>
                  <a:pt x="56"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4" name="Freeform 10"/>
          <p:cNvSpPr>
            <a:spLocks/>
          </p:cNvSpPr>
          <p:nvPr/>
        </p:nvSpPr>
        <p:spPr bwMode="auto">
          <a:xfrm>
            <a:off x="4286250" y="3578225"/>
            <a:ext cx="1689100" cy="438150"/>
          </a:xfrm>
          <a:custGeom>
            <a:avLst/>
            <a:gdLst>
              <a:gd name="T0" fmla="*/ 2147483647 w 1064"/>
              <a:gd name="T1" fmla="*/ 0 h 276"/>
              <a:gd name="T2" fmla="*/ 2147483647 w 1064"/>
              <a:gd name="T3" fmla="*/ 2147483647 h 276"/>
              <a:gd name="T4" fmla="*/ 0 w 1064"/>
              <a:gd name="T5" fmla="*/ 2147483647 h 276"/>
              <a:gd name="T6" fmla="*/ 0 w 1064"/>
              <a:gd name="T7" fmla="*/ 2147483647 h 276"/>
              <a:gd name="T8" fmla="*/ 0 60000 65536"/>
              <a:gd name="T9" fmla="*/ 0 60000 65536"/>
              <a:gd name="T10" fmla="*/ 0 60000 65536"/>
              <a:gd name="T11" fmla="*/ 0 60000 65536"/>
              <a:gd name="T12" fmla="*/ 0 w 1064"/>
              <a:gd name="T13" fmla="*/ 0 h 276"/>
              <a:gd name="T14" fmla="*/ 1064 w 1064"/>
              <a:gd name="T15" fmla="*/ 276 h 276"/>
            </a:gdLst>
            <a:ahLst/>
            <a:cxnLst>
              <a:cxn ang="T8">
                <a:pos x="T0" y="T1"/>
              </a:cxn>
              <a:cxn ang="T9">
                <a:pos x="T2" y="T3"/>
              </a:cxn>
              <a:cxn ang="T10">
                <a:pos x="T4" y="T5"/>
              </a:cxn>
              <a:cxn ang="T11">
                <a:pos x="T6" y="T7"/>
              </a:cxn>
            </a:cxnLst>
            <a:rect l="T12" t="T13" r="T14" b="T15"/>
            <a:pathLst>
              <a:path w="1064" h="276">
                <a:moveTo>
                  <a:pt x="1064" y="0"/>
                </a:moveTo>
                <a:lnTo>
                  <a:pt x="1064" y="179"/>
                </a:lnTo>
                <a:lnTo>
                  <a:pt x="0" y="179"/>
                </a:lnTo>
                <a:lnTo>
                  <a:pt x="0"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5" name="Freeform 11"/>
          <p:cNvSpPr>
            <a:spLocks/>
          </p:cNvSpPr>
          <p:nvPr/>
        </p:nvSpPr>
        <p:spPr bwMode="auto">
          <a:xfrm>
            <a:off x="4243388" y="4006850"/>
            <a:ext cx="87312" cy="87313"/>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2" name="Freeform 12"/>
          <p:cNvSpPr>
            <a:spLocks/>
          </p:cNvSpPr>
          <p:nvPr/>
        </p:nvSpPr>
        <p:spPr bwMode="auto">
          <a:xfrm>
            <a:off x="1673225" y="590550"/>
            <a:ext cx="2084388" cy="776288"/>
          </a:xfrm>
          <a:custGeom>
            <a:avLst/>
            <a:gdLst>
              <a:gd name="T0" fmla="*/ 2147483647 w 1313"/>
              <a:gd name="T1" fmla="*/ 0 h 489"/>
              <a:gd name="T2" fmla="*/ 2147483647 w 1313"/>
              <a:gd name="T3" fmla="*/ 2147483647 h 489"/>
              <a:gd name="T4" fmla="*/ 0 w 1313"/>
              <a:gd name="T5" fmla="*/ 2147483647 h 489"/>
              <a:gd name="T6" fmla="*/ 0 w 1313"/>
              <a:gd name="T7" fmla="*/ 2147483647 h 489"/>
              <a:gd name="T8" fmla="*/ 0 60000 65536"/>
              <a:gd name="T9" fmla="*/ 0 60000 65536"/>
              <a:gd name="T10" fmla="*/ 0 60000 65536"/>
              <a:gd name="T11" fmla="*/ 0 60000 65536"/>
              <a:gd name="T12" fmla="*/ 0 w 1313"/>
              <a:gd name="T13" fmla="*/ 0 h 489"/>
              <a:gd name="T14" fmla="*/ 1313 w 1313"/>
              <a:gd name="T15" fmla="*/ 489 h 489"/>
            </a:gdLst>
            <a:ahLst/>
            <a:cxnLst>
              <a:cxn ang="T8">
                <a:pos x="T0" y="T1"/>
              </a:cxn>
              <a:cxn ang="T9">
                <a:pos x="T2" y="T3"/>
              </a:cxn>
              <a:cxn ang="T10">
                <a:pos x="T4" y="T5"/>
              </a:cxn>
              <a:cxn ang="T11">
                <a:pos x="T6" y="T7"/>
              </a:cxn>
            </a:cxnLst>
            <a:rect l="T12" t="T13" r="T14" b="T15"/>
            <a:pathLst>
              <a:path w="1313" h="489">
                <a:moveTo>
                  <a:pt x="1313" y="0"/>
                </a:moveTo>
                <a:lnTo>
                  <a:pt x="1313" y="314"/>
                </a:lnTo>
                <a:lnTo>
                  <a:pt x="0" y="314"/>
                </a:lnTo>
                <a:lnTo>
                  <a:pt x="0"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3" name="Freeform 13"/>
          <p:cNvSpPr>
            <a:spLocks/>
          </p:cNvSpPr>
          <p:nvPr/>
        </p:nvSpPr>
        <p:spPr bwMode="auto">
          <a:xfrm>
            <a:off x="1628775" y="1357313"/>
            <a:ext cx="87313"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4" name="Freeform 14"/>
          <p:cNvSpPr>
            <a:spLocks/>
          </p:cNvSpPr>
          <p:nvPr/>
        </p:nvSpPr>
        <p:spPr bwMode="auto">
          <a:xfrm>
            <a:off x="3757613" y="590550"/>
            <a:ext cx="2217737" cy="776288"/>
          </a:xfrm>
          <a:custGeom>
            <a:avLst/>
            <a:gdLst>
              <a:gd name="T0" fmla="*/ 0 w 1397"/>
              <a:gd name="T1" fmla="*/ 0 h 489"/>
              <a:gd name="T2" fmla="*/ 0 w 1397"/>
              <a:gd name="T3" fmla="*/ 2147483647 h 489"/>
              <a:gd name="T4" fmla="*/ 2147483647 w 1397"/>
              <a:gd name="T5" fmla="*/ 2147483647 h 489"/>
              <a:gd name="T6" fmla="*/ 2147483647 w 1397"/>
              <a:gd name="T7" fmla="*/ 2147483647 h 489"/>
              <a:gd name="T8" fmla="*/ 0 60000 65536"/>
              <a:gd name="T9" fmla="*/ 0 60000 65536"/>
              <a:gd name="T10" fmla="*/ 0 60000 65536"/>
              <a:gd name="T11" fmla="*/ 0 60000 65536"/>
              <a:gd name="T12" fmla="*/ 0 w 1397"/>
              <a:gd name="T13" fmla="*/ 0 h 489"/>
              <a:gd name="T14" fmla="*/ 1397 w 1397"/>
              <a:gd name="T15" fmla="*/ 489 h 489"/>
            </a:gdLst>
            <a:ahLst/>
            <a:cxnLst>
              <a:cxn ang="T8">
                <a:pos x="T0" y="T1"/>
              </a:cxn>
              <a:cxn ang="T9">
                <a:pos x="T2" y="T3"/>
              </a:cxn>
              <a:cxn ang="T10">
                <a:pos x="T4" y="T5"/>
              </a:cxn>
              <a:cxn ang="T11">
                <a:pos x="T6" y="T7"/>
              </a:cxn>
            </a:cxnLst>
            <a:rect l="T12" t="T13" r="T14" b="T15"/>
            <a:pathLst>
              <a:path w="1397" h="489">
                <a:moveTo>
                  <a:pt x="0" y="0"/>
                </a:moveTo>
                <a:lnTo>
                  <a:pt x="0" y="314"/>
                </a:lnTo>
                <a:lnTo>
                  <a:pt x="1397" y="314"/>
                </a:lnTo>
                <a:lnTo>
                  <a:pt x="1397"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5" name="Freeform 15"/>
          <p:cNvSpPr>
            <a:spLocks/>
          </p:cNvSpPr>
          <p:nvPr/>
        </p:nvSpPr>
        <p:spPr bwMode="auto">
          <a:xfrm>
            <a:off x="5932488" y="1357313"/>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0" name="Freeform 16"/>
          <p:cNvSpPr>
            <a:spLocks/>
          </p:cNvSpPr>
          <p:nvPr/>
        </p:nvSpPr>
        <p:spPr bwMode="auto">
          <a:xfrm>
            <a:off x="5975350" y="2297113"/>
            <a:ext cx="1689100" cy="350837"/>
          </a:xfrm>
          <a:custGeom>
            <a:avLst/>
            <a:gdLst>
              <a:gd name="T0" fmla="*/ 0 w 1064"/>
              <a:gd name="T1" fmla="*/ 0 h 221"/>
              <a:gd name="T2" fmla="*/ 0 w 1064"/>
              <a:gd name="T3" fmla="*/ 2147483647 h 221"/>
              <a:gd name="T4" fmla="*/ 2147483647 w 1064"/>
              <a:gd name="T5" fmla="*/ 2147483647 h 221"/>
              <a:gd name="T6" fmla="*/ 2147483647 w 1064"/>
              <a:gd name="T7" fmla="*/ 2147483647 h 221"/>
              <a:gd name="T8" fmla="*/ 0 60000 65536"/>
              <a:gd name="T9" fmla="*/ 0 60000 65536"/>
              <a:gd name="T10" fmla="*/ 0 60000 65536"/>
              <a:gd name="T11" fmla="*/ 0 60000 65536"/>
              <a:gd name="T12" fmla="*/ 0 w 1064"/>
              <a:gd name="T13" fmla="*/ 0 h 221"/>
              <a:gd name="T14" fmla="*/ 1064 w 1064"/>
              <a:gd name="T15" fmla="*/ 221 h 221"/>
            </a:gdLst>
            <a:ahLst/>
            <a:cxnLst>
              <a:cxn ang="T8">
                <a:pos x="T0" y="T1"/>
              </a:cxn>
              <a:cxn ang="T9">
                <a:pos x="T2" y="T3"/>
              </a:cxn>
              <a:cxn ang="T10">
                <a:pos x="T4" y="T5"/>
              </a:cxn>
              <a:cxn ang="T11">
                <a:pos x="T6" y="T7"/>
              </a:cxn>
            </a:cxnLst>
            <a:rect l="T12" t="T13" r="T14" b="T15"/>
            <a:pathLst>
              <a:path w="1064" h="221">
                <a:moveTo>
                  <a:pt x="0" y="0"/>
                </a:moveTo>
                <a:lnTo>
                  <a:pt x="0" y="144"/>
                </a:lnTo>
                <a:lnTo>
                  <a:pt x="1064" y="144"/>
                </a:lnTo>
                <a:lnTo>
                  <a:pt x="1064"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1" name="Freeform 17"/>
          <p:cNvSpPr>
            <a:spLocks/>
          </p:cNvSpPr>
          <p:nvPr/>
        </p:nvSpPr>
        <p:spPr bwMode="auto">
          <a:xfrm>
            <a:off x="76215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2" name="Rectangle 18"/>
          <p:cNvSpPr>
            <a:spLocks noChangeArrowheads="1"/>
          </p:cNvSpPr>
          <p:nvPr/>
        </p:nvSpPr>
        <p:spPr bwMode="auto">
          <a:xfrm>
            <a:off x="5029200" y="1444625"/>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Contingent</a:t>
            </a:r>
          </a:p>
        </p:txBody>
      </p:sp>
      <p:sp>
        <p:nvSpPr>
          <p:cNvPr id="543764" name="Rectangle 20"/>
          <p:cNvSpPr>
            <a:spLocks noChangeArrowheads="1"/>
          </p:cNvSpPr>
          <p:nvPr/>
        </p:nvSpPr>
        <p:spPr bwMode="auto">
          <a:xfrm>
            <a:off x="320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Continuous </a:t>
            </a:r>
          </a:p>
        </p:txBody>
      </p:sp>
      <p:sp>
        <p:nvSpPr>
          <p:cNvPr id="543766" name="Rectangle 22"/>
          <p:cNvSpPr>
            <a:spLocks noChangeArrowheads="1"/>
          </p:cNvSpPr>
          <p:nvPr/>
        </p:nvSpPr>
        <p:spPr bwMode="auto">
          <a:xfrm>
            <a:off x="5105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Intermittent</a:t>
            </a:r>
          </a:p>
        </p:txBody>
      </p:sp>
      <p:sp>
        <p:nvSpPr>
          <p:cNvPr id="543768" name="Rectangle 24"/>
          <p:cNvSpPr>
            <a:spLocks noChangeArrowheads="1"/>
          </p:cNvSpPr>
          <p:nvPr/>
        </p:nvSpPr>
        <p:spPr bwMode="auto">
          <a:xfrm>
            <a:off x="701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Extinction</a:t>
            </a:r>
          </a:p>
        </p:txBody>
      </p:sp>
      <p:sp>
        <p:nvSpPr>
          <p:cNvPr id="61471" name="Rectangle 27"/>
          <p:cNvSpPr>
            <a:spLocks noChangeArrowheads="1"/>
          </p:cNvSpPr>
          <p:nvPr/>
        </p:nvSpPr>
        <p:spPr bwMode="auto">
          <a:xfrm>
            <a:off x="685800" y="152400"/>
            <a:ext cx="6705600" cy="568325"/>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SCHEDULES OF CONSEQUENCES: THE BASICS</a:t>
            </a:r>
          </a:p>
        </p:txBody>
      </p:sp>
      <p:sp>
        <p:nvSpPr>
          <p:cNvPr id="543773" name="Rectangle 29"/>
          <p:cNvSpPr>
            <a:spLocks noChangeArrowheads="1"/>
          </p:cNvSpPr>
          <p:nvPr/>
        </p:nvSpPr>
        <p:spPr bwMode="auto">
          <a:xfrm>
            <a:off x="3200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Ratio</a:t>
            </a:r>
          </a:p>
        </p:txBody>
      </p:sp>
      <p:sp>
        <p:nvSpPr>
          <p:cNvPr id="543775" name="Line 31"/>
          <p:cNvSpPr>
            <a:spLocks noChangeShapeType="1"/>
          </p:cNvSpPr>
          <p:nvPr/>
        </p:nvSpPr>
        <p:spPr bwMode="auto">
          <a:xfrm>
            <a:off x="5975350" y="36687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76" name="Freeform 32"/>
          <p:cNvSpPr>
            <a:spLocks/>
          </p:cNvSpPr>
          <p:nvPr/>
        </p:nvSpPr>
        <p:spPr bwMode="auto">
          <a:xfrm>
            <a:off x="5932488" y="40084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35" name="Rectangle 3"/>
          <p:cNvSpPr>
            <a:spLocks noGrp="1" noChangeArrowheads="1"/>
          </p:cNvSpPr>
          <p:nvPr>
            <p:ph idx="1"/>
          </p:nvPr>
        </p:nvSpPr>
        <p:spPr>
          <a:xfrm>
            <a:off x="94742" y="3844131"/>
            <a:ext cx="2817241" cy="1017694"/>
          </a:xfrm>
        </p:spPr>
        <p:txBody>
          <a:bodyPr>
            <a:noAutofit/>
          </a:bodyPr>
          <a:lstStyle/>
          <a:p>
            <a:pPr marL="0" lvl="1" indent="0" eaLnBrk="1" hangingPunct="1">
              <a:buNone/>
            </a:pPr>
            <a:r>
              <a:rPr lang="en-US" sz="2800" b="1" dirty="0">
                <a:solidFill>
                  <a:schemeClr val="bg1"/>
                </a:solidFill>
                <a:latin typeface="+mj-lt"/>
              </a:rPr>
              <a:t>Reinforce after a certain number of responses.</a:t>
            </a:r>
            <a:endParaRPr lang="en-US" sz="1000" b="1" dirty="0">
              <a:solidFill>
                <a:schemeClr val="bg1"/>
              </a:solidFill>
              <a:latin typeface="+mj-lt"/>
              <a:ea typeface="ヒラギノ角ゴ Pro W3" pitchFamily="-83" charset="-128"/>
              <a:cs typeface="ヒラギノ角ゴ Pro W3" pitchFamily="-83" charset="-128"/>
            </a:endParaRPr>
          </a:p>
        </p:txBody>
      </p:sp>
      <p:sp>
        <p:nvSpPr>
          <p:cNvPr id="3" name="Rectangle 2"/>
          <p:cNvSpPr/>
          <p:nvPr/>
        </p:nvSpPr>
        <p:spPr>
          <a:xfrm>
            <a:off x="183536" y="5420519"/>
            <a:ext cx="6826864" cy="461665"/>
          </a:xfrm>
          <a:prstGeom prst="rect">
            <a:avLst/>
          </a:prstGeom>
        </p:spPr>
        <p:txBody>
          <a:bodyPr wrap="square">
            <a:spAutoFit/>
          </a:bodyPr>
          <a:lstStyle/>
          <a:p>
            <a:pPr marL="0" lvl="1"/>
            <a:r>
              <a:rPr lang="en-US" sz="2400" i="1" dirty="0">
                <a:solidFill>
                  <a:schemeClr val="bg1"/>
                </a:solidFill>
              </a:rPr>
              <a:t>Praise every 3</a:t>
            </a:r>
            <a:r>
              <a:rPr lang="en-US" sz="2400" i="1" baseline="30000" dirty="0">
                <a:solidFill>
                  <a:schemeClr val="bg1"/>
                </a:solidFill>
              </a:rPr>
              <a:t>rd</a:t>
            </a:r>
            <a:r>
              <a:rPr lang="en-US" sz="2400" i="1" dirty="0">
                <a:solidFill>
                  <a:schemeClr val="bg1"/>
                </a:solidFill>
              </a:rPr>
              <a:t> attempt to shoot a basket.</a:t>
            </a:r>
          </a:p>
        </p:txBody>
      </p:sp>
    </p:spTree>
    <p:extLst>
      <p:ext uri="{BB962C8B-B14F-4D97-AF65-F5344CB8AC3E}">
        <p14:creationId xmlns:p14="http://schemas.microsoft.com/office/powerpoint/2010/main" val="2752787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37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37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37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37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37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37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37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37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37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37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37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37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37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37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37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37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37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37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6" grpId="0" animBg="1"/>
      <p:bldP spid="543748" grpId="0" animBg="1"/>
      <p:bldP spid="543749" grpId="0" animBg="1"/>
      <p:bldP spid="543750" grpId="0" animBg="1"/>
      <p:bldP spid="543751" grpId="0" animBg="1"/>
      <p:bldP spid="543752" grpId="0" animBg="1"/>
      <p:bldP spid="543753" grpId="0" animBg="1"/>
      <p:bldP spid="543754" grpId="0" animBg="1"/>
      <p:bldP spid="543755" grpId="0" animBg="1"/>
      <p:bldP spid="543760" grpId="0" animBg="1"/>
      <p:bldP spid="543761" grpId="0" animBg="1"/>
      <p:bldP spid="543762" grpId="0" animBg="1"/>
      <p:bldP spid="543764" grpId="0" animBg="1"/>
      <p:bldP spid="543766" grpId="0" animBg="1"/>
      <p:bldP spid="543768" grpId="0" animBg="1"/>
      <p:bldP spid="543773" grpId="0" animBg="1"/>
      <p:bldP spid="543775" grpId="0" animBg="1"/>
      <p:bldP spid="543776" grpId="0" animBg="1"/>
      <p:bldP spid="35" grpId="0" build="p"/>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685800" y="1409700"/>
            <a:ext cx="219075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err="1">
                <a:solidFill>
                  <a:prstClr val="white"/>
                </a:solidFill>
              </a:rPr>
              <a:t>Noncontingent</a:t>
            </a:r>
            <a:endParaRPr lang="en-US" sz="2400" b="1" dirty="0">
              <a:solidFill>
                <a:prstClr val="white"/>
              </a:solidFill>
            </a:endParaRPr>
          </a:p>
        </p:txBody>
      </p:sp>
      <p:sp>
        <p:nvSpPr>
          <p:cNvPr id="543748" name="Freeform 4"/>
          <p:cNvSpPr>
            <a:spLocks/>
          </p:cNvSpPr>
          <p:nvPr/>
        </p:nvSpPr>
        <p:spPr bwMode="auto">
          <a:xfrm>
            <a:off x="4233863" y="2297113"/>
            <a:ext cx="1741487" cy="350837"/>
          </a:xfrm>
          <a:custGeom>
            <a:avLst/>
            <a:gdLst>
              <a:gd name="T0" fmla="*/ 2147483647 w 1097"/>
              <a:gd name="T1" fmla="*/ 0 h 221"/>
              <a:gd name="T2" fmla="*/ 2147483647 w 1097"/>
              <a:gd name="T3" fmla="*/ 2147483647 h 221"/>
              <a:gd name="T4" fmla="*/ 0 w 1097"/>
              <a:gd name="T5" fmla="*/ 2147483647 h 221"/>
              <a:gd name="T6" fmla="*/ 0 w 1097"/>
              <a:gd name="T7" fmla="*/ 2147483647 h 221"/>
              <a:gd name="T8" fmla="*/ 0 60000 65536"/>
              <a:gd name="T9" fmla="*/ 0 60000 65536"/>
              <a:gd name="T10" fmla="*/ 0 60000 65536"/>
              <a:gd name="T11" fmla="*/ 0 60000 65536"/>
              <a:gd name="T12" fmla="*/ 0 w 1097"/>
              <a:gd name="T13" fmla="*/ 0 h 221"/>
              <a:gd name="T14" fmla="*/ 1097 w 1097"/>
              <a:gd name="T15" fmla="*/ 221 h 221"/>
            </a:gdLst>
            <a:ahLst/>
            <a:cxnLst>
              <a:cxn ang="T8">
                <a:pos x="T0" y="T1"/>
              </a:cxn>
              <a:cxn ang="T9">
                <a:pos x="T2" y="T3"/>
              </a:cxn>
              <a:cxn ang="T10">
                <a:pos x="T4" y="T5"/>
              </a:cxn>
              <a:cxn ang="T11">
                <a:pos x="T6" y="T7"/>
              </a:cxn>
            </a:cxnLst>
            <a:rect l="T12" t="T13" r="T14" b="T15"/>
            <a:pathLst>
              <a:path w="1097" h="221">
                <a:moveTo>
                  <a:pt x="1097" y="0"/>
                </a:moveTo>
                <a:lnTo>
                  <a:pt x="1097" y="144"/>
                </a:lnTo>
                <a:lnTo>
                  <a:pt x="0" y="144"/>
                </a:lnTo>
                <a:lnTo>
                  <a:pt x="0"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49" name="Freeform 5"/>
          <p:cNvSpPr>
            <a:spLocks/>
          </p:cNvSpPr>
          <p:nvPr/>
        </p:nvSpPr>
        <p:spPr bwMode="auto">
          <a:xfrm>
            <a:off x="4189413"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0" name="Line 6"/>
          <p:cNvSpPr>
            <a:spLocks noChangeShapeType="1"/>
          </p:cNvSpPr>
          <p:nvPr/>
        </p:nvSpPr>
        <p:spPr bwMode="auto">
          <a:xfrm>
            <a:off x="5975350" y="22971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1" name="Freeform 7"/>
          <p:cNvSpPr>
            <a:spLocks/>
          </p:cNvSpPr>
          <p:nvPr/>
        </p:nvSpPr>
        <p:spPr bwMode="auto">
          <a:xfrm>
            <a:off x="59324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2" name="Freeform 8"/>
          <p:cNvSpPr>
            <a:spLocks/>
          </p:cNvSpPr>
          <p:nvPr/>
        </p:nvSpPr>
        <p:spPr bwMode="auto">
          <a:xfrm>
            <a:off x="5975350" y="3578225"/>
            <a:ext cx="1743075" cy="438150"/>
          </a:xfrm>
          <a:custGeom>
            <a:avLst/>
            <a:gdLst>
              <a:gd name="T0" fmla="*/ 0 w 1098"/>
              <a:gd name="T1" fmla="*/ 0 h 276"/>
              <a:gd name="T2" fmla="*/ 0 w 1098"/>
              <a:gd name="T3" fmla="*/ 2147483647 h 276"/>
              <a:gd name="T4" fmla="*/ 2147483647 w 1098"/>
              <a:gd name="T5" fmla="*/ 2147483647 h 276"/>
              <a:gd name="T6" fmla="*/ 2147483647 w 1098"/>
              <a:gd name="T7" fmla="*/ 2147483647 h 276"/>
              <a:gd name="T8" fmla="*/ 0 60000 65536"/>
              <a:gd name="T9" fmla="*/ 0 60000 65536"/>
              <a:gd name="T10" fmla="*/ 0 60000 65536"/>
              <a:gd name="T11" fmla="*/ 0 60000 65536"/>
              <a:gd name="T12" fmla="*/ 0 w 1098"/>
              <a:gd name="T13" fmla="*/ 0 h 276"/>
              <a:gd name="T14" fmla="*/ 1098 w 1098"/>
              <a:gd name="T15" fmla="*/ 276 h 276"/>
            </a:gdLst>
            <a:ahLst/>
            <a:cxnLst>
              <a:cxn ang="T8">
                <a:pos x="T0" y="T1"/>
              </a:cxn>
              <a:cxn ang="T9">
                <a:pos x="T2" y="T3"/>
              </a:cxn>
              <a:cxn ang="T10">
                <a:pos x="T4" y="T5"/>
              </a:cxn>
              <a:cxn ang="T11">
                <a:pos x="T6" y="T7"/>
              </a:cxn>
            </a:cxnLst>
            <a:rect l="T12" t="T13" r="T14" b="T15"/>
            <a:pathLst>
              <a:path w="1098" h="276">
                <a:moveTo>
                  <a:pt x="0" y="0"/>
                </a:moveTo>
                <a:lnTo>
                  <a:pt x="0" y="179"/>
                </a:lnTo>
                <a:lnTo>
                  <a:pt x="1098" y="179"/>
                </a:lnTo>
                <a:lnTo>
                  <a:pt x="1098"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3" name="Freeform 9"/>
          <p:cNvSpPr>
            <a:spLocks/>
          </p:cNvSpPr>
          <p:nvPr/>
        </p:nvSpPr>
        <p:spPr bwMode="auto">
          <a:xfrm>
            <a:off x="7673975" y="4006850"/>
            <a:ext cx="88900" cy="87313"/>
          </a:xfrm>
          <a:custGeom>
            <a:avLst/>
            <a:gdLst>
              <a:gd name="T0" fmla="*/ 2147483647 w 56"/>
              <a:gd name="T1" fmla="*/ 0 h 55"/>
              <a:gd name="T2" fmla="*/ 2147483647 w 56"/>
              <a:gd name="T3" fmla="*/ 2147483647 h 55"/>
              <a:gd name="T4" fmla="*/ 0 w 56"/>
              <a:gd name="T5" fmla="*/ 0 h 55"/>
              <a:gd name="T6" fmla="*/ 2147483647 w 56"/>
              <a:gd name="T7" fmla="*/ 0 h 55"/>
              <a:gd name="T8" fmla="*/ 0 60000 65536"/>
              <a:gd name="T9" fmla="*/ 0 60000 65536"/>
              <a:gd name="T10" fmla="*/ 0 60000 65536"/>
              <a:gd name="T11" fmla="*/ 0 60000 65536"/>
              <a:gd name="T12" fmla="*/ 0 w 56"/>
              <a:gd name="T13" fmla="*/ 0 h 55"/>
              <a:gd name="T14" fmla="*/ 56 w 56"/>
              <a:gd name="T15" fmla="*/ 55 h 55"/>
            </a:gdLst>
            <a:ahLst/>
            <a:cxnLst>
              <a:cxn ang="T8">
                <a:pos x="T0" y="T1"/>
              </a:cxn>
              <a:cxn ang="T9">
                <a:pos x="T2" y="T3"/>
              </a:cxn>
              <a:cxn ang="T10">
                <a:pos x="T4" y="T5"/>
              </a:cxn>
              <a:cxn ang="T11">
                <a:pos x="T6" y="T7"/>
              </a:cxn>
            </a:cxnLst>
            <a:rect l="T12" t="T13" r="T14" b="T15"/>
            <a:pathLst>
              <a:path w="56" h="55">
                <a:moveTo>
                  <a:pt x="56" y="0"/>
                </a:moveTo>
                <a:lnTo>
                  <a:pt x="28" y="55"/>
                </a:lnTo>
                <a:lnTo>
                  <a:pt x="0" y="0"/>
                </a:lnTo>
                <a:lnTo>
                  <a:pt x="56"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4" name="Freeform 10"/>
          <p:cNvSpPr>
            <a:spLocks/>
          </p:cNvSpPr>
          <p:nvPr/>
        </p:nvSpPr>
        <p:spPr bwMode="auto">
          <a:xfrm>
            <a:off x="4286250" y="3578225"/>
            <a:ext cx="1689100" cy="438150"/>
          </a:xfrm>
          <a:custGeom>
            <a:avLst/>
            <a:gdLst>
              <a:gd name="T0" fmla="*/ 2147483647 w 1064"/>
              <a:gd name="T1" fmla="*/ 0 h 276"/>
              <a:gd name="T2" fmla="*/ 2147483647 w 1064"/>
              <a:gd name="T3" fmla="*/ 2147483647 h 276"/>
              <a:gd name="T4" fmla="*/ 0 w 1064"/>
              <a:gd name="T5" fmla="*/ 2147483647 h 276"/>
              <a:gd name="T6" fmla="*/ 0 w 1064"/>
              <a:gd name="T7" fmla="*/ 2147483647 h 276"/>
              <a:gd name="T8" fmla="*/ 0 60000 65536"/>
              <a:gd name="T9" fmla="*/ 0 60000 65536"/>
              <a:gd name="T10" fmla="*/ 0 60000 65536"/>
              <a:gd name="T11" fmla="*/ 0 60000 65536"/>
              <a:gd name="T12" fmla="*/ 0 w 1064"/>
              <a:gd name="T13" fmla="*/ 0 h 276"/>
              <a:gd name="T14" fmla="*/ 1064 w 1064"/>
              <a:gd name="T15" fmla="*/ 276 h 276"/>
            </a:gdLst>
            <a:ahLst/>
            <a:cxnLst>
              <a:cxn ang="T8">
                <a:pos x="T0" y="T1"/>
              </a:cxn>
              <a:cxn ang="T9">
                <a:pos x="T2" y="T3"/>
              </a:cxn>
              <a:cxn ang="T10">
                <a:pos x="T4" y="T5"/>
              </a:cxn>
              <a:cxn ang="T11">
                <a:pos x="T6" y="T7"/>
              </a:cxn>
            </a:cxnLst>
            <a:rect l="T12" t="T13" r="T14" b="T15"/>
            <a:pathLst>
              <a:path w="1064" h="276">
                <a:moveTo>
                  <a:pt x="1064" y="0"/>
                </a:moveTo>
                <a:lnTo>
                  <a:pt x="1064" y="179"/>
                </a:lnTo>
                <a:lnTo>
                  <a:pt x="0" y="179"/>
                </a:lnTo>
                <a:lnTo>
                  <a:pt x="0"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5" name="Freeform 11"/>
          <p:cNvSpPr>
            <a:spLocks/>
          </p:cNvSpPr>
          <p:nvPr/>
        </p:nvSpPr>
        <p:spPr bwMode="auto">
          <a:xfrm>
            <a:off x="4243388" y="4006850"/>
            <a:ext cx="87312" cy="87313"/>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2" name="Freeform 12"/>
          <p:cNvSpPr>
            <a:spLocks/>
          </p:cNvSpPr>
          <p:nvPr/>
        </p:nvSpPr>
        <p:spPr bwMode="auto">
          <a:xfrm>
            <a:off x="1673225" y="590550"/>
            <a:ext cx="2084388" cy="776288"/>
          </a:xfrm>
          <a:custGeom>
            <a:avLst/>
            <a:gdLst>
              <a:gd name="T0" fmla="*/ 2147483647 w 1313"/>
              <a:gd name="T1" fmla="*/ 0 h 489"/>
              <a:gd name="T2" fmla="*/ 2147483647 w 1313"/>
              <a:gd name="T3" fmla="*/ 2147483647 h 489"/>
              <a:gd name="T4" fmla="*/ 0 w 1313"/>
              <a:gd name="T5" fmla="*/ 2147483647 h 489"/>
              <a:gd name="T6" fmla="*/ 0 w 1313"/>
              <a:gd name="T7" fmla="*/ 2147483647 h 489"/>
              <a:gd name="T8" fmla="*/ 0 60000 65536"/>
              <a:gd name="T9" fmla="*/ 0 60000 65536"/>
              <a:gd name="T10" fmla="*/ 0 60000 65536"/>
              <a:gd name="T11" fmla="*/ 0 60000 65536"/>
              <a:gd name="T12" fmla="*/ 0 w 1313"/>
              <a:gd name="T13" fmla="*/ 0 h 489"/>
              <a:gd name="T14" fmla="*/ 1313 w 1313"/>
              <a:gd name="T15" fmla="*/ 489 h 489"/>
            </a:gdLst>
            <a:ahLst/>
            <a:cxnLst>
              <a:cxn ang="T8">
                <a:pos x="T0" y="T1"/>
              </a:cxn>
              <a:cxn ang="T9">
                <a:pos x="T2" y="T3"/>
              </a:cxn>
              <a:cxn ang="T10">
                <a:pos x="T4" y="T5"/>
              </a:cxn>
              <a:cxn ang="T11">
                <a:pos x="T6" y="T7"/>
              </a:cxn>
            </a:cxnLst>
            <a:rect l="T12" t="T13" r="T14" b="T15"/>
            <a:pathLst>
              <a:path w="1313" h="489">
                <a:moveTo>
                  <a:pt x="1313" y="0"/>
                </a:moveTo>
                <a:lnTo>
                  <a:pt x="1313" y="314"/>
                </a:lnTo>
                <a:lnTo>
                  <a:pt x="0" y="314"/>
                </a:lnTo>
                <a:lnTo>
                  <a:pt x="0"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3" name="Freeform 13"/>
          <p:cNvSpPr>
            <a:spLocks/>
          </p:cNvSpPr>
          <p:nvPr/>
        </p:nvSpPr>
        <p:spPr bwMode="auto">
          <a:xfrm>
            <a:off x="1628775" y="1357313"/>
            <a:ext cx="87313"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4" name="Freeform 14"/>
          <p:cNvSpPr>
            <a:spLocks/>
          </p:cNvSpPr>
          <p:nvPr/>
        </p:nvSpPr>
        <p:spPr bwMode="auto">
          <a:xfrm>
            <a:off x="3757613" y="590550"/>
            <a:ext cx="2217737" cy="776288"/>
          </a:xfrm>
          <a:custGeom>
            <a:avLst/>
            <a:gdLst>
              <a:gd name="T0" fmla="*/ 0 w 1397"/>
              <a:gd name="T1" fmla="*/ 0 h 489"/>
              <a:gd name="T2" fmla="*/ 0 w 1397"/>
              <a:gd name="T3" fmla="*/ 2147483647 h 489"/>
              <a:gd name="T4" fmla="*/ 2147483647 w 1397"/>
              <a:gd name="T5" fmla="*/ 2147483647 h 489"/>
              <a:gd name="T6" fmla="*/ 2147483647 w 1397"/>
              <a:gd name="T7" fmla="*/ 2147483647 h 489"/>
              <a:gd name="T8" fmla="*/ 0 60000 65536"/>
              <a:gd name="T9" fmla="*/ 0 60000 65536"/>
              <a:gd name="T10" fmla="*/ 0 60000 65536"/>
              <a:gd name="T11" fmla="*/ 0 60000 65536"/>
              <a:gd name="T12" fmla="*/ 0 w 1397"/>
              <a:gd name="T13" fmla="*/ 0 h 489"/>
              <a:gd name="T14" fmla="*/ 1397 w 1397"/>
              <a:gd name="T15" fmla="*/ 489 h 489"/>
            </a:gdLst>
            <a:ahLst/>
            <a:cxnLst>
              <a:cxn ang="T8">
                <a:pos x="T0" y="T1"/>
              </a:cxn>
              <a:cxn ang="T9">
                <a:pos x="T2" y="T3"/>
              </a:cxn>
              <a:cxn ang="T10">
                <a:pos x="T4" y="T5"/>
              </a:cxn>
              <a:cxn ang="T11">
                <a:pos x="T6" y="T7"/>
              </a:cxn>
            </a:cxnLst>
            <a:rect l="T12" t="T13" r="T14" b="T15"/>
            <a:pathLst>
              <a:path w="1397" h="489">
                <a:moveTo>
                  <a:pt x="0" y="0"/>
                </a:moveTo>
                <a:lnTo>
                  <a:pt x="0" y="314"/>
                </a:lnTo>
                <a:lnTo>
                  <a:pt x="1397" y="314"/>
                </a:lnTo>
                <a:lnTo>
                  <a:pt x="1397"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5" name="Freeform 15"/>
          <p:cNvSpPr>
            <a:spLocks/>
          </p:cNvSpPr>
          <p:nvPr/>
        </p:nvSpPr>
        <p:spPr bwMode="auto">
          <a:xfrm>
            <a:off x="5932488" y="1357313"/>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0" name="Freeform 16"/>
          <p:cNvSpPr>
            <a:spLocks/>
          </p:cNvSpPr>
          <p:nvPr/>
        </p:nvSpPr>
        <p:spPr bwMode="auto">
          <a:xfrm>
            <a:off x="5975350" y="2297113"/>
            <a:ext cx="1689100" cy="350837"/>
          </a:xfrm>
          <a:custGeom>
            <a:avLst/>
            <a:gdLst>
              <a:gd name="T0" fmla="*/ 0 w 1064"/>
              <a:gd name="T1" fmla="*/ 0 h 221"/>
              <a:gd name="T2" fmla="*/ 0 w 1064"/>
              <a:gd name="T3" fmla="*/ 2147483647 h 221"/>
              <a:gd name="T4" fmla="*/ 2147483647 w 1064"/>
              <a:gd name="T5" fmla="*/ 2147483647 h 221"/>
              <a:gd name="T6" fmla="*/ 2147483647 w 1064"/>
              <a:gd name="T7" fmla="*/ 2147483647 h 221"/>
              <a:gd name="T8" fmla="*/ 0 60000 65536"/>
              <a:gd name="T9" fmla="*/ 0 60000 65536"/>
              <a:gd name="T10" fmla="*/ 0 60000 65536"/>
              <a:gd name="T11" fmla="*/ 0 60000 65536"/>
              <a:gd name="T12" fmla="*/ 0 w 1064"/>
              <a:gd name="T13" fmla="*/ 0 h 221"/>
              <a:gd name="T14" fmla="*/ 1064 w 1064"/>
              <a:gd name="T15" fmla="*/ 221 h 221"/>
            </a:gdLst>
            <a:ahLst/>
            <a:cxnLst>
              <a:cxn ang="T8">
                <a:pos x="T0" y="T1"/>
              </a:cxn>
              <a:cxn ang="T9">
                <a:pos x="T2" y="T3"/>
              </a:cxn>
              <a:cxn ang="T10">
                <a:pos x="T4" y="T5"/>
              </a:cxn>
              <a:cxn ang="T11">
                <a:pos x="T6" y="T7"/>
              </a:cxn>
            </a:cxnLst>
            <a:rect l="T12" t="T13" r="T14" b="T15"/>
            <a:pathLst>
              <a:path w="1064" h="221">
                <a:moveTo>
                  <a:pt x="0" y="0"/>
                </a:moveTo>
                <a:lnTo>
                  <a:pt x="0" y="144"/>
                </a:lnTo>
                <a:lnTo>
                  <a:pt x="1064" y="144"/>
                </a:lnTo>
                <a:lnTo>
                  <a:pt x="1064"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1" name="Freeform 17"/>
          <p:cNvSpPr>
            <a:spLocks/>
          </p:cNvSpPr>
          <p:nvPr/>
        </p:nvSpPr>
        <p:spPr bwMode="auto">
          <a:xfrm>
            <a:off x="76215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2" name="Rectangle 18"/>
          <p:cNvSpPr>
            <a:spLocks noChangeArrowheads="1"/>
          </p:cNvSpPr>
          <p:nvPr/>
        </p:nvSpPr>
        <p:spPr bwMode="auto">
          <a:xfrm>
            <a:off x="5029200" y="1444625"/>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Contingent</a:t>
            </a:r>
          </a:p>
        </p:txBody>
      </p:sp>
      <p:sp>
        <p:nvSpPr>
          <p:cNvPr id="543764" name="Rectangle 20"/>
          <p:cNvSpPr>
            <a:spLocks noChangeArrowheads="1"/>
          </p:cNvSpPr>
          <p:nvPr/>
        </p:nvSpPr>
        <p:spPr bwMode="auto">
          <a:xfrm>
            <a:off x="320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Continuous </a:t>
            </a:r>
          </a:p>
        </p:txBody>
      </p:sp>
      <p:sp>
        <p:nvSpPr>
          <p:cNvPr id="543766" name="Rectangle 22"/>
          <p:cNvSpPr>
            <a:spLocks noChangeArrowheads="1"/>
          </p:cNvSpPr>
          <p:nvPr/>
        </p:nvSpPr>
        <p:spPr bwMode="auto">
          <a:xfrm>
            <a:off x="5105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Intermittent</a:t>
            </a:r>
          </a:p>
        </p:txBody>
      </p:sp>
      <p:sp>
        <p:nvSpPr>
          <p:cNvPr id="543768" name="Rectangle 24"/>
          <p:cNvSpPr>
            <a:spLocks noChangeArrowheads="1"/>
          </p:cNvSpPr>
          <p:nvPr/>
        </p:nvSpPr>
        <p:spPr bwMode="auto">
          <a:xfrm>
            <a:off x="701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Extinction</a:t>
            </a:r>
          </a:p>
        </p:txBody>
      </p:sp>
      <p:sp>
        <p:nvSpPr>
          <p:cNvPr id="61471" name="Rectangle 27"/>
          <p:cNvSpPr>
            <a:spLocks noChangeArrowheads="1"/>
          </p:cNvSpPr>
          <p:nvPr/>
        </p:nvSpPr>
        <p:spPr bwMode="auto">
          <a:xfrm>
            <a:off x="685800" y="152400"/>
            <a:ext cx="6705600" cy="568325"/>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SCHEDULES OF CONSEQUENCES: THE BASICS</a:t>
            </a:r>
          </a:p>
        </p:txBody>
      </p:sp>
      <p:sp>
        <p:nvSpPr>
          <p:cNvPr id="543773" name="Rectangle 29"/>
          <p:cNvSpPr>
            <a:spLocks noChangeArrowheads="1"/>
          </p:cNvSpPr>
          <p:nvPr/>
        </p:nvSpPr>
        <p:spPr bwMode="auto">
          <a:xfrm>
            <a:off x="3200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Ratio</a:t>
            </a:r>
          </a:p>
        </p:txBody>
      </p:sp>
      <p:sp>
        <p:nvSpPr>
          <p:cNvPr id="543775" name="Line 31"/>
          <p:cNvSpPr>
            <a:spLocks noChangeShapeType="1"/>
          </p:cNvSpPr>
          <p:nvPr/>
        </p:nvSpPr>
        <p:spPr bwMode="auto">
          <a:xfrm>
            <a:off x="5975350" y="36687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76" name="Freeform 32"/>
          <p:cNvSpPr>
            <a:spLocks/>
          </p:cNvSpPr>
          <p:nvPr/>
        </p:nvSpPr>
        <p:spPr bwMode="auto">
          <a:xfrm>
            <a:off x="5932488" y="40084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35" name="Rectangle 3"/>
          <p:cNvSpPr>
            <a:spLocks noGrp="1" noChangeArrowheads="1"/>
          </p:cNvSpPr>
          <p:nvPr>
            <p:ph idx="1"/>
          </p:nvPr>
        </p:nvSpPr>
        <p:spPr>
          <a:xfrm>
            <a:off x="94742" y="3666332"/>
            <a:ext cx="2817241" cy="1017694"/>
          </a:xfrm>
        </p:spPr>
        <p:txBody>
          <a:bodyPr>
            <a:noAutofit/>
          </a:bodyPr>
          <a:lstStyle/>
          <a:p>
            <a:pPr marL="0" lvl="1" indent="0">
              <a:buNone/>
            </a:pPr>
            <a:r>
              <a:rPr lang="en-US" sz="2800" b="1" dirty="0">
                <a:solidFill>
                  <a:schemeClr val="bg1"/>
                </a:solidFill>
                <a:latin typeface="+mj-lt"/>
              </a:rPr>
              <a:t>Reinforce first response after a specified interval of time.</a:t>
            </a:r>
            <a:endParaRPr lang="en-US" sz="1000" b="1" dirty="0">
              <a:solidFill>
                <a:schemeClr val="bg1"/>
              </a:solidFill>
              <a:latin typeface="+mj-lt"/>
              <a:ea typeface="ヒラギノ角ゴ Pro W3" pitchFamily="-83" charset="-128"/>
              <a:cs typeface="ヒラギノ角ゴ Pro W3" pitchFamily="-83" charset="-128"/>
            </a:endParaRPr>
          </a:p>
        </p:txBody>
      </p:sp>
      <p:sp>
        <p:nvSpPr>
          <p:cNvPr id="3" name="Rectangle 2"/>
          <p:cNvSpPr/>
          <p:nvPr/>
        </p:nvSpPr>
        <p:spPr>
          <a:xfrm>
            <a:off x="123252" y="5420519"/>
            <a:ext cx="8414895" cy="461665"/>
          </a:xfrm>
          <a:prstGeom prst="rect">
            <a:avLst/>
          </a:prstGeom>
        </p:spPr>
        <p:txBody>
          <a:bodyPr wrap="square">
            <a:spAutoFit/>
          </a:bodyPr>
          <a:lstStyle/>
          <a:p>
            <a:pPr marL="0" lvl="1"/>
            <a:r>
              <a:rPr lang="en-US" sz="2400" i="1" dirty="0">
                <a:solidFill>
                  <a:schemeClr val="bg1"/>
                </a:solidFill>
              </a:rPr>
              <a:t>Praise the first answer after a five minute interval has passed.</a:t>
            </a:r>
          </a:p>
        </p:txBody>
      </p:sp>
      <p:sp>
        <p:nvSpPr>
          <p:cNvPr id="28" name="Rectangle 32"/>
          <p:cNvSpPr>
            <a:spLocks noChangeArrowheads="1"/>
          </p:cNvSpPr>
          <p:nvPr/>
        </p:nvSpPr>
        <p:spPr bwMode="auto">
          <a:xfrm>
            <a:off x="5105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Interval</a:t>
            </a:r>
            <a:endParaRPr lang="en-US" sz="2400" dirty="0">
              <a:solidFill>
                <a:prstClr val="black"/>
              </a:solidFill>
            </a:endParaRPr>
          </a:p>
        </p:txBody>
      </p:sp>
    </p:spTree>
    <p:extLst>
      <p:ext uri="{BB962C8B-B14F-4D97-AF65-F5344CB8AC3E}">
        <p14:creationId xmlns:p14="http://schemas.microsoft.com/office/powerpoint/2010/main" val="812838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 grpId="0"/>
      <p:bldP spid="2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685800" y="1409700"/>
            <a:ext cx="219075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err="1">
                <a:solidFill>
                  <a:prstClr val="white"/>
                </a:solidFill>
              </a:rPr>
              <a:t>Noncontingent</a:t>
            </a:r>
            <a:endParaRPr lang="en-US" sz="2400" b="1" dirty="0">
              <a:solidFill>
                <a:prstClr val="white"/>
              </a:solidFill>
            </a:endParaRPr>
          </a:p>
        </p:txBody>
      </p:sp>
      <p:sp>
        <p:nvSpPr>
          <p:cNvPr id="543748" name="Freeform 4"/>
          <p:cNvSpPr>
            <a:spLocks/>
          </p:cNvSpPr>
          <p:nvPr/>
        </p:nvSpPr>
        <p:spPr bwMode="auto">
          <a:xfrm>
            <a:off x="4233863" y="2297113"/>
            <a:ext cx="1741487" cy="350837"/>
          </a:xfrm>
          <a:custGeom>
            <a:avLst/>
            <a:gdLst>
              <a:gd name="T0" fmla="*/ 2147483647 w 1097"/>
              <a:gd name="T1" fmla="*/ 0 h 221"/>
              <a:gd name="T2" fmla="*/ 2147483647 w 1097"/>
              <a:gd name="T3" fmla="*/ 2147483647 h 221"/>
              <a:gd name="T4" fmla="*/ 0 w 1097"/>
              <a:gd name="T5" fmla="*/ 2147483647 h 221"/>
              <a:gd name="T6" fmla="*/ 0 w 1097"/>
              <a:gd name="T7" fmla="*/ 2147483647 h 221"/>
              <a:gd name="T8" fmla="*/ 0 60000 65536"/>
              <a:gd name="T9" fmla="*/ 0 60000 65536"/>
              <a:gd name="T10" fmla="*/ 0 60000 65536"/>
              <a:gd name="T11" fmla="*/ 0 60000 65536"/>
              <a:gd name="T12" fmla="*/ 0 w 1097"/>
              <a:gd name="T13" fmla="*/ 0 h 221"/>
              <a:gd name="T14" fmla="*/ 1097 w 1097"/>
              <a:gd name="T15" fmla="*/ 221 h 221"/>
            </a:gdLst>
            <a:ahLst/>
            <a:cxnLst>
              <a:cxn ang="T8">
                <a:pos x="T0" y="T1"/>
              </a:cxn>
              <a:cxn ang="T9">
                <a:pos x="T2" y="T3"/>
              </a:cxn>
              <a:cxn ang="T10">
                <a:pos x="T4" y="T5"/>
              </a:cxn>
              <a:cxn ang="T11">
                <a:pos x="T6" y="T7"/>
              </a:cxn>
            </a:cxnLst>
            <a:rect l="T12" t="T13" r="T14" b="T15"/>
            <a:pathLst>
              <a:path w="1097" h="221">
                <a:moveTo>
                  <a:pt x="1097" y="0"/>
                </a:moveTo>
                <a:lnTo>
                  <a:pt x="1097" y="144"/>
                </a:lnTo>
                <a:lnTo>
                  <a:pt x="0" y="144"/>
                </a:lnTo>
                <a:lnTo>
                  <a:pt x="0"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49" name="Freeform 5"/>
          <p:cNvSpPr>
            <a:spLocks/>
          </p:cNvSpPr>
          <p:nvPr/>
        </p:nvSpPr>
        <p:spPr bwMode="auto">
          <a:xfrm>
            <a:off x="4189413"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0" name="Line 6"/>
          <p:cNvSpPr>
            <a:spLocks noChangeShapeType="1"/>
          </p:cNvSpPr>
          <p:nvPr/>
        </p:nvSpPr>
        <p:spPr bwMode="auto">
          <a:xfrm>
            <a:off x="5975350" y="22971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1" name="Freeform 7"/>
          <p:cNvSpPr>
            <a:spLocks/>
          </p:cNvSpPr>
          <p:nvPr/>
        </p:nvSpPr>
        <p:spPr bwMode="auto">
          <a:xfrm>
            <a:off x="59324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2" name="Freeform 8"/>
          <p:cNvSpPr>
            <a:spLocks/>
          </p:cNvSpPr>
          <p:nvPr/>
        </p:nvSpPr>
        <p:spPr bwMode="auto">
          <a:xfrm>
            <a:off x="5975350" y="3578225"/>
            <a:ext cx="1743075" cy="438150"/>
          </a:xfrm>
          <a:custGeom>
            <a:avLst/>
            <a:gdLst>
              <a:gd name="T0" fmla="*/ 0 w 1098"/>
              <a:gd name="T1" fmla="*/ 0 h 276"/>
              <a:gd name="T2" fmla="*/ 0 w 1098"/>
              <a:gd name="T3" fmla="*/ 2147483647 h 276"/>
              <a:gd name="T4" fmla="*/ 2147483647 w 1098"/>
              <a:gd name="T5" fmla="*/ 2147483647 h 276"/>
              <a:gd name="T6" fmla="*/ 2147483647 w 1098"/>
              <a:gd name="T7" fmla="*/ 2147483647 h 276"/>
              <a:gd name="T8" fmla="*/ 0 60000 65536"/>
              <a:gd name="T9" fmla="*/ 0 60000 65536"/>
              <a:gd name="T10" fmla="*/ 0 60000 65536"/>
              <a:gd name="T11" fmla="*/ 0 60000 65536"/>
              <a:gd name="T12" fmla="*/ 0 w 1098"/>
              <a:gd name="T13" fmla="*/ 0 h 276"/>
              <a:gd name="T14" fmla="*/ 1098 w 1098"/>
              <a:gd name="T15" fmla="*/ 276 h 276"/>
            </a:gdLst>
            <a:ahLst/>
            <a:cxnLst>
              <a:cxn ang="T8">
                <a:pos x="T0" y="T1"/>
              </a:cxn>
              <a:cxn ang="T9">
                <a:pos x="T2" y="T3"/>
              </a:cxn>
              <a:cxn ang="T10">
                <a:pos x="T4" y="T5"/>
              </a:cxn>
              <a:cxn ang="T11">
                <a:pos x="T6" y="T7"/>
              </a:cxn>
            </a:cxnLst>
            <a:rect l="T12" t="T13" r="T14" b="T15"/>
            <a:pathLst>
              <a:path w="1098" h="276">
                <a:moveTo>
                  <a:pt x="0" y="0"/>
                </a:moveTo>
                <a:lnTo>
                  <a:pt x="0" y="179"/>
                </a:lnTo>
                <a:lnTo>
                  <a:pt x="1098" y="179"/>
                </a:lnTo>
                <a:lnTo>
                  <a:pt x="1098"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3" name="Freeform 9"/>
          <p:cNvSpPr>
            <a:spLocks/>
          </p:cNvSpPr>
          <p:nvPr/>
        </p:nvSpPr>
        <p:spPr bwMode="auto">
          <a:xfrm>
            <a:off x="7673975" y="4006850"/>
            <a:ext cx="88900" cy="87313"/>
          </a:xfrm>
          <a:custGeom>
            <a:avLst/>
            <a:gdLst>
              <a:gd name="T0" fmla="*/ 2147483647 w 56"/>
              <a:gd name="T1" fmla="*/ 0 h 55"/>
              <a:gd name="T2" fmla="*/ 2147483647 w 56"/>
              <a:gd name="T3" fmla="*/ 2147483647 h 55"/>
              <a:gd name="T4" fmla="*/ 0 w 56"/>
              <a:gd name="T5" fmla="*/ 0 h 55"/>
              <a:gd name="T6" fmla="*/ 2147483647 w 56"/>
              <a:gd name="T7" fmla="*/ 0 h 55"/>
              <a:gd name="T8" fmla="*/ 0 60000 65536"/>
              <a:gd name="T9" fmla="*/ 0 60000 65536"/>
              <a:gd name="T10" fmla="*/ 0 60000 65536"/>
              <a:gd name="T11" fmla="*/ 0 60000 65536"/>
              <a:gd name="T12" fmla="*/ 0 w 56"/>
              <a:gd name="T13" fmla="*/ 0 h 55"/>
              <a:gd name="T14" fmla="*/ 56 w 56"/>
              <a:gd name="T15" fmla="*/ 55 h 55"/>
            </a:gdLst>
            <a:ahLst/>
            <a:cxnLst>
              <a:cxn ang="T8">
                <a:pos x="T0" y="T1"/>
              </a:cxn>
              <a:cxn ang="T9">
                <a:pos x="T2" y="T3"/>
              </a:cxn>
              <a:cxn ang="T10">
                <a:pos x="T4" y="T5"/>
              </a:cxn>
              <a:cxn ang="T11">
                <a:pos x="T6" y="T7"/>
              </a:cxn>
            </a:cxnLst>
            <a:rect l="T12" t="T13" r="T14" b="T15"/>
            <a:pathLst>
              <a:path w="56" h="55">
                <a:moveTo>
                  <a:pt x="56" y="0"/>
                </a:moveTo>
                <a:lnTo>
                  <a:pt x="28" y="55"/>
                </a:lnTo>
                <a:lnTo>
                  <a:pt x="0" y="0"/>
                </a:lnTo>
                <a:lnTo>
                  <a:pt x="56"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4" name="Freeform 10"/>
          <p:cNvSpPr>
            <a:spLocks/>
          </p:cNvSpPr>
          <p:nvPr/>
        </p:nvSpPr>
        <p:spPr bwMode="auto">
          <a:xfrm>
            <a:off x="4286250" y="3578225"/>
            <a:ext cx="1689100" cy="438150"/>
          </a:xfrm>
          <a:custGeom>
            <a:avLst/>
            <a:gdLst>
              <a:gd name="T0" fmla="*/ 2147483647 w 1064"/>
              <a:gd name="T1" fmla="*/ 0 h 276"/>
              <a:gd name="T2" fmla="*/ 2147483647 w 1064"/>
              <a:gd name="T3" fmla="*/ 2147483647 h 276"/>
              <a:gd name="T4" fmla="*/ 0 w 1064"/>
              <a:gd name="T5" fmla="*/ 2147483647 h 276"/>
              <a:gd name="T6" fmla="*/ 0 w 1064"/>
              <a:gd name="T7" fmla="*/ 2147483647 h 276"/>
              <a:gd name="T8" fmla="*/ 0 60000 65536"/>
              <a:gd name="T9" fmla="*/ 0 60000 65536"/>
              <a:gd name="T10" fmla="*/ 0 60000 65536"/>
              <a:gd name="T11" fmla="*/ 0 60000 65536"/>
              <a:gd name="T12" fmla="*/ 0 w 1064"/>
              <a:gd name="T13" fmla="*/ 0 h 276"/>
              <a:gd name="T14" fmla="*/ 1064 w 1064"/>
              <a:gd name="T15" fmla="*/ 276 h 276"/>
            </a:gdLst>
            <a:ahLst/>
            <a:cxnLst>
              <a:cxn ang="T8">
                <a:pos x="T0" y="T1"/>
              </a:cxn>
              <a:cxn ang="T9">
                <a:pos x="T2" y="T3"/>
              </a:cxn>
              <a:cxn ang="T10">
                <a:pos x="T4" y="T5"/>
              </a:cxn>
              <a:cxn ang="T11">
                <a:pos x="T6" y="T7"/>
              </a:cxn>
            </a:cxnLst>
            <a:rect l="T12" t="T13" r="T14" b="T15"/>
            <a:pathLst>
              <a:path w="1064" h="276">
                <a:moveTo>
                  <a:pt x="1064" y="0"/>
                </a:moveTo>
                <a:lnTo>
                  <a:pt x="1064" y="179"/>
                </a:lnTo>
                <a:lnTo>
                  <a:pt x="0" y="179"/>
                </a:lnTo>
                <a:lnTo>
                  <a:pt x="0"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5" name="Freeform 11"/>
          <p:cNvSpPr>
            <a:spLocks/>
          </p:cNvSpPr>
          <p:nvPr/>
        </p:nvSpPr>
        <p:spPr bwMode="auto">
          <a:xfrm>
            <a:off x="4243388" y="4006850"/>
            <a:ext cx="87312" cy="87313"/>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2" name="Freeform 12"/>
          <p:cNvSpPr>
            <a:spLocks/>
          </p:cNvSpPr>
          <p:nvPr/>
        </p:nvSpPr>
        <p:spPr bwMode="auto">
          <a:xfrm>
            <a:off x="1673225" y="590550"/>
            <a:ext cx="2084388" cy="776288"/>
          </a:xfrm>
          <a:custGeom>
            <a:avLst/>
            <a:gdLst>
              <a:gd name="T0" fmla="*/ 2147483647 w 1313"/>
              <a:gd name="T1" fmla="*/ 0 h 489"/>
              <a:gd name="T2" fmla="*/ 2147483647 w 1313"/>
              <a:gd name="T3" fmla="*/ 2147483647 h 489"/>
              <a:gd name="T4" fmla="*/ 0 w 1313"/>
              <a:gd name="T5" fmla="*/ 2147483647 h 489"/>
              <a:gd name="T6" fmla="*/ 0 w 1313"/>
              <a:gd name="T7" fmla="*/ 2147483647 h 489"/>
              <a:gd name="T8" fmla="*/ 0 60000 65536"/>
              <a:gd name="T9" fmla="*/ 0 60000 65536"/>
              <a:gd name="T10" fmla="*/ 0 60000 65536"/>
              <a:gd name="T11" fmla="*/ 0 60000 65536"/>
              <a:gd name="T12" fmla="*/ 0 w 1313"/>
              <a:gd name="T13" fmla="*/ 0 h 489"/>
              <a:gd name="T14" fmla="*/ 1313 w 1313"/>
              <a:gd name="T15" fmla="*/ 489 h 489"/>
            </a:gdLst>
            <a:ahLst/>
            <a:cxnLst>
              <a:cxn ang="T8">
                <a:pos x="T0" y="T1"/>
              </a:cxn>
              <a:cxn ang="T9">
                <a:pos x="T2" y="T3"/>
              </a:cxn>
              <a:cxn ang="T10">
                <a:pos x="T4" y="T5"/>
              </a:cxn>
              <a:cxn ang="T11">
                <a:pos x="T6" y="T7"/>
              </a:cxn>
            </a:cxnLst>
            <a:rect l="T12" t="T13" r="T14" b="T15"/>
            <a:pathLst>
              <a:path w="1313" h="489">
                <a:moveTo>
                  <a:pt x="1313" y="0"/>
                </a:moveTo>
                <a:lnTo>
                  <a:pt x="1313" y="314"/>
                </a:lnTo>
                <a:lnTo>
                  <a:pt x="0" y="314"/>
                </a:lnTo>
                <a:lnTo>
                  <a:pt x="0"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3" name="Freeform 13"/>
          <p:cNvSpPr>
            <a:spLocks/>
          </p:cNvSpPr>
          <p:nvPr/>
        </p:nvSpPr>
        <p:spPr bwMode="auto">
          <a:xfrm>
            <a:off x="1628775" y="1357313"/>
            <a:ext cx="87313"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4" name="Freeform 14"/>
          <p:cNvSpPr>
            <a:spLocks/>
          </p:cNvSpPr>
          <p:nvPr/>
        </p:nvSpPr>
        <p:spPr bwMode="auto">
          <a:xfrm>
            <a:off x="3757613" y="590550"/>
            <a:ext cx="2217737" cy="776288"/>
          </a:xfrm>
          <a:custGeom>
            <a:avLst/>
            <a:gdLst>
              <a:gd name="T0" fmla="*/ 0 w 1397"/>
              <a:gd name="T1" fmla="*/ 0 h 489"/>
              <a:gd name="T2" fmla="*/ 0 w 1397"/>
              <a:gd name="T3" fmla="*/ 2147483647 h 489"/>
              <a:gd name="T4" fmla="*/ 2147483647 w 1397"/>
              <a:gd name="T5" fmla="*/ 2147483647 h 489"/>
              <a:gd name="T6" fmla="*/ 2147483647 w 1397"/>
              <a:gd name="T7" fmla="*/ 2147483647 h 489"/>
              <a:gd name="T8" fmla="*/ 0 60000 65536"/>
              <a:gd name="T9" fmla="*/ 0 60000 65536"/>
              <a:gd name="T10" fmla="*/ 0 60000 65536"/>
              <a:gd name="T11" fmla="*/ 0 60000 65536"/>
              <a:gd name="T12" fmla="*/ 0 w 1397"/>
              <a:gd name="T13" fmla="*/ 0 h 489"/>
              <a:gd name="T14" fmla="*/ 1397 w 1397"/>
              <a:gd name="T15" fmla="*/ 489 h 489"/>
            </a:gdLst>
            <a:ahLst/>
            <a:cxnLst>
              <a:cxn ang="T8">
                <a:pos x="T0" y="T1"/>
              </a:cxn>
              <a:cxn ang="T9">
                <a:pos x="T2" y="T3"/>
              </a:cxn>
              <a:cxn ang="T10">
                <a:pos x="T4" y="T5"/>
              </a:cxn>
              <a:cxn ang="T11">
                <a:pos x="T6" y="T7"/>
              </a:cxn>
            </a:cxnLst>
            <a:rect l="T12" t="T13" r="T14" b="T15"/>
            <a:pathLst>
              <a:path w="1397" h="489">
                <a:moveTo>
                  <a:pt x="0" y="0"/>
                </a:moveTo>
                <a:lnTo>
                  <a:pt x="0" y="314"/>
                </a:lnTo>
                <a:lnTo>
                  <a:pt x="1397" y="314"/>
                </a:lnTo>
                <a:lnTo>
                  <a:pt x="1397"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5" name="Freeform 15"/>
          <p:cNvSpPr>
            <a:spLocks/>
          </p:cNvSpPr>
          <p:nvPr/>
        </p:nvSpPr>
        <p:spPr bwMode="auto">
          <a:xfrm>
            <a:off x="5932488" y="1357313"/>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0" name="Freeform 16"/>
          <p:cNvSpPr>
            <a:spLocks/>
          </p:cNvSpPr>
          <p:nvPr/>
        </p:nvSpPr>
        <p:spPr bwMode="auto">
          <a:xfrm>
            <a:off x="5975350" y="2297113"/>
            <a:ext cx="1689100" cy="350837"/>
          </a:xfrm>
          <a:custGeom>
            <a:avLst/>
            <a:gdLst>
              <a:gd name="T0" fmla="*/ 0 w 1064"/>
              <a:gd name="T1" fmla="*/ 0 h 221"/>
              <a:gd name="T2" fmla="*/ 0 w 1064"/>
              <a:gd name="T3" fmla="*/ 2147483647 h 221"/>
              <a:gd name="T4" fmla="*/ 2147483647 w 1064"/>
              <a:gd name="T5" fmla="*/ 2147483647 h 221"/>
              <a:gd name="T6" fmla="*/ 2147483647 w 1064"/>
              <a:gd name="T7" fmla="*/ 2147483647 h 221"/>
              <a:gd name="T8" fmla="*/ 0 60000 65536"/>
              <a:gd name="T9" fmla="*/ 0 60000 65536"/>
              <a:gd name="T10" fmla="*/ 0 60000 65536"/>
              <a:gd name="T11" fmla="*/ 0 60000 65536"/>
              <a:gd name="T12" fmla="*/ 0 w 1064"/>
              <a:gd name="T13" fmla="*/ 0 h 221"/>
              <a:gd name="T14" fmla="*/ 1064 w 1064"/>
              <a:gd name="T15" fmla="*/ 221 h 221"/>
            </a:gdLst>
            <a:ahLst/>
            <a:cxnLst>
              <a:cxn ang="T8">
                <a:pos x="T0" y="T1"/>
              </a:cxn>
              <a:cxn ang="T9">
                <a:pos x="T2" y="T3"/>
              </a:cxn>
              <a:cxn ang="T10">
                <a:pos x="T4" y="T5"/>
              </a:cxn>
              <a:cxn ang="T11">
                <a:pos x="T6" y="T7"/>
              </a:cxn>
            </a:cxnLst>
            <a:rect l="T12" t="T13" r="T14" b="T15"/>
            <a:pathLst>
              <a:path w="1064" h="221">
                <a:moveTo>
                  <a:pt x="0" y="0"/>
                </a:moveTo>
                <a:lnTo>
                  <a:pt x="0" y="144"/>
                </a:lnTo>
                <a:lnTo>
                  <a:pt x="1064" y="144"/>
                </a:lnTo>
                <a:lnTo>
                  <a:pt x="1064"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1" name="Freeform 17"/>
          <p:cNvSpPr>
            <a:spLocks/>
          </p:cNvSpPr>
          <p:nvPr/>
        </p:nvSpPr>
        <p:spPr bwMode="auto">
          <a:xfrm>
            <a:off x="76215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2" name="Rectangle 18"/>
          <p:cNvSpPr>
            <a:spLocks noChangeArrowheads="1"/>
          </p:cNvSpPr>
          <p:nvPr/>
        </p:nvSpPr>
        <p:spPr bwMode="auto">
          <a:xfrm>
            <a:off x="5029200" y="1444625"/>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Contingent</a:t>
            </a:r>
          </a:p>
        </p:txBody>
      </p:sp>
      <p:sp>
        <p:nvSpPr>
          <p:cNvPr id="543764" name="Rectangle 20"/>
          <p:cNvSpPr>
            <a:spLocks noChangeArrowheads="1"/>
          </p:cNvSpPr>
          <p:nvPr/>
        </p:nvSpPr>
        <p:spPr bwMode="auto">
          <a:xfrm>
            <a:off x="320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Continuous </a:t>
            </a:r>
          </a:p>
        </p:txBody>
      </p:sp>
      <p:sp>
        <p:nvSpPr>
          <p:cNvPr id="543766" name="Rectangle 22"/>
          <p:cNvSpPr>
            <a:spLocks noChangeArrowheads="1"/>
          </p:cNvSpPr>
          <p:nvPr/>
        </p:nvSpPr>
        <p:spPr bwMode="auto">
          <a:xfrm>
            <a:off x="5105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Intermittent</a:t>
            </a:r>
          </a:p>
        </p:txBody>
      </p:sp>
      <p:sp>
        <p:nvSpPr>
          <p:cNvPr id="543768" name="Rectangle 24"/>
          <p:cNvSpPr>
            <a:spLocks noChangeArrowheads="1"/>
          </p:cNvSpPr>
          <p:nvPr/>
        </p:nvSpPr>
        <p:spPr bwMode="auto">
          <a:xfrm>
            <a:off x="701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Extinction</a:t>
            </a:r>
          </a:p>
        </p:txBody>
      </p:sp>
      <p:sp>
        <p:nvSpPr>
          <p:cNvPr id="61471" name="Rectangle 27"/>
          <p:cNvSpPr>
            <a:spLocks noChangeArrowheads="1"/>
          </p:cNvSpPr>
          <p:nvPr/>
        </p:nvSpPr>
        <p:spPr bwMode="auto">
          <a:xfrm>
            <a:off x="685800" y="152400"/>
            <a:ext cx="6705600" cy="568325"/>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SCHEDULES OF CONSEQUENCES: THE BASICS</a:t>
            </a:r>
          </a:p>
        </p:txBody>
      </p:sp>
      <p:sp>
        <p:nvSpPr>
          <p:cNvPr id="543773" name="Rectangle 29"/>
          <p:cNvSpPr>
            <a:spLocks noChangeArrowheads="1"/>
          </p:cNvSpPr>
          <p:nvPr/>
        </p:nvSpPr>
        <p:spPr bwMode="auto">
          <a:xfrm>
            <a:off x="3200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Ratio</a:t>
            </a:r>
          </a:p>
        </p:txBody>
      </p:sp>
      <p:sp>
        <p:nvSpPr>
          <p:cNvPr id="543775" name="Line 31"/>
          <p:cNvSpPr>
            <a:spLocks noChangeShapeType="1"/>
          </p:cNvSpPr>
          <p:nvPr/>
        </p:nvSpPr>
        <p:spPr bwMode="auto">
          <a:xfrm>
            <a:off x="5975350" y="36687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76" name="Freeform 32"/>
          <p:cNvSpPr>
            <a:spLocks/>
          </p:cNvSpPr>
          <p:nvPr/>
        </p:nvSpPr>
        <p:spPr bwMode="auto">
          <a:xfrm>
            <a:off x="5932488" y="40084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35" name="Rectangle 3"/>
          <p:cNvSpPr>
            <a:spLocks noGrp="1" noChangeArrowheads="1"/>
          </p:cNvSpPr>
          <p:nvPr>
            <p:ph idx="1"/>
          </p:nvPr>
        </p:nvSpPr>
        <p:spPr>
          <a:xfrm>
            <a:off x="94742" y="3210156"/>
            <a:ext cx="2817241" cy="1017694"/>
          </a:xfrm>
        </p:spPr>
        <p:txBody>
          <a:bodyPr>
            <a:noAutofit/>
          </a:bodyPr>
          <a:lstStyle/>
          <a:p>
            <a:pPr marL="0" lvl="1" indent="0">
              <a:buNone/>
            </a:pPr>
            <a:r>
              <a:rPr lang="en-US" sz="2800" b="1" dirty="0">
                <a:solidFill>
                  <a:schemeClr val="bg1"/>
                </a:solidFill>
                <a:latin typeface="+mj-lt"/>
              </a:rPr>
              <a:t>Reinforce response that continues for a specified period of time.</a:t>
            </a:r>
            <a:endParaRPr lang="en-US" sz="1000" b="1" dirty="0">
              <a:solidFill>
                <a:schemeClr val="bg1"/>
              </a:solidFill>
              <a:latin typeface="+mj-lt"/>
              <a:ea typeface="ヒラギノ角ゴ Pro W3" pitchFamily="-83" charset="-128"/>
              <a:cs typeface="ヒラギノ角ゴ Pro W3" pitchFamily="-83" charset="-128"/>
            </a:endParaRPr>
          </a:p>
        </p:txBody>
      </p:sp>
      <p:sp>
        <p:nvSpPr>
          <p:cNvPr id="3" name="Rectangle 2"/>
          <p:cNvSpPr/>
          <p:nvPr/>
        </p:nvSpPr>
        <p:spPr>
          <a:xfrm>
            <a:off x="94742" y="5498741"/>
            <a:ext cx="9345213" cy="830997"/>
          </a:xfrm>
          <a:prstGeom prst="rect">
            <a:avLst/>
          </a:prstGeom>
        </p:spPr>
        <p:txBody>
          <a:bodyPr wrap="square">
            <a:spAutoFit/>
          </a:bodyPr>
          <a:lstStyle/>
          <a:p>
            <a:pPr marL="0" lvl="1"/>
            <a:r>
              <a:rPr lang="en-US" sz="2400" i="1" dirty="0">
                <a:solidFill>
                  <a:schemeClr val="bg1"/>
                </a:solidFill>
              </a:rPr>
              <a:t>Deliver praise if a student has been in their seat for 3 whole minutes.</a:t>
            </a:r>
          </a:p>
          <a:p>
            <a:pPr marL="0" lvl="1"/>
            <a:endParaRPr lang="en-US" sz="2400" i="1" dirty="0">
              <a:solidFill>
                <a:schemeClr val="bg1"/>
              </a:solidFill>
            </a:endParaRPr>
          </a:p>
        </p:txBody>
      </p:sp>
      <p:sp>
        <p:nvSpPr>
          <p:cNvPr id="28" name="Rectangle 32"/>
          <p:cNvSpPr>
            <a:spLocks noChangeArrowheads="1"/>
          </p:cNvSpPr>
          <p:nvPr/>
        </p:nvSpPr>
        <p:spPr bwMode="auto">
          <a:xfrm>
            <a:off x="5105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Interval</a:t>
            </a:r>
            <a:endParaRPr lang="en-US" sz="2400" dirty="0">
              <a:solidFill>
                <a:prstClr val="black"/>
              </a:solidFill>
            </a:endParaRPr>
          </a:p>
        </p:txBody>
      </p:sp>
      <p:sp>
        <p:nvSpPr>
          <p:cNvPr id="29" name="Rectangle 31"/>
          <p:cNvSpPr>
            <a:spLocks noChangeArrowheads="1"/>
          </p:cNvSpPr>
          <p:nvPr/>
        </p:nvSpPr>
        <p:spPr bwMode="auto">
          <a:xfrm>
            <a:off x="7010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Response Duration</a:t>
            </a:r>
            <a:endParaRPr lang="en-US" sz="2400" dirty="0">
              <a:solidFill>
                <a:prstClr val="black"/>
              </a:solidFill>
            </a:endParaRPr>
          </a:p>
        </p:txBody>
      </p:sp>
    </p:spTree>
    <p:extLst>
      <p:ext uri="{BB962C8B-B14F-4D97-AF65-F5344CB8AC3E}">
        <p14:creationId xmlns:p14="http://schemas.microsoft.com/office/powerpoint/2010/main" val="4286027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 grpId="0"/>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ChangeArrowheads="1"/>
          </p:cNvSpPr>
          <p:nvPr/>
        </p:nvSpPr>
        <p:spPr bwMode="auto">
          <a:xfrm>
            <a:off x="685800" y="1409700"/>
            <a:ext cx="219075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err="1">
                <a:solidFill>
                  <a:prstClr val="white"/>
                </a:solidFill>
              </a:rPr>
              <a:t>Noncontingent</a:t>
            </a:r>
            <a:endParaRPr lang="en-US" sz="2400" b="1" dirty="0">
              <a:solidFill>
                <a:prstClr val="white"/>
              </a:solidFill>
            </a:endParaRPr>
          </a:p>
        </p:txBody>
      </p:sp>
      <p:sp>
        <p:nvSpPr>
          <p:cNvPr id="543748" name="Freeform 4"/>
          <p:cNvSpPr>
            <a:spLocks/>
          </p:cNvSpPr>
          <p:nvPr/>
        </p:nvSpPr>
        <p:spPr bwMode="auto">
          <a:xfrm>
            <a:off x="4233863" y="2297113"/>
            <a:ext cx="1741487" cy="350837"/>
          </a:xfrm>
          <a:custGeom>
            <a:avLst/>
            <a:gdLst>
              <a:gd name="T0" fmla="*/ 2147483647 w 1097"/>
              <a:gd name="T1" fmla="*/ 0 h 221"/>
              <a:gd name="T2" fmla="*/ 2147483647 w 1097"/>
              <a:gd name="T3" fmla="*/ 2147483647 h 221"/>
              <a:gd name="T4" fmla="*/ 0 w 1097"/>
              <a:gd name="T5" fmla="*/ 2147483647 h 221"/>
              <a:gd name="T6" fmla="*/ 0 w 1097"/>
              <a:gd name="T7" fmla="*/ 2147483647 h 221"/>
              <a:gd name="T8" fmla="*/ 0 60000 65536"/>
              <a:gd name="T9" fmla="*/ 0 60000 65536"/>
              <a:gd name="T10" fmla="*/ 0 60000 65536"/>
              <a:gd name="T11" fmla="*/ 0 60000 65536"/>
              <a:gd name="T12" fmla="*/ 0 w 1097"/>
              <a:gd name="T13" fmla="*/ 0 h 221"/>
              <a:gd name="T14" fmla="*/ 1097 w 1097"/>
              <a:gd name="T15" fmla="*/ 221 h 221"/>
            </a:gdLst>
            <a:ahLst/>
            <a:cxnLst>
              <a:cxn ang="T8">
                <a:pos x="T0" y="T1"/>
              </a:cxn>
              <a:cxn ang="T9">
                <a:pos x="T2" y="T3"/>
              </a:cxn>
              <a:cxn ang="T10">
                <a:pos x="T4" y="T5"/>
              </a:cxn>
              <a:cxn ang="T11">
                <a:pos x="T6" y="T7"/>
              </a:cxn>
            </a:cxnLst>
            <a:rect l="T12" t="T13" r="T14" b="T15"/>
            <a:pathLst>
              <a:path w="1097" h="221">
                <a:moveTo>
                  <a:pt x="1097" y="0"/>
                </a:moveTo>
                <a:lnTo>
                  <a:pt x="1097" y="144"/>
                </a:lnTo>
                <a:lnTo>
                  <a:pt x="0" y="144"/>
                </a:lnTo>
                <a:lnTo>
                  <a:pt x="0"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49" name="Freeform 5"/>
          <p:cNvSpPr>
            <a:spLocks/>
          </p:cNvSpPr>
          <p:nvPr/>
        </p:nvSpPr>
        <p:spPr bwMode="auto">
          <a:xfrm>
            <a:off x="4189413"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0" name="Line 6"/>
          <p:cNvSpPr>
            <a:spLocks noChangeShapeType="1"/>
          </p:cNvSpPr>
          <p:nvPr/>
        </p:nvSpPr>
        <p:spPr bwMode="auto">
          <a:xfrm>
            <a:off x="5975350" y="22971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1" name="Freeform 7"/>
          <p:cNvSpPr>
            <a:spLocks/>
          </p:cNvSpPr>
          <p:nvPr/>
        </p:nvSpPr>
        <p:spPr bwMode="auto">
          <a:xfrm>
            <a:off x="59324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2" name="Freeform 8"/>
          <p:cNvSpPr>
            <a:spLocks/>
          </p:cNvSpPr>
          <p:nvPr/>
        </p:nvSpPr>
        <p:spPr bwMode="auto">
          <a:xfrm>
            <a:off x="5975350" y="3578225"/>
            <a:ext cx="1743075" cy="438150"/>
          </a:xfrm>
          <a:custGeom>
            <a:avLst/>
            <a:gdLst>
              <a:gd name="T0" fmla="*/ 0 w 1098"/>
              <a:gd name="T1" fmla="*/ 0 h 276"/>
              <a:gd name="T2" fmla="*/ 0 w 1098"/>
              <a:gd name="T3" fmla="*/ 2147483647 h 276"/>
              <a:gd name="T4" fmla="*/ 2147483647 w 1098"/>
              <a:gd name="T5" fmla="*/ 2147483647 h 276"/>
              <a:gd name="T6" fmla="*/ 2147483647 w 1098"/>
              <a:gd name="T7" fmla="*/ 2147483647 h 276"/>
              <a:gd name="T8" fmla="*/ 0 60000 65536"/>
              <a:gd name="T9" fmla="*/ 0 60000 65536"/>
              <a:gd name="T10" fmla="*/ 0 60000 65536"/>
              <a:gd name="T11" fmla="*/ 0 60000 65536"/>
              <a:gd name="T12" fmla="*/ 0 w 1098"/>
              <a:gd name="T13" fmla="*/ 0 h 276"/>
              <a:gd name="T14" fmla="*/ 1098 w 1098"/>
              <a:gd name="T15" fmla="*/ 276 h 276"/>
            </a:gdLst>
            <a:ahLst/>
            <a:cxnLst>
              <a:cxn ang="T8">
                <a:pos x="T0" y="T1"/>
              </a:cxn>
              <a:cxn ang="T9">
                <a:pos x="T2" y="T3"/>
              </a:cxn>
              <a:cxn ang="T10">
                <a:pos x="T4" y="T5"/>
              </a:cxn>
              <a:cxn ang="T11">
                <a:pos x="T6" y="T7"/>
              </a:cxn>
            </a:cxnLst>
            <a:rect l="T12" t="T13" r="T14" b="T15"/>
            <a:pathLst>
              <a:path w="1098" h="276">
                <a:moveTo>
                  <a:pt x="0" y="0"/>
                </a:moveTo>
                <a:lnTo>
                  <a:pt x="0" y="179"/>
                </a:lnTo>
                <a:lnTo>
                  <a:pt x="1098" y="179"/>
                </a:lnTo>
                <a:lnTo>
                  <a:pt x="1098"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3" name="Freeform 9"/>
          <p:cNvSpPr>
            <a:spLocks/>
          </p:cNvSpPr>
          <p:nvPr/>
        </p:nvSpPr>
        <p:spPr bwMode="auto">
          <a:xfrm>
            <a:off x="7673975" y="4006850"/>
            <a:ext cx="88900" cy="87313"/>
          </a:xfrm>
          <a:custGeom>
            <a:avLst/>
            <a:gdLst>
              <a:gd name="T0" fmla="*/ 2147483647 w 56"/>
              <a:gd name="T1" fmla="*/ 0 h 55"/>
              <a:gd name="T2" fmla="*/ 2147483647 w 56"/>
              <a:gd name="T3" fmla="*/ 2147483647 h 55"/>
              <a:gd name="T4" fmla="*/ 0 w 56"/>
              <a:gd name="T5" fmla="*/ 0 h 55"/>
              <a:gd name="T6" fmla="*/ 2147483647 w 56"/>
              <a:gd name="T7" fmla="*/ 0 h 55"/>
              <a:gd name="T8" fmla="*/ 0 60000 65536"/>
              <a:gd name="T9" fmla="*/ 0 60000 65536"/>
              <a:gd name="T10" fmla="*/ 0 60000 65536"/>
              <a:gd name="T11" fmla="*/ 0 60000 65536"/>
              <a:gd name="T12" fmla="*/ 0 w 56"/>
              <a:gd name="T13" fmla="*/ 0 h 55"/>
              <a:gd name="T14" fmla="*/ 56 w 56"/>
              <a:gd name="T15" fmla="*/ 55 h 55"/>
            </a:gdLst>
            <a:ahLst/>
            <a:cxnLst>
              <a:cxn ang="T8">
                <a:pos x="T0" y="T1"/>
              </a:cxn>
              <a:cxn ang="T9">
                <a:pos x="T2" y="T3"/>
              </a:cxn>
              <a:cxn ang="T10">
                <a:pos x="T4" y="T5"/>
              </a:cxn>
              <a:cxn ang="T11">
                <a:pos x="T6" y="T7"/>
              </a:cxn>
            </a:cxnLst>
            <a:rect l="T12" t="T13" r="T14" b="T15"/>
            <a:pathLst>
              <a:path w="56" h="55">
                <a:moveTo>
                  <a:pt x="56" y="0"/>
                </a:moveTo>
                <a:lnTo>
                  <a:pt x="28" y="55"/>
                </a:lnTo>
                <a:lnTo>
                  <a:pt x="0" y="0"/>
                </a:lnTo>
                <a:lnTo>
                  <a:pt x="56"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4" name="Freeform 10"/>
          <p:cNvSpPr>
            <a:spLocks/>
          </p:cNvSpPr>
          <p:nvPr/>
        </p:nvSpPr>
        <p:spPr bwMode="auto">
          <a:xfrm>
            <a:off x="4286250" y="3578225"/>
            <a:ext cx="1689100" cy="438150"/>
          </a:xfrm>
          <a:custGeom>
            <a:avLst/>
            <a:gdLst>
              <a:gd name="T0" fmla="*/ 2147483647 w 1064"/>
              <a:gd name="T1" fmla="*/ 0 h 276"/>
              <a:gd name="T2" fmla="*/ 2147483647 w 1064"/>
              <a:gd name="T3" fmla="*/ 2147483647 h 276"/>
              <a:gd name="T4" fmla="*/ 0 w 1064"/>
              <a:gd name="T5" fmla="*/ 2147483647 h 276"/>
              <a:gd name="T6" fmla="*/ 0 w 1064"/>
              <a:gd name="T7" fmla="*/ 2147483647 h 276"/>
              <a:gd name="T8" fmla="*/ 0 60000 65536"/>
              <a:gd name="T9" fmla="*/ 0 60000 65536"/>
              <a:gd name="T10" fmla="*/ 0 60000 65536"/>
              <a:gd name="T11" fmla="*/ 0 60000 65536"/>
              <a:gd name="T12" fmla="*/ 0 w 1064"/>
              <a:gd name="T13" fmla="*/ 0 h 276"/>
              <a:gd name="T14" fmla="*/ 1064 w 1064"/>
              <a:gd name="T15" fmla="*/ 276 h 276"/>
            </a:gdLst>
            <a:ahLst/>
            <a:cxnLst>
              <a:cxn ang="T8">
                <a:pos x="T0" y="T1"/>
              </a:cxn>
              <a:cxn ang="T9">
                <a:pos x="T2" y="T3"/>
              </a:cxn>
              <a:cxn ang="T10">
                <a:pos x="T4" y="T5"/>
              </a:cxn>
              <a:cxn ang="T11">
                <a:pos x="T6" y="T7"/>
              </a:cxn>
            </a:cxnLst>
            <a:rect l="T12" t="T13" r="T14" b="T15"/>
            <a:pathLst>
              <a:path w="1064" h="276">
                <a:moveTo>
                  <a:pt x="1064" y="0"/>
                </a:moveTo>
                <a:lnTo>
                  <a:pt x="1064" y="179"/>
                </a:lnTo>
                <a:lnTo>
                  <a:pt x="0" y="179"/>
                </a:lnTo>
                <a:lnTo>
                  <a:pt x="0" y="276"/>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55" name="Freeform 11"/>
          <p:cNvSpPr>
            <a:spLocks/>
          </p:cNvSpPr>
          <p:nvPr/>
        </p:nvSpPr>
        <p:spPr bwMode="auto">
          <a:xfrm>
            <a:off x="4243388" y="4006850"/>
            <a:ext cx="87312" cy="87313"/>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2" name="Freeform 12"/>
          <p:cNvSpPr>
            <a:spLocks/>
          </p:cNvSpPr>
          <p:nvPr/>
        </p:nvSpPr>
        <p:spPr bwMode="auto">
          <a:xfrm>
            <a:off x="1673225" y="590550"/>
            <a:ext cx="2084388" cy="776288"/>
          </a:xfrm>
          <a:custGeom>
            <a:avLst/>
            <a:gdLst>
              <a:gd name="T0" fmla="*/ 2147483647 w 1313"/>
              <a:gd name="T1" fmla="*/ 0 h 489"/>
              <a:gd name="T2" fmla="*/ 2147483647 w 1313"/>
              <a:gd name="T3" fmla="*/ 2147483647 h 489"/>
              <a:gd name="T4" fmla="*/ 0 w 1313"/>
              <a:gd name="T5" fmla="*/ 2147483647 h 489"/>
              <a:gd name="T6" fmla="*/ 0 w 1313"/>
              <a:gd name="T7" fmla="*/ 2147483647 h 489"/>
              <a:gd name="T8" fmla="*/ 0 60000 65536"/>
              <a:gd name="T9" fmla="*/ 0 60000 65536"/>
              <a:gd name="T10" fmla="*/ 0 60000 65536"/>
              <a:gd name="T11" fmla="*/ 0 60000 65536"/>
              <a:gd name="T12" fmla="*/ 0 w 1313"/>
              <a:gd name="T13" fmla="*/ 0 h 489"/>
              <a:gd name="T14" fmla="*/ 1313 w 1313"/>
              <a:gd name="T15" fmla="*/ 489 h 489"/>
            </a:gdLst>
            <a:ahLst/>
            <a:cxnLst>
              <a:cxn ang="T8">
                <a:pos x="T0" y="T1"/>
              </a:cxn>
              <a:cxn ang="T9">
                <a:pos x="T2" y="T3"/>
              </a:cxn>
              <a:cxn ang="T10">
                <a:pos x="T4" y="T5"/>
              </a:cxn>
              <a:cxn ang="T11">
                <a:pos x="T6" y="T7"/>
              </a:cxn>
            </a:cxnLst>
            <a:rect l="T12" t="T13" r="T14" b="T15"/>
            <a:pathLst>
              <a:path w="1313" h="489">
                <a:moveTo>
                  <a:pt x="1313" y="0"/>
                </a:moveTo>
                <a:lnTo>
                  <a:pt x="1313" y="314"/>
                </a:lnTo>
                <a:lnTo>
                  <a:pt x="0" y="314"/>
                </a:lnTo>
                <a:lnTo>
                  <a:pt x="0"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3" name="Freeform 13"/>
          <p:cNvSpPr>
            <a:spLocks/>
          </p:cNvSpPr>
          <p:nvPr/>
        </p:nvSpPr>
        <p:spPr bwMode="auto">
          <a:xfrm>
            <a:off x="1628775" y="1357313"/>
            <a:ext cx="87313"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4" name="Freeform 14"/>
          <p:cNvSpPr>
            <a:spLocks/>
          </p:cNvSpPr>
          <p:nvPr/>
        </p:nvSpPr>
        <p:spPr bwMode="auto">
          <a:xfrm>
            <a:off x="3757613" y="590550"/>
            <a:ext cx="2217737" cy="776288"/>
          </a:xfrm>
          <a:custGeom>
            <a:avLst/>
            <a:gdLst>
              <a:gd name="T0" fmla="*/ 0 w 1397"/>
              <a:gd name="T1" fmla="*/ 0 h 489"/>
              <a:gd name="T2" fmla="*/ 0 w 1397"/>
              <a:gd name="T3" fmla="*/ 2147483647 h 489"/>
              <a:gd name="T4" fmla="*/ 2147483647 w 1397"/>
              <a:gd name="T5" fmla="*/ 2147483647 h 489"/>
              <a:gd name="T6" fmla="*/ 2147483647 w 1397"/>
              <a:gd name="T7" fmla="*/ 2147483647 h 489"/>
              <a:gd name="T8" fmla="*/ 0 60000 65536"/>
              <a:gd name="T9" fmla="*/ 0 60000 65536"/>
              <a:gd name="T10" fmla="*/ 0 60000 65536"/>
              <a:gd name="T11" fmla="*/ 0 60000 65536"/>
              <a:gd name="T12" fmla="*/ 0 w 1397"/>
              <a:gd name="T13" fmla="*/ 0 h 489"/>
              <a:gd name="T14" fmla="*/ 1397 w 1397"/>
              <a:gd name="T15" fmla="*/ 489 h 489"/>
            </a:gdLst>
            <a:ahLst/>
            <a:cxnLst>
              <a:cxn ang="T8">
                <a:pos x="T0" y="T1"/>
              </a:cxn>
              <a:cxn ang="T9">
                <a:pos x="T2" y="T3"/>
              </a:cxn>
              <a:cxn ang="T10">
                <a:pos x="T4" y="T5"/>
              </a:cxn>
              <a:cxn ang="T11">
                <a:pos x="T6" y="T7"/>
              </a:cxn>
            </a:cxnLst>
            <a:rect l="T12" t="T13" r="T14" b="T15"/>
            <a:pathLst>
              <a:path w="1397" h="489">
                <a:moveTo>
                  <a:pt x="0" y="0"/>
                </a:moveTo>
                <a:lnTo>
                  <a:pt x="0" y="314"/>
                </a:lnTo>
                <a:lnTo>
                  <a:pt x="1397" y="314"/>
                </a:lnTo>
                <a:lnTo>
                  <a:pt x="1397" y="489"/>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61455" name="Freeform 15"/>
          <p:cNvSpPr>
            <a:spLocks/>
          </p:cNvSpPr>
          <p:nvPr/>
        </p:nvSpPr>
        <p:spPr bwMode="auto">
          <a:xfrm>
            <a:off x="5932488" y="1357313"/>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0" name="Freeform 16"/>
          <p:cNvSpPr>
            <a:spLocks/>
          </p:cNvSpPr>
          <p:nvPr/>
        </p:nvSpPr>
        <p:spPr bwMode="auto">
          <a:xfrm>
            <a:off x="5975350" y="2297113"/>
            <a:ext cx="1689100" cy="350837"/>
          </a:xfrm>
          <a:custGeom>
            <a:avLst/>
            <a:gdLst>
              <a:gd name="T0" fmla="*/ 0 w 1064"/>
              <a:gd name="T1" fmla="*/ 0 h 221"/>
              <a:gd name="T2" fmla="*/ 0 w 1064"/>
              <a:gd name="T3" fmla="*/ 2147483647 h 221"/>
              <a:gd name="T4" fmla="*/ 2147483647 w 1064"/>
              <a:gd name="T5" fmla="*/ 2147483647 h 221"/>
              <a:gd name="T6" fmla="*/ 2147483647 w 1064"/>
              <a:gd name="T7" fmla="*/ 2147483647 h 221"/>
              <a:gd name="T8" fmla="*/ 0 60000 65536"/>
              <a:gd name="T9" fmla="*/ 0 60000 65536"/>
              <a:gd name="T10" fmla="*/ 0 60000 65536"/>
              <a:gd name="T11" fmla="*/ 0 60000 65536"/>
              <a:gd name="T12" fmla="*/ 0 w 1064"/>
              <a:gd name="T13" fmla="*/ 0 h 221"/>
              <a:gd name="T14" fmla="*/ 1064 w 1064"/>
              <a:gd name="T15" fmla="*/ 221 h 221"/>
            </a:gdLst>
            <a:ahLst/>
            <a:cxnLst>
              <a:cxn ang="T8">
                <a:pos x="T0" y="T1"/>
              </a:cxn>
              <a:cxn ang="T9">
                <a:pos x="T2" y="T3"/>
              </a:cxn>
              <a:cxn ang="T10">
                <a:pos x="T4" y="T5"/>
              </a:cxn>
              <a:cxn ang="T11">
                <a:pos x="T6" y="T7"/>
              </a:cxn>
            </a:cxnLst>
            <a:rect l="T12" t="T13" r="T14" b="T15"/>
            <a:pathLst>
              <a:path w="1064" h="221">
                <a:moveTo>
                  <a:pt x="0" y="0"/>
                </a:moveTo>
                <a:lnTo>
                  <a:pt x="0" y="144"/>
                </a:lnTo>
                <a:lnTo>
                  <a:pt x="1064" y="144"/>
                </a:lnTo>
                <a:lnTo>
                  <a:pt x="1064" y="221"/>
                </a:lnTo>
              </a:path>
            </a:pathLst>
          </a:cu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1" name="Freeform 17"/>
          <p:cNvSpPr>
            <a:spLocks/>
          </p:cNvSpPr>
          <p:nvPr/>
        </p:nvSpPr>
        <p:spPr bwMode="auto">
          <a:xfrm>
            <a:off x="7621588" y="26368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62" name="Rectangle 18"/>
          <p:cNvSpPr>
            <a:spLocks noChangeArrowheads="1"/>
          </p:cNvSpPr>
          <p:nvPr/>
        </p:nvSpPr>
        <p:spPr bwMode="auto">
          <a:xfrm>
            <a:off x="5029200" y="1444625"/>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Contingent</a:t>
            </a:r>
          </a:p>
        </p:txBody>
      </p:sp>
      <p:sp>
        <p:nvSpPr>
          <p:cNvPr id="543764" name="Rectangle 20"/>
          <p:cNvSpPr>
            <a:spLocks noChangeArrowheads="1"/>
          </p:cNvSpPr>
          <p:nvPr/>
        </p:nvSpPr>
        <p:spPr bwMode="auto">
          <a:xfrm>
            <a:off x="320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Continuous </a:t>
            </a:r>
          </a:p>
        </p:txBody>
      </p:sp>
      <p:sp>
        <p:nvSpPr>
          <p:cNvPr id="543766" name="Rectangle 22"/>
          <p:cNvSpPr>
            <a:spLocks noChangeArrowheads="1"/>
          </p:cNvSpPr>
          <p:nvPr/>
        </p:nvSpPr>
        <p:spPr bwMode="auto">
          <a:xfrm>
            <a:off x="5105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Intermittent</a:t>
            </a:r>
          </a:p>
        </p:txBody>
      </p:sp>
      <p:sp>
        <p:nvSpPr>
          <p:cNvPr id="543768" name="Rectangle 24"/>
          <p:cNvSpPr>
            <a:spLocks noChangeArrowheads="1"/>
          </p:cNvSpPr>
          <p:nvPr/>
        </p:nvSpPr>
        <p:spPr bwMode="auto">
          <a:xfrm>
            <a:off x="7010400" y="27432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Extinction</a:t>
            </a:r>
          </a:p>
        </p:txBody>
      </p:sp>
      <p:sp>
        <p:nvSpPr>
          <p:cNvPr id="61471" name="Rectangle 27"/>
          <p:cNvSpPr>
            <a:spLocks noChangeArrowheads="1"/>
          </p:cNvSpPr>
          <p:nvPr/>
        </p:nvSpPr>
        <p:spPr bwMode="auto">
          <a:xfrm>
            <a:off x="685800" y="152400"/>
            <a:ext cx="6705600" cy="568325"/>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SCHEDULES OF CONSEQUENCES: THE BASICS</a:t>
            </a:r>
          </a:p>
        </p:txBody>
      </p:sp>
      <p:sp>
        <p:nvSpPr>
          <p:cNvPr id="543773" name="Rectangle 29"/>
          <p:cNvSpPr>
            <a:spLocks noChangeArrowheads="1"/>
          </p:cNvSpPr>
          <p:nvPr/>
        </p:nvSpPr>
        <p:spPr bwMode="auto">
          <a:xfrm>
            <a:off x="3200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Ratio</a:t>
            </a:r>
          </a:p>
        </p:txBody>
      </p:sp>
      <p:sp>
        <p:nvSpPr>
          <p:cNvPr id="543775" name="Line 31"/>
          <p:cNvSpPr>
            <a:spLocks noChangeShapeType="1"/>
          </p:cNvSpPr>
          <p:nvPr/>
        </p:nvSpPr>
        <p:spPr bwMode="auto">
          <a:xfrm>
            <a:off x="5975350" y="3668713"/>
            <a:ext cx="1588" cy="350837"/>
          </a:xfrm>
          <a:prstGeom prst="line">
            <a:avLst/>
          </a:prstGeom>
          <a:noFill/>
          <a:ln w="28575" cap="rnd">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543776" name="Freeform 32"/>
          <p:cNvSpPr>
            <a:spLocks/>
          </p:cNvSpPr>
          <p:nvPr/>
        </p:nvSpPr>
        <p:spPr bwMode="auto">
          <a:xfrm>
            <a:off x="5932488" y="4008438"/>
            <a:ext cx="87312" cy="87312"/>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7"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400" b="1">
              <a:solidFill>
                <a:prstClr val="white"/>
              </a:solidFill>
            </a:endParaRPr>
          </a:p>
        </p:txBody>
      </p:sp>
      <p:sp>
        <p:nvSpPr>
          <p:cNvPr id="28" name="Rectangle 32"/>
          <p:cNvSpPr>
            <a:spLocks noChangeArrowheads="1"/>
          </p:cNvSpPr>
          <p:nvPr/>
        </p:nvSpPr>
        <p:spPr bwMode="auto">
          <a:xfrm>
            <a:off x="5105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Interval</a:t>
            </a:r>
            <a:endParaRPr lang="en-US" sz="2400" dirty="0">
              <a:solidFill>
                <a:prstClr val="black"/>
              </a:solidFill>
            </a:endParaRPr>
          </a:p>
        </p:txBody>
      </p:sp>
      <p:sp>
        <p:nvSpPr>
          <p:cNvPr id="29" name="Rectangle 31"/>
          <p:cNvSpPr>
            <a:spLocks noChangeArrowheads="1"/>
          </p:cNvSpPr>
          <p:nvPr/>
        </p:nvSpPr>
        <p:spPr bwMode="auto">
          <a:xfrm>
            <a:off x="7010400" y="4114800"/>
            <a:ext cx="1828800" cy="852488"/>
          </a:xfrm>
          <a:prstGeom prst="rect">
            <a:avLst/>
          </a:prstGeom>
          <a:solidFill>
            <a:schemeClr val="accent3"/>
          </a:solidFill>
          <a:ln w="38100" cap="rnd">
            <a:solidFill>
              <a:schemeClr val="hlink"/>
            </a:solidFill>
            <a:round/>
            <a:headEnd/>
            <a:tailEnd/>
          </a:ln>
        </p:spPr>
        <p:txBody>
          <a:bodyPr anchor="ctr">
            <a:prstTxWarp prst="textNoShape">
              <a:avLst/>
            </a:prstTxWarp>
          </a:bodyPr>
          <a:lstStyle/>
          <a:p>
            <a:pPr algn="ctr"/>
            <a:r>
              <a:rPr lang="en-US" sz="2400" b="1" dirty="0">
                <a:solidFill>
                  <a:prstClr val="white"/>
                </a:solidFill>
              </a:rPr>
              <a:t>Response Duration</a:t>
            </a:r>
            <a:endParaRPr lang="en-US" sz="2400" dirty="0">
              <a:solidFill>
                <a:prstClr val="black"/>
              </a:solidFill>
            </a:endParaRPr>
          </a:p>
        </p:txBody>
      </p:sp>
      <p:sp>
        <p:nvSpPr>
          <p:cNvPr id="56" name="Freeform 12"/>
          <p:cNvSpPr>
            <a:spLocks/>
          </p:cNvSpPr>
          <p:nvPr/>
        </p:nvSpPr>
        <p:spPr bwMode="auto">
          <a:xfrm>
            <a:off x="3981450" y="4946650"/>
            <a:ext cx="854075" cy="439738"/>
          </a:xfrm>
          <a:custGeom>
            <a:avLst/>
            <a:gdLst>
              <a:gd name="T0" fmla="*/ 0 w 538"/>
              <a:gd name="T1" fmla="*/ 0 h 277"/>
              <a:gd name="T2" fmla="*/ 0 w 538"/>
              <a:gd name="T3" fmla="*/ 2147483647 h 277"/>
              <a:gd name="T4" fmla="*/ 2147483647 w 538"/>
              <a:gd name="T5" fmla="*/ 2147483647 h 277"/>
              <a:gd name="T6" fmla="*/ 2147483647 w 538"/>
              <a:gd name="T7" fmla="*/ 2147483647 h 277"/>
              <a:gd name="T8" fmla="*/ 0 60000 65536"/>
              <a:gd name="T9" fmla="*/ 0 60000 65536"/>
              <a:gd name="T10" fmla="*/ 0 60000 65536"/>
              <a:gd name="T11" fmla="*/ 0 60000 65536"/>
              <a:gd name="T12" fmla="*/ 0 w 538"/>
              <a:gd name="T13" fmla="*/ 0 h 277"/>
              <a:gd name="T14" fmla="*/ 538 w 538"/>
              <a:gd name="T15" fmla="*/ 277 h 277"/>
            </a:gdLst>
            <a:ahLst/>
            <a:cxnLst>
              <a:cxn ang="T8">
                <a:pos x="T0" y="T1"/>
              </a:cxn>
              <a:cxn ang="T9">
                <a:pos x="T2" y="T3"/>
              </a:cxn>
              <a:cxn ang="T10">
                <a:pos x="T4" y="T5"/>
              </a:cxn>
              <a:cxn ang="T11">
                <a:pos x="T6" y="T7"/>
              </a:cxn>
            </a:cxnLst>
            <a:rect l="T12" t="T13" r="T14" b="T15"/>
            <a:pathLst>
              <a:path w="538" h="277">
                <a:moveTo>
                  <a:pt x="0" y="0"/>
                </a:moveTo>
                <a:lnTo>
                  <a:pt x="0" y="179"/>
                </a:lnTo>
                <a:lnTo>
                  <a:pt x="538" y="179"/>
                </a:lnTo>
                <a:lnTo>
                  <a:pt x="538" y="277"/>
                </a:lnTo>
              </a:path>
            </a:pathLst>
          </a:custGeom>
          <a:noFill/>
          <a:ln w="28575"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57" name="Freeform 13"/>
          <p:cNvSpPr>
            <a:spLocks/>
          </p:cNvSpPr>
          <p:nvPr/>
        </p:nvSpPr>
        <p:spPr bwMode="auto">
          <a:xfrm>
            <a:off x="4791075" y="5375275"/>
            <a:ext cx="88900" cy="87313"/>
          </a:xfrm>
          <a:custGeom>
            <a:avLst/>
            <a:gdLst>
              <a:gd name="T0" fmla="*/ 2147483647 w 56"/>
              <a:gd name="T1" fmla="*/ 0 h 55"/>
              <a:gd name="T2" fmla="*/ 2147483647 w 56"/>
              <a:gd name="T3" fmla="*/ 2147483647 h 55"/>
              <a:gd name="T4" fmla="*/ 0 w 56"/>
              <a:gd name="T5" fmla="*/ 0 h 55"/>
              <a:gd name="T6" fmla="*/ 2147483647 w 56"/>
              <a:gd name="T7" fmla="*/ 0 h 55"/>
              <a:gd name="T8" fmla="*/ 0 60000 65536"/>
              <a:gd name="T9" fmla="*/ 0 60000 65536"/>
              <a:gd name="T10" fmla="*/ 0 60000 65536"/>
              <a:gd name="T11" fmla="*/ 0 60000 65536"/>
              <a:gd name="T12" fmla="*/ 0 w 56"/>
              <a:gd name="T13" fmla="*/ 0 h 55"/>
              <a:gd name="T14" fmla="*/ 56 w 56"/>
              <a:gd name="T15" fmla="*/ 55 h 55"/>
            </a:gdLst>
            <a:ahLst/>
            <a:cxnLst>
              <a:cxn ang="T8">
                <a:pos x="T0" y="T1"/>
              </a:cxn>
              <a:cxn ang="T9">
                <a:pos x="T2" y="T3"/>
              </a:cxn>
              <a:cxn ang="T10">
                <a:pos x="T4" y="T5"/>
              </a:cxn>
              <a:cxn ang="T11">
                <a:pos x="T6" y="T7"/>
              </a:cxn>
            </a:cxnLst>
            <a:rect l="T12" t="T13" r="T14" b="T15"/>
            <a:pathLst>
              <a:path w="56" h="55">
                <a:moveTo>
                  <a:pt x="56" y="0"/>
                </a:moveTo>
                <a:lnTo>
                  <a:pt x="28" y="55"/>
                </a:lnTo>
                <a:lnTo>
                  <a:pt x="0" y="0"/>
                </a:lnTo>
                <a:lnTo>
                  <a:pt x="56"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58" name="Freeform 14"/>
          <p:cNvSpPr>
            <a:spLocks/>
          </p:cNvSpPr>
          <p:nvPr/>
        </p:nvSpPr>
        <p:spPr bwMode="auto">
          <a:xfrm>
            <a:off x="3128963" y="4946650"/>
            <a:ext cx="852487" cy="439738"/>
          </a:xfrm>
          <a:custGeom>
            <a:avLst/>
            <a:gdLst>
              <a:gd name="T0" fmla="*/ 2147483647 w 537"/>
              <a:gd name="T1" fmla="*/ 0 h 277"/>
              <a:gd name="T2" fmla="*/ 2147483647 w 537"/>
              <a:gd name="T3" fmla="*/ 2147483647 h 277"/>
              <a:gd name="T4" fmla="*/ 0 w 537"/>
              <a:gd name="T5" fmla="*/ 2147483647 h 277"/>
              <a:gd name="T6" fmla="*/ 0 w 537"/>
              <a:gd name="T7" fmla="*/ 2147483647 h 277"/>
              <a:gd name="T8" fmla="*/ 0 60000 65536"/>
              <a:gd name="T9" fmla="*/ 0 60000 65536"/>
              <a:gd name="T10" fmla="*/ 0 60000 65536"/>
              <a:gd name="T11" fmla="*/ 0 60000 65536"/>
              <a:gd name="T12" fmla="*/ 0 w 537"/>
              <a:gd name="T13" fmla="*/ 0 h 277"/>
              <a:gd name="T14" fmla="*/ 537 w 537"/>
              <a:gd name="T15" fmla="*/ 277 h 277"/>
            </a:gdLst>
            <a:ahLst/>
            <a:cxnLst>
              <a:cxn ang="T8">
                <a:pos x="T0" y="T1"/>
              </a:cxn>
              <a:cxn ang="T9">
                <a:pos x="T2" y="T3"/>
              </a:cxn>
              <a:cxn ang="T10">
                <a:pos x="T4" y="T5"/>
              </a:cxn>
              <a:cxn ang="T11">
                <a:pos x="T6" y="T7"/>
              </a:cxn>
            </a:cxnLst>
            <a:rect l="T12" t="T13" r="T14" b="T15"/>
            <a:pathLst>
              <a:path w="537" h="277">
                <a:moveTo>
                  <a:pt x="537" y="0"/>
                </a:moveTo>
                <a:lnTo>
                  <a:pt x="537" y="179"/>
                </a:lnTo>
                <a:lnTo>
                  <a:pt x="0" y="179"/>
                </a:lnTo>
                <a:lnTo>
                  <a:pt x="0" y="277"/>
                </a:lnTo>
              </a:path>
            </a:pathLst>
          </a:custGeom>
          <a:noFill/>
          <a:ln w="28575"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59" name="Freeform 15"/>
          <p:cNvSpPr>
            <a:spLocks/>
          </p:cNvSpPr>
          <p:nvPr/>
        </p:nvSpPr>
        <p:spPr bwMode="auto">
          <a:xfrm>
            <a:off x="3084513" y="5375275"/>
            <a:ext cx="87312" cy="87313"/>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0" name="Rectangle 41"/>
          <p:cNvSpPr>
            <a:spLocks noChangeArrowheads="1"/>
          </p:cNvSpPr>
          <p:nvPr/>
        </p:nvSpPr>
        <p:spPr bwMode="auto">
          <a:xfrm>
            <a:off x="3962400" y="5486400"/>
            <a:ext cx="914400" cy="679450"/>
          </a:xfrm>
          <a:prstGeom prst="rect">
            <a:avLst/>
          </a:prstGeom>
          <a:solidFill>
            <a:schemeClr val="accent3"/>
          </a:solidFill>
          <a:ln w="38100"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1" name="Rectangle 42"/>
          <p:cNvSpPr>
            <a:spLocks noChangeArrowheads="1"/>
          </p:cNvSpPr>
          <p:nvPr/>
        </p:nvSpPr>
        <p:spPr bwMode="auto">
          <a:xfrm rot="-2340276">
            <a:off x="4029974" y="5690801"/>
            <a:ext cx="785600" cy="276999"/>
          </a:xfrm>
          <a:prstGeom prst="rect">
            <a:avLst/>
          </a:prstGeom>
          <a:noFill/>
          <a:ln w="9525">
            <a:noFill/>
            <a:miter lim="800000"/>
            <a:headEnd/>
            <a:tailEnd/>
          </a:ln>
        </p:spPr>
        <p:txBody>
          <a:bodyPr wrap="none" lIns="0" tIns="0" rIns="0" bIns="0">
            <a:prstTxWarp prst="textNoShape">
              <a:avLst/>
            </a:prstTxWarp>
            <a:spAutoFit/>
          </a:bodyPr>
          <a:lstStyle/>
          <a:p>
            <a:r>
              <a:rPr lang="en-US" b="1" dirty="0">
                <a:solidFill>
                  <a:prstClr val="white"/>
                </a:solidFill>
              </a:rPr>
              <a:t>Variable</a:t>
            </a:r>
          </a:p>
        </p:txBody>
      </p:sp>
      <p:sp>
        <p:nvSpPr>
          <p:cNvPr id="62" name="Rectangle 43"/>
          <p:cNvSpPr>
            <a:spLocks noChangeArrowheads="1"/>
          </p:cNvSpPr>
          <p:nvPr/>
        </p:nvSpPr>
        <p:spPr bwMode="auto">
          <a:xfrm>
            <a:off x="2971800" y="5480050"/>
            <a:ext cx="914400" cy="685800"/>
          </a:xfrm>
          <a:prstGeom prst="rect">
            <a:avLst/>
          </a:prstGeom>
          <a:solidFill>
            <a:schemeClr val="accent3"/>
          </a:solidFill>
          <a:ln w="38100"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3" name="Rectangle 44"/>
          <p:cNvSpPr>
            <a:spLocks noChangeArrowheads="1"/>
          </p:cNvSpPr>
          <p:nvPr/>
        </p:nvSpPr>
        <p:spPr bwMode="auto">
          <a:xfrm rot="-2340276">
            <a:off x="3121238" y="5675412"/>
            <a:ext cx="559961"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prstClr val="white"/>
                </a:solidFill>
              </a:rPr>
              <a:t>Fixed</a:t>
            </a:r>
          </a:p>
        </p:txBody>
      </p:sp>
      <p:sp>
        <p:nvSpPr>
          <p:cNvPr id="64" name="Freeform 45"/>
          <p:cNvSpPr>
            <a:spLocks/>
          </p:cNvSpPr>
          <p:nvPr/>
        </p:nvSpPr>
        <p:spPr bwMode="auto">
          <a:xfrm>
            <a:off x="6038850" y="4946650"/>
            <a:ext cx="854075" cy="439738"/>
          </a:xfrm>
          <a:custGeom>
            <a:avLst/>
            <a:gdLst>
              <a:gd name="T0" fmla="*/ 0 w 538"/>
              <a:gd name="T1" fmla="*/ 0 h 277"/>
              <a:gd name="T2" fmla="*/ 0 w 538"/>
              <a:gd name="T3" fmla="*/ 2147483647 h 277"/>
              <a:gd name="T4" fmla="*/ 2147483647 w 538"/>
              <a:gd name="T5" fmla="*/ 2147483647 h 277"/>
              <a:gd name="T6" fmla="*/ 2147483647 w 538"/>
              <a:gd name="T7" fmla="*/ 2147483647 h 277"/>
              <a:gd name="T8" fmla="*/ 0 60000 65536"/>
              <a:gd name="T9" fmla="*/ 0 60000 65536"/>
              <a:gd name="T10" fmla="*/ 0 60000 65536"/>
              <a:gd name="T11" fmla="*/ 0 60000 65536"/>
              <a:gd name="T12" fmla="*/ 0 w 538"/>
              <a:gd name="T13" fmla="*/ 0 h 277"/>
              <a:gd name="T14" fmla="*/ 538 w 538"/>
              <a:gd name="T15" fmla="*/ 277 h 277"/>
            </a:gdLst>
            <a:ahLst/>
            <a:cxnLst>
              <a:cxn ang="T8">
                <a:pos x="T0" y="T1"/>
              </a:cxn>
              <a:cxn ang="T9">
                <a:pos x="T2" y="T3"/>
              </a:cxn>
              <a:cxn ang="T10">
                <a:pos x="T4" y="T5"/>
              </a:cxn>
              <a:cxn ang="T11">
                <a:pos x="T6" y="T7"/>
              </a:cxn>
            </a:cxnLst>
            <a:rect l="T12" t="T13" r="T14" b="T15"/>
            <a:pathLst>
              <a:path w="538" h="277">
                <a:moveTo>
                  <a:pt x="0" y="0"/>
                </a:moveTo>
                <a:lnTo>
                  <a:pt x="0" y="179"/>
                </a:lnTo>
                <a:lnTo>
                  <a:pt x="538" y="179"/>
                </a:lnTo>
                <a:lnTo>
                  <a:pt x="538" y="277"/>
                </a:lnTo>
              </a:path>
            </a:pathLst>
          </a:custGeom>
          <a:noFill/>
          <a:ln w="28575"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5" name="Freeform 46"/>
          <p:cNvSpPr>
            <a:spLocks/>
          </p:cNvSpPr>
          <p:nvPr/>
        </p:nvSpPr>
        <p:spPr bwMode="auto">
          <a:xfrm>
            <a:off x="6848475" y="5375275"/>
            <a:ext cx="88900" cy="87313"/>
          </a:xfrm>
          <a:custGeom>
            <a:avLst/>
            <a:gdLst>
              <a:gd name="T0" fmla="*/ 2147483647 w 56"/>
              <a:gd name="T1" fmla="*/ 0 h 55"/>
              <a:gd name="T2" fmla="*/ 2147483647 w 56"/>
              <a:gd name="T3" fmla="*/ 2147483647 h 55"/>
              <a:gd name="T4" fmla="*/ 0 w 56"/>
              <a:gd name="T5" fmla="*/ 0 h 55"/>
              <a:gd name="T6" fmla="*/ 2147483647 w 56"/>
              <a:gd name="T7" fmla="*/ 0 h 55"/>
              <a:gd name="T8" fmla="*/ 0 60000 65536"/>
              <a:gd name="T9" fmla="*/ 0 60000 65536"/>
              <a:gd name="T10" fmla="*/ 0 60000 65536"/>
              <a:gd name="T11" fmla="*/ 0 60000 65536"/>
              <a:gd name="T12" fmla="*/ 0 w 56"/>
              <a:gd name="T13" fmla="*/ 0 h 55"/>
              <a:gd name="T14" fmla="*/ 56 w 56"/>
              <a:gd name="T15" fmla="*/ 55 h 55"/>
            </a:gdLst>
            <a:ahLst/>
            <a:cxnLst>
              <a:cxn ang="T8">
                <a:pos x="T0" y="T1"/>
              </a:cxn>
              <a:cxn ang="T9">
                <a:pos x="T2" y="T3"/>
              </a:cxn>
              <a:cxn ang="T10">
                <a:pos x="T4" y="T5"/>
              </a:cxn>
              <a:cxn ang="T11">
                <a:pos x="T6" y="T7"/>
              </a:cxn>
            </a:cxnLst>
            <a:rect l="T12" t="T13" r="T14" b="T15"/>
            <a:pathLst>
              <a:path w="56" h="55">
                <a:moveTo>
                  <a:pt x="56" y="0"/>
                </a:moveTo>
                <a:lnTo>
                  <a:pt x="28" y="55"/>
                </a:lnTo>
                <a:lnTo>
                  <a:pt x="0" y="0"/>
                </a:lnTo>
                <a:lnTo>
                  <a:pt x="56"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6" name="Freeform 47"/>
          <p:cNvSpPr>
            <a:spLocks/>
          </p:cNvSpPr>
          <p:nvPr/>
        </p:nvSpPr>
        <p:spPr bwMode="auto">
          <a:xfrm>
            <a:off x="5186363" y="4946650"/>
            <a:ext cx="852487" cy="439738"/>
          </a:xfrm>
          <a:custGeom>
            <a:avLst/>
            <a:gdLst>
              <a:gd name="T0" fmla="*/ 2147483647 w 537"/>
              <a:gd name="T1" fmla="*/ 0 h 277"/>
              <a:gd name="T2" fmla="*/ 2147483647 w 537"/>
              <a:gd name="T3" fmla="*/ 2147483647 h 277"/>
              <a:gd name="T4" fmla="*/ 0 w 537"/>
              <a:gd name="T5" fmla="*/ 2147483647 h 277"/>
              <a:gd name="T6" fmla="*/ 0 w 537"/>
              <a:gd name="T7" fmla="*/ 2147483647 h 277"/>
              <a:gd name="T8" fmla="*/ 0 60000 65536"/>
              <a:gd name="T9" fmla="*/ 0 60000 65536"/>
              <a:gd name="T10" fmla="*/ 0 60000 65536"/>
              <a:gd name="T11" fmla="*/ 0 60000 65536"/>
              <a:gd name="T12" fmla="*/ 0 w 537"/>
              <a:gd name="T13" fmla="*/ 0 h 277"/>
              <a:gd name="T14" fmla="*/ 537 w 537"/>
              <a:gd name="T15" fmla="*/ 277 h 277"/>
            </a:gdLst>
            <a:ahLst/>
            <a:cxnLst>
              <a:cxn ang="T8">
                <a:pos x="T0" y="T1"/>
              </a:cxn>
              <a:cxn ang="T9">
                <a:pos x="T2" y="T3"/>
              </a:cxn>
              <a:cxn ang="T10">
                <a:pos x="T4" y="T5"/>
              </a:cxn>
              <a:cxn ang="T11">
                <a:pos x="T6" y="T7"/>
              </a:cxn>
            </a:cxnLst>
            <a:rect l="T12" t="T13" r="T14" b="T15"/>
            <a:pathLst>
              <a:path w="537" h="277">
                <a:moveTo>
                  <a:pt x="537" y="0"/>
                </a:moveTo>
                <a:lnTo>
                  <a:pt x="537" y="179"/>
                </a:lnTo>
                <a:lnTo>
                  <a:pt x="0" y="179"/>
                </a:lnTo>
                <a:lnTo>
                  <a:pt x="0" y="277"/>
                </a:lnTo>
              </a:path>
            </a:pathLst>
          </a:custGeom>
          <a:noFill/>
          <a:ln w="28575"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7" name="Freeform 48"/>
          <p:cNvSpPr>
            <a:spLocks/>
          </p:cNvSpPr>
          <p:nvPr/>
        </p:nvSpPr>
        <p:spPr bwMode="auto">
          <a:xfrm>
            <a:off x="5141913" y="5375275"/>
            <a:ext cx="87312" cy="87313"/>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8" name="Rectangle 49"/>
          <p:cNvSpPr>
            <a:spLocks noChangeArrowheads="1"/>
          </p:cNvSpPr>
          <p:nvPr/>
        </p:nvSpPr>
        <p:spPr bwMode="auto">
          <a:xfrm>
            <a:off x="6019800" y="5486400"/>
            <a:ext cx="914400" cy="675579"/>
          </a:xfrm>
          <a:prstGeom prst="rect">
            <a:avLst/>
          </a:prstGeom>
          <a:solidFill>
            <a:schemeClr val="accent3"/>
          </a:solidFill>
          <a:ln w="38100"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69" name="Rectangle 50"/>
          <p:cNvSpPr>
            <a:spLocks noChangeArrowheads="1"/>
          </p:cNvSpPr>
          <p:nvPr/>
        </p:nvSpPr>
        <p:spPr bwMode="auto">
          <a:xfrm rot="-2340276">
            <a:off x="6106424" y="5709851"/>
            <a:ext cx="785600" cy="276999"/>
          </a:xfrm>
          <a:prstGeom prst="rect">
            <a:avLst/>
          </a:prstGeom>
          <a:noFill/>
          <a:ln w="9525">
            <a:noFill/>
            <a:miter lim="800000"/>
            <a:headEnd/>
            <a:tailEnd/>
          </a:ln>
        </p:spPr>
        <p:txBody>
          <a:bodyPr wrap="none" lIns="0" tIns="0" rIns="0" bIns="0">
            <a:prstTxWarp prst="textNoShape">
              <a:avLst/>
            </a:prstTxWarp>
            <a:spAutoFit/>
          </a:bodyPr>
          <a:lstStyle/>
          <a:p>
            <a:r>
              <a:rPr lang="en-US" b="1" dirty="0">
                <a:solidFill>
                  <a:prstClr val="white"/>
                </a:solidFill>
              </a:rPr>
              <a:t>Variable</a:t>
            </a:r>
          </a:p>
        </p:txBody>
      </p:sp>
      <p:sp>
        <p:nvSpPr>
          <p:cNvPr id="70" name="Rectangle 51"/>
          <p:cNvSpPr>
            <a:spLocks noChangeArrowheads="1"/>
          </p:cNvSpPr>
          <p:nvPr/>
        </p:nvSpPr>
        <p:spPr bwMode="auto">
          <a:xfrm>
            <a:off x="5029200" y="5486400"/>
            <a:ext cx="914400" cy="679450"/>
          </a:xfrm>
          <a:prstGeom prst="rect">
            <a:avLst/>
          </a:prstGeom>
          <a:solidFill>
            <a:schemeClr val="accent3"/>
          </a:solidFill>
          <a:ln w="38100"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71" name="Rectangle 52"/>
          <p:cNvSpPr>
            <a:spLocks noChangeArrowheads="1"/>
          </p:cNvSpPr>
          <p:nvPr/>
        </p:nvSpPr>
        <p:spPr bwMode="auto">
          <a:xfrm rot="-2340276">
            <a:off x="5197688" y="5700812"/>
            <a:ext cx="559961"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prstClr val="white"/>
                </a:solidFill>
              </a:rPr>
              <a:t>Fixed</a:t>
            </a:r>
          </a:p>
        </p:txBody>
      </p:sp>
      <p:sp>
        <p:nvSpPr>
          <p:cNvPr id="72" name="Freeform 53"/>
          <p:cNvSpPr>
            <a:spLocks/>
          </p:cNvSpPr>
          <p:nvPr/>
        </p:nvSpPr>
        <p:spPr bwMode="auto">
          <a:xfrm>
            <a:off x="8229600" y="4946650"/>
            <a:ext cx="854075" cy="439738"/>
          </a:xfrm>
          <a:custGeom>
            <a:avLst/>
            <a:gdLst>
              <a:gd name="T0" fmla="*/ 0 w 538"/>
              <a:gd name="T1" fmla="*/ 0 h 277"/>
              <a:gd name="T2" fmla="*/ 0 w 538"/>
              <a:gd name="T3" fmla="*/ 2147483647 h 277"/>
              <a:gd name="T4" fmla="*/ 2147483647 w 538"/>
              <a:gd name="T5" fmla="*/ 2147483647 h 277"/>
              <a:gd name="T6" fmla="*/ 2147483647 w 538"/>
              <a:gd name="T7" fmla="*/ 2147483647 h 277"/>
              <a:gd name="T8" fmla="*/ 0 60000 65536"/>
              <a:gd name="T9" fmla="*/ 0 60000 65536"/>
              <a:gd name="T10" fmla="*/ 0 60000 65536"/>
              <a:gd name="T11" fmla="*/ 0 60000 65536"/>
              <a:gd name="T12" fmla="*/ 0 w 538"/>
              <a:gd name="T13" fmla="*/ 0 h 277"/>
              <a:gd name="T14" fmla="*/ 538 w 538"/>
              <a:gd name="T15" fmla="*/ 277 h 277"/>
            </a:gdLst>
            <a:ahLst/>
            <a:cxnLst>
              <a:cxn ang="T8">
                <a:pos x="T0" y="T1"/>
              </a:cxn>
              <a:cxn ang="T9">
                <a:pos x="T2" y="T3"/>
              </a:cxn>
              <a:cxn ang="T10">
                <a:pos x="T4" y="T5"/>
              </a:cxn>
              <a:cxn ang="T11">
                <a:pos x="T6" y="T7"/>
              </a:cxn>
            </a:cxnLst>
            <a:rect l="T12" t="T13" r="T14" b="T15"/>
            <a:pathLst>
              <a:path w="538" h="277">
                <a:moveTo>
                  <a:pt x="0" y="0"/>
                </a:moveTo>
                <a:lnTo>
                  <a:pt x="0" y="179"/>
                </a:lnTo>
                <a:lnTo>
                  <a:pt x="538" y="179"/>
                </a:lnTo>
                <a:lnTo>
                  <a:pt x="538" y="277"/>
                </a:lnTo>
              </a:path>
            </a:pathLst>
          </a:custGeom>
          <a:noFill/>
          <a:ln w="28575"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73" name="Freeform 54"/>
          <p:cNvSpPr>
            <a:spLocks/>
          </p:cNvSpPr>
          <p:nvPr/>
        </p:nvSpPr>
        <p:spPr bwMode="auto">
          <a:xfrm>
            <a:off x="9039225" y="5375275"/>
            <a:ext cx="88900" cy="87313"/>
          </a:xfrm>
          <a:custGeom>
            <a:avLst/>
            <a:gdLst>
              <a:gd name="T0" fmla="*/ 2147483647 w 56"/>
              <a:gd name="T1" fmla="*/ 0 h 55"/>
              <a:gd name="T2" fmla="*/ 2147483647 w 56"/>
              <a:gd name="T3" fmla="*/ 2147483647 h 55"/>
              <a:gd name="T4" fmla="*/ 0 w 56"/>
              <a:gd name="T5" fmla="*/ 0 h 55"/>
              <a:gd name="T6" fmla="*/ 2147483647 w 56"/>
              <a:gd name="T7" fmla="*/ 0 h 55"/>
              <a:gd name="T8" fmla="*/ 0 60000 65536"/>
              <a:gd name="T9" fmla="*/ 0 60000 65536"/>
              <a:gd name="T10" fmla="*/ 0 60000 65536"/>
              <a:gd name="T11" fmla="*/ 0 60000 65536"/>
              <a:gd name="T12" fmla="*/ 0 w 56"/>
              <a:gd name="T13" fmla="*/ 0 h 55"/>
              <a:gd name="T14" fmla="*/ 56 w 56"/>
              <a:gd name="T15" fmla="*/ 55 h 55"/>
            </a:gdLst>
            <a:ahLst/>
            <a:cxnLst>
              <a:cxn ang="T8">
                <a:pos x="T0" y="T1"/>
              </a:cxn>
              <a:cxn ang="T9">
                <a:pos x="T2" y="T3"/>
              </a:cxn>
              <a:cxn ang="T10">
                <a:pos x="T4" y="T5"/>
              </a:cxn>
              <a:cxn ang="T11">
                <a:pos x="T6" y="T7"/>
              </a:cxn>
            </a:cxnLst>
            <a:rect l="T12" t="T13" r="T14" b="T15"/>
            <a:pathLst>
              <a:path w="56" h="55">
                <a:moveTo>
                  <a:pt x="56" y="0"/>
                </a:moveTo>
                <a:lnTo>
                  <a:pt x="28" y="55"/>
                </a:lnTo>
                <a:lnTo>
                  <a:pt x="0" y="0"/>
                </a:lnTo>
                <a:lnTo>
                  <a:pt x="56"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74" name="Freeform 55"/>
          <p:cNvSpPr>
            <a:spLocks/>
          </p:cNvSpPr>
          <p:nvPr/>
        </p:nvSpPr>
        <p:spPr bwMode="auto">
          <a:xfrm>
            <a:off x="7377113" y="4946650"/>
            <a:ext cx="852487" cy="439738"/>
          </a:xfrm>
          <a:custGeom>
            <a:avLst/>
            <a:gdLst>
              <a:gd name="T0" fmla="*/ 2147483647 w 537"/>
              <a:gd name="T1" fmla="*/ 0 h 277"/>
              <a:gd name="T2" fmla="*/ 2147483647 w 537"/>
              <a:gd name="T3" fmla="*/ 2147483647 h 277"/>
              <a:gd name="T4" fmla="*/ 0 w 537"/>
              <a:gd name="T5" fmla="*/ 2147483647 h 277"/>
              <a:gd name="T6" fmla="*/ 0 w 537"/>
              <a:gd name="T7" fmla="*/ 2147483647 h 277"/>
              <a:gd name="T8" fmla="*/ 0 60000 65536"/>
              <a:gd name="T9" fmla="*/ 0 60000 65536"/>
              <a:gd name="T10" fmla="*/ 0 60000 65536"/>
              <a:gd name="T11" fmla="*/ 0 60000 65536"/>
              <a:gd name="T12" fmla="*/ 0 w 537"/>
              <a:gd name="T13" fmla="*/ 0 h 277"/>
              <a:gd name="T14" fmla="*/ 537 w 537"/>
              <a:gd name="T15" fmla="*/ 277 h 277"/>
            </a:gdLst>
            <a:ahLst/>
            <a:cxnLst>
              <a:cxn ang="T8">
                <a:pos x="T0" y="T1"/>
              </a:cxn>
              <a:cxn ang="T9">
                <a:pos x="T2" y="T3"/>
              </a:cxn>
              <a:cxn ang="T10">
                <a:pos x="T4" y="T5"/>
              </a:cxn>
              <a:cxn ang="T11">
                <a:pos x="T6" y="T7"/>
              </a:cxn>
            </a:cxnLst>
            <a:rect l="T12" t="T13" r="T14" b="T15"/>
            <a:pathLst>
              <a:path w="537" h="277">
                <a:moveTo>
                  <a:pt x="537" y="0"/>
                </a:moveTo>
                <a:lnTo>
                  <a:pt x="537" y="179"/>
                </a:lnTo>
                <a:lnTo>
                  <a:pt x="0" y="179"/>
                </a:lnTo>
                <a:lnTo>
                  <a:pt x="0" y="277"/>
                </a:lnTo>
              </a:path>
            </a:pathLst>
          </a:custGeom>
          <a:noFill/>
          <a:ln w="28575"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75" name="Freeform 56"/>
          <p:cNvSpPr>
            <a:spLocks/>
          </p:cNvSpPr>
          <p:nvPr/>
        </p:nvSpPr>
        <p:spPr bwMode="auto">
          <a:xfrm>
            <a:off x="7332663" y="5375275"/>
            <a:ext cx="87312" cy="87313"/>
          </a:xfrm>
          <a:custGeom>
            <a:avLst/>
            <a:gdLst>
              <a:gd name="T0" fmla="*/ 2147483647 w 55"/>
              <a:gd name="T1" fmla="*/ 0 h 55"/>
              <a:gd name="T2" fmla="*/ 2147483647 w 55"/>
              <a:gd name="T3" fmla="*/ 2147483647 h 55"/>
              <a:gd name="T4" fmla="*/ 0 w 55"/>
              <a:gd name="T5" fmla="*/ 0 h 55"/>
              <a:gd name="T6" fmla="*/ 2147483647 w 55"/>
              <a:gd name="T7" fmla="*/ 0 h 55"/>
              <a:gd name="T8" fmla="*/ 0 60000 65536"/>
              <a:gd name="T9" fmla="*/ 0 60000 65536"/>
              <a:gd name="T10" fmla="*/ 0 60000 65536"/>
              <a:gd name="T11" fmla="*/ 0 60000 65536"/>
              <a:gd name="T12" fmla="*/ 0 w 55"/>
              <a:gd name="T13" fmla="*/ 0 h 55"/>
              <a:gd name="T14" fmla="*/ 55 w 55"/>
              <a:gd name="T15" fmla="*/ 55 h 55"/>
            </a:gdLst>
            <a:ahLst/>
            <a:cxnLst>
              <a:cxn ang="T8">
                <a:pos x="T0" y="T1"/>
              </a:cxn>
              <a:cxn ang="T9">
                <a:pos x="T2" y="T3"/>
              </a:cxn>
              <a:cxn ang="T10">
                <a:pos x="T4" y="T5"/>
              </a:cxn>
              <a:cxn ang="T11">
                <a:pos x="T6" y="T7"/>
              </a:cxn>
            </a:cxnLst>
            <a:rect l="T12" t="T13" r="T14" b="T15"/>
            <a:pathLst>
              <a:path w="55" h="55">
                <a:moveTo>
                  <a:pt x="55" y="0"/>
                </a:moveTo>
                <a:lnTo>
                  <a:pt x="28" y="55"/>
                </a:lnTo>
                <a:lnTo>
                  <a:pt x="0" y="0"/>
                </a:lnTo>
                <a:lnTo>
                  <a:pt x="55" y="0"/>
                </a:lnTo>
                <a:close/>
              </a:path>
            </a:pathLst>
          </a:custGeom>
          <a:solidFill>
            <a:schemeClr val="folHlink"/>
          </a:solidFill>
          <a:ln w="28575">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76" name="Rectangle 57"/>
          <p:cNvSpPr>
            <a:spLocks noChangeArrowheads="1"/>
          </p:cNvSpPr>
          <p:nvPr/>
        </p:nvSpPr>
        <p:spPr bwMode="auto">
          <a:xfrm>
            <a:off x="8229600" y="5508571"/>
            <a:ext cx="876300" cy="653408"/>
          </a:xfrm>
          <a:prstGeom prst="rect">
            <a:avLst/>
          </a:prstGeom>
          <a:solidFill>
            <a:schemeClr val="accent3"/>
          </a:solidFill>
          <a:ln w="38100"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77" name="Rectangle 58"/>
          <p:cNvSpPr>
            <a:spLocks noChangeArrowheads="1"/>
          </p:cNvSpPr>
          <p:nvPr/>
        </p:nvSpPr>
        <p:spPr bwMode="auto">
          <a:xfrm rot="-2340276">
            <a:off x="8303524" y="5709851"/>
            <a:ext cx="785600" cy="276999"/>
          </a:xfrm>
          <a:prstGeom prst="rect">
            <a:avLst/>
          </a:prstGeom>
          <a:noFill/>
          <a:ln w="9525">
            <a:noFill/>
            <a:miter lim="800000"/>
            <a:headEnd/>
            <a:tailEnd/>
          </a:ln>
        </p:spPr>
        <p:txBody>
          <a:bodyPr wrap="none" lIns="0" tIns="0" rIns="0" bIns="0">
            <a:prstTxWarp prst="textNoShape">
              <a:avLst/>
            </a:prstTxWarp>
            <a:spAutoFit/>
          </a:bodyPr>
          <a:lstStyle/>
          <a:p>
            <a:r>
              <a:rPr lang="en-US" b="1" dirty="0">
                <a:solidFill>
                  <a:prstClr val="white"/>
                </a:solidFill>
              </a:rPr>
              <a:t>Variable</a:t>
            </a:r>
            <a:endParaRPr lang="en-US" sz="2000" b="1" dirty="0">
              <a:solidFill>
                <a:prstClr val="white"/>
              </a:solidFill>
            </a:endParaRPr>
          </a:p>
        </p:txBody>
      </p:sp>
      <p:sp>
        <p:nvSpPr>
          <p:cNvPr id="78" name="Rectangle 59"/>
          <p:cNvSpPr>
            <a:spLocks noChangeArrowheads="1"/>
          </p:cNvSpPr>
          <p:nvPr/>
        </p:nvSpPr>
        <p:spPr bwMode="auto">
          <a:xfrm>
            <a:off x="7219950" y="5486400"/>
            <a:ext cx="914400" cy="675579"/>
          </a:xfrm>
          <a:prstGeom prst="rect">
            <a:avLst/>
          </a:prstGeom>
          <a:solidFill>
            <a:schemeClr val="accent3"/>
          </a:solidFill>
          <a:ln w="38100" cap="rnd">
            <a:solidFill>
              <a:schemeClr val="hlink"/>
            </a:solidFill>
            <a:round/>
            <a:headEnd/>
            <a:tailEnd/>
          </a:ln>
        </p:spPr>
        <p:txBody>
          <a:bodyPr>
            <a:prstTxWarp prst="textNoShape">
              <a:avLst/>
            </a:prstTxWarp>
          </a:bodyPr>
          <a:lstStyle/>
          <a:p>
            <a:endParaRPr lang="en-US" sz="2000" b="1">
              <a:solidFill>
                <a:prstClr val="white"/>
              </a:solidFill>
            </a:endParaRPr>
          </a:p>
        </p:txBody>
      </p:sp>
      <p:sp>
        <p:nvSpPr>
          <p:cNvPr id="79" name="Rectangle 60"/>
          <p:cNvSpPr>
            <a:spLocks noChangeArrowheads="1"/>
          </p:cNvSpPr>
          <p:nvPr/>
        </p:nvSpPr>
        <p:spPr bwMode="auto">
          <a:xfrm rot="-2340276">
            <a:off x="7388438" y="5681762"/>
            <a:ext cx="559961" cy="307777"/>
          </a:xfrm>
          <a:prstGeom prst="rect">
            <a:avLst/>
          </a:prstGeom>
          <a:noFill/>
          <a:ln w="9525">
            <a:noFill/>
            <a:miter lim="800000"/>
            <a:headEnd/>
            <a:tailEnd/>
          </a:ln>
        </p:spPr>
        <p:txBody>
          <a:bodyPr wrap="none" lIns="0" tIns="0" rIns="0" bIns="0">
            <a:prstTxWarp prst="textNoShape">
              <a:avLst/>
            </a:prstTxWarp>
            <a:spAutoFit/>
          </a:bodyPr>
          <a:lstStyle/>
          <a:p>
            <a:r>
              <a:rPr lang="en-US" sz="2000" b="1" dirty="0">
                <a:solidFill>
                  <a:prstClr val="white"/>
                </a:solidFill>
              </a:rPr>
              <a:t>Fixed</a:t>
            </a:r>
          </a:p>
        </p:txBody>
      </p:sp>
    </p:spTree>
    <p:extLst>
      <p:ext uri="{BB962C8B-B14F-4D97-AF65-F5344CB8AC3E}">
        <p14:creationId xmlns:p14="http://schemas.microsoft.com/office/powerpoint/2010/main" val="4064998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dissolve">
                                      <p:cBhvr>
                                        <p:cTn id="11" dur="500"/>
                                        <p:tgtEl>
                                          <p:spTgt spid="5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dissolve">
                                      <p:cBhvr>
                                        <p:cTn id="17" dur="500"/>
                                        <p:tgtEl>
                                          <p:spTgt spid="5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dissolve">
                                      <p:cBhvr>
                                        <p:cTn id="20" dur="500"/>
                                        <p:tgtEl>
                                          <p:spTgt spid="5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dissolve">
                                      <p:cBhvr>
                                        <p:cTn id="23" dur="500"/>
                                        <p:tgtEl>
                                          <p:spTgt spid="6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dissolve">
                                      <p:cBhvr>
                                        <p:cTn id="26" dur="500"/>
                                        <p:tgtEl>
                                          <p:spTgt spid="6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dissolve">
                                      <p:cBhvr>
                                        <p:cTn id="29" dur="500"/>
                                        <p:tgtEl>
                                          <p:spTgt spid="6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dissolve">
                                      <p:cBhvr>
                                        <p:cTn id="32" dur="500"/>
                                        <p:tgtEl>
                                          <p:spTgt spid="6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dissolve">
                                      <p:cBhvr>
                                        <p:cTn id="35" dur="500"/>
                                        <p:tgtEl>
                                          <p:spTgt spid="6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dissolve">
                                      <p:cBhvr>
                                        <p:cTn id="38" dur="500"/>
                                        <p:tgtEl>
                                          <p:spTgt spid="6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dissolve">
                                      <p:cBhvr>
                                        <p:cTn id="41" dur="500"/>
                                        <p:tgtEl>
                                          <p:spTgt spid="6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dissolve">
                                      <p:cBhvr>
                                        <p:cTn id="44" dur="500"/>
                                        <p:tgtEl>
                                          <p:spTgt spid="6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dissolve">
                                      <p:cBhvr>
                                        <p:cTn id="47" dur="500"/>
                                        <p:tgtEl>
                                          <p:spTgt spid="6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dissolve">
                                      <p:cBhvr>
                                        <p:cTn id="50" dur="500"/>
                                        <p:tgtEl>
                                          <p:spTgt spid="6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dissolve">
                                      <p:cBhvr>
                                        <p:cTn id="53" dur="500"/>
                                        <p:tgtEl>
                                          <p:spTgt spid="7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dissolve">
                                      <p:cBhvr>
                                        <p:cTn id="56" dur="500"/>
                                        <p:tgtEl>
                                          <p:spTgt spid="7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animEffect transition="in" filter="dissolve">
                                      <p:cBhvr>
                                        <p:cTn id="59" dur="500"/>
                                        <p:tgtEl>
                                          <p:spTgt spid="7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dissolve">
                                      <p:cBhvr>
                                        <p:cTn id="62" dur="500"/>
                                        <p:tgtEl>
                                          <p:spTgt spid="7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dissolve">
                                      <p:cBhvr>
                                        <p:cTn id="65" dur="500"/>
                                        <p:tgtEl>
                                          <p:spTgt spid="74"/>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dissolve">
                                      <p:cBhvr>
                                        <p:cTn id="68" dur="500"/>
                                        <p:tgtEl>
                                          <p:spTgt spid="7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dissolve">
                                      <p:cBhvr>
                                        <p:cTn id="71" dur="500"/>
                                        <p:tgtEl>
                                          <p:spTgt spid="7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dissolve">
                                      <p:cBhvr>
                                        <p:cTn id="74" dur="500"/>
                                        <p:tgtEl>
                                          <p:spTgt spid="77"/>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dissolve">
                                      <p:cBhvr>
                                        <p:cTn id="77" dur="500"/>
                                        <p:tgtEl>
                                          <p:spTgt spid="78"/>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dissolve">
                                      <p:cBhvr>
                                        <p:cTn id="8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6" grpId="0" animBg="1"/>
      <p:bldP spid="57" grpId="0" animBg="1"/>
      <p:bldP spid="58" grpId="0" animBg="1"/>
      <p:bldP spid="59" grpId="0" animBg="1"/>
      <p:bldP spid="60" grpId="0" animBg="1"/>
      <p:bldP spid="61" grpId="0"/>
      <p:bldP spid="62" grpId="0" animBg="1"/>
      <p:bldP spid="63" grpId="0"/>
      <p:bldP spid="64" grpId="0" animBg="1"/>
      <p:bldP spid="65" grpId="0" animBg="1"/>
      <p:bldP spid="66" grpId="0" animBg="1"/>
      <p:bldP spid="67" grpId="0" animBg="1"/>
      <p:bldP spid="68" grpId="0" animBg="1"/>
      <p:bldP spid="69" grpId="0"/>
      <p:bldP spid="70" grpId="0" animBg="1"/>
      <p:bldP spid="71" grpId="0"/>
      <p:bldP spid="72" grpId="0" animBg="1"/>
      <p:bldP spid="73" grpId="0" animBg="1"/>
      <p:bldP spid="74" grpId="0" animBg="1"/>
      <p:bldP spid="75" grpId="0" animBg="1"/>
      <p:bldP spid="76" grpId="0" animBg="1"/>
      <p:bldP spid="77" grpId="0"/>
      <p:bldP spid="78" grpId="0" animBg="1"/>
      <p:bldP spid="7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1"/>
            <a:ext cx="9143999" cy="1013434"/>
          </a:xfrm>
        </p:spPr>
        <p:txBody>
          <a:bodyPr>
            <a:noAutofit/>
          </a:bodyPr>
          <a:lstStyle/>
          <a:p>
            <a:pPr algn="ctr" eaLnBrk="1" hangingPunct="1"/>
            <a:r>
              <a:rPr lang="en-US" sz="4300" b="1" dirty="0">
                <a:solidFill>
                  <a:srgbClr val="001C54"/>
                </a:solidFill>
                <a:ea typeface="ヒラギノ角ゴ Pro W3" pitchFamily="-83" charset="-128"/>
                <a:cs typeface="ヒラギノ角ゴ Pro W3" pitchFamily="-83" charset="-128"/>
              </a:rPr>
              <a:t>Schedules of Reinforcement</a:t>
            </a:r>
            <a:endParaRPr lang="en-US" sz="4300" b="1" baseline="30000" dirty="0">
              <a:solidFill>
                <a:srgbClr val="001C54"/>
              </a:solidFill>
              <a:ea typeface="ヒラギノ角ゴ Pro W3" pitchFamily="-83" charset="-128"/>
              <a:cs typeface="ヒラギノ角ゴ Pro W3" pitchFamily="-83" charset="-128"/>
            </a:endParaRPr>
          </a:p>
        </p:txBody>
      </p:sp>
      <p:graphicFrame>
        <p:nvGraphicFramePr>
          <p:cNvPr id="568323" name="Group 3"/>
          <p:cNvGraphicFramePr>
            <a:graphicFrameLocks noGrp="1"/>
          </p:cNvGraphicFramePr>
          <p:nvPr>
            <p:ph idx="1"/>
            <p:extLst>
              <p:ext uri="{D42A27DB-BD31-4B8C-83A1-F6EECF244321}">
                <p14:modId xmlns:p14="http://schemas.microsoft.com/office/powerpoint/2010/main" val="1857449782"/>
              </p:ext>
            </p:extLst>
          </p:nvPr>
        </p:nvGraphicFramePr>
        <p:xfrm>
          <a:off x="648708" y="820394"/>
          <a:ext cx="7846581" cy="5266944"/>
        </p:xfrm>
        <a:graphic>
          <a:graphicData uri="http://schemas.openxmlformats.org/drawingml/2006/table">
            <a:tbl>
              <a:tblPr firstRow="1" firstCol="1">
                <a:tableStyleId>{1FECB4D8-DB02-4DC6-A0A2-4F2EBAE1DC90}</a:tableStyleId>
              </a:tblPr>
              <a:tblGrid>
                <a:gridCol w="1598378">
                  <a:extLst>
                    <a:ext uri="{9D8B030D-6E8A-4147-A177-3AD203B41FA5}">
                      <a16:colId xmlns:a16="http://schemas.microsoft.com/office/drawing/2014/main" val="20000"/>
                    </a:ext>
                  </a:extLst>
                </a:gridCol>
                <a:gridCol w="2848018">
                  <a:extLst>
                    <a:ext uri="{9D8B030D-6E8A-4147-A177-3AD203B41FA5}">
                      <a16:colId xmlns:a16="http://schemas.microsoft.com/office/drawing/2014/main" val="20001"/>
                    </a:ext>
                  </a:extLst>
                </a:gridCol>
                <a:gridCol w="3400185">
                  <a:extLst>
                    <a:ext uri="{9D8B030D-6E8A-4147-A177-3AD203B41FA5}">
                      <a16:colId xmlns:a16="http://schemas.microsoft.com/office/drawing/2014/main" val="20002"/>
                    </a:ext>
                  </a:extLst>
                </a:gridCol>
              </a:tblGrid>
              <a:tr h="440325">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endParaRPr kumimoji="0" lang="en-US" sz="2400" b="0" i="0" u="none" strike="noStrike" cap="none" normalizeH="0" baseline="0" dirty="0">
                        <a:ln>
                          <a:noFill/>
                        </a:ln>
                        <a:solidFill>
                          <a:srgbClr val="BF2748"/>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Fixed</a:t>
                      </a:r>
                      <a:endParaRPr kumimoji="0" lang="en-US" sz="24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Variable</a:t>
                      </a:r>
                      <a:endParaRPr kumimoji="0" lang="en-US" sz="2400" b="1" i="0" u="none" strike="noStrike" cap="none" normalizeH="0" baseline="0" dirty="0">
                        <a:ln>
                          <a:noFill/>
                        </a:ln>
                        <a:solidFill>
                          <a:schemeClr val="bg1"/>
                        </a:solidFill>
                        <a:effectLst/>
                        <a:latin typeface="+mn-lt"/>
                      </a:endParaRPr>
                    </a:p>
                  </a:txBody>
                  <a:tcPr marL="84931" marR="84931" anchor="ctr" anchorCtr="1" horzOverflow="overflow"/>
                </a:tc>
                <a:extLst>
                  <a:ext uri="{0D108BD9-81ED-4DB2-BD59-A6C34878D82A}">
                    <a16:rowId xmlns:a16="http://schemas.microsoft.com/office/drawing/2014/main" val="10000"/>
                  </a:ext>
                </a:extLst>
              </a:tr>
              <a:tr h="1155204">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Ratio</a:t>
                      </a:r>
                      <a:endParaRPr kumimoji="0" lang="en-US" sz="24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Fixed Ratio (FR):</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Reinforce after every N</a:t>
                      </a:r>
                      <a:r>
                        <a:rPr kumimoji="0" lang="en-US" sz="2400" u="none" strike="noStrike" cap="none" normalizeH="0" baseline="30000" dirty="0">
                          <a:ln>
                            <a:noFill/>
                          </a:ln>
                          <a:effectLst/>
                        </a:rPr>
                        <a:t>th </a:t>
                      </a:r>
                      <a:r>
                        <a:rPr kumimoji="0" lang="en-US" sz="2400" u="none" strike="noStrike" cap="none" normalizeH="0" baseline="0" dirty="0">
                          <a:ln>
                            <a:noFill/>
                          </a:ln>
                          <a:effectLst/>
                        </a:rPr>
                        <a:t>response</a:t>
                      </a:r>
                      <a:endParaRPr kumimoji="0" lang="en-US" sz="2400" b="0" i="0" u="none" strike="noStrike" cap="none" normalizeH="0" baseline="0" dirty="0">
                        <a:ln>
                          <a:noFill/>
                        </a:ln>
                        <a:solidFill>
                          <a:srgbClr val="BF2748"/>
                        </a:solidFill>
                        <a:effectLst/>
                        <a:latin typeface="+mn-lt"/>
                      </a:endParaRPr>
                    </a:p>
                  </a:txBody>
                  <a:tcPr marL="84931" marR="84931"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Variable Ratio (VR):</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Reinforce after an average of N</a:t>
                      </a:r>
                      <a:r>
                        <a:rPr kumimoji="0" lang="en-US" sz="2400" u="none" strike="noStrike" cap="none" normalizeH="0" baseline="30000" dirty="0">
                          <a:ln>
                            <a:noFill/>
                          </a:ln>
                          <a:effectLst/>
                        </a:rPr>
                        <a:t> </a:t>
                      </a:r>
                      <a:r>
                        <a:rPr kumimoji="0" lang="en-US" sz="2400" u="none" strike="noStrike" cap="none" normalizeH="0" baseline="0" dirty="0">
                          <a:ln>
                            <a:noFill/>
                          </a:ln>
                          <a:effectLst/>
                        </a:rPr>
                        <a:t>responses</a:t>
                      </a:r>
                      <a:endParaRPr kumimoji="0" lang="en-US" sz="2400" b="0" i="0" u="none" strike="noStrike" cap="none" normalizeH="0" baseline="0" dirty="0">
                        <a:ln>
                          <a:noFill/>
                        </a:ln>
                        <a:solidFill>
                          <a:srgbClr val="BF2748"/>
                        </a:solidFill>
                        <a:effectLst/>
                        <a:latin typeface="+mn-lt"/>
                      </a:endParaRPr>
                    </a:p>
                  </a:txBody>
                  <a:tcPr marL="84931" marR="84931" anchorCtr="1" horzOverflow="overflow"/>
                </a:tc>
                <a:extLst>
                  <a:ext uri="{0D108BD9-81ED-4DB2-BD59-A6C34878D82A}">
                    <a16:rowId xmlns:a16="http://schemas.microsoft.com/office/drawing/2014/main" val="10001"/>
                  </a:ext>
                </a:extLst>
              </a:tr>
              <a:tr h="1522539">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Interval</a:t>
                      </a:r>
                      <a:endParaRPr kumimoji="0" lang="en-US" sz="24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Fixed Interval (FI):</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Reinforce first response after interval of N minutes</a:t>
                      </a:r>
                      <a:endParaRPr kumimoji="0" lang="en-US" sz="2400" b="0" i="0" u="none" strike="noStrike" cap="none" normalizeH="0" baseline="0" dirty="0">
                        <a:ln>
                          <a:noFill/>
                        </a:ln>
                        <a:solidFill>
                          <a:srgbClr val="BF2748"/>
                        </a:solidFill>
                        <a:effectLst/>
                        <a:latin typeface="+mn-lt"/>
                      </a:endParaRPr>
                    </a:p>
                  </a:txBody>
                  <a:tcPr marL="84931" marR="84931"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Variable Interval (VI):</a:t>
                      </a:r>
                    </a:p>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Reinforce first response after interval of an average of N minutes</a:t>
                      </a:r>
                      <a:endParaRPr kumimoji="0" lang="en-US" sz="2400" b="0" i="0" u="none" strike="noStrike" cap="none" normalizeH="0" baseline="0" dirty="0">
                        <a:ln>
                          <a:noFill/>
                        </a:ln>
                        <a:solidFill>
                          <a:srgbClr val="BF2748"/>
                        </a:solidFill>
                        <a:effectLst/>
                        <a:latin typeface="+mn-lt"/>
                      </a:endParaRPr>
                    </a:p>
                  </a:txBody>
                  <a:tcPr marL="84931" marR="84931" anchorCtr="1" horzOverflow="overflow"/>
                </a:tc>
                <a:extLst>
                  <a:ext uri="{0D108BD9-81ED-4DB2-BD59-A6C34878D82A}">
                    <a16:rowId xmlns:a16="http://schemas.microsoft.com/office/drawing/2014/main" val="10002"/>
                  </a:ext>
                </a:extLst>
              </a:tr>
              <a:tr h="1761298">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Response Duration</a:t>
                      </a:r>
                      <a:endParaRPr kumimoji="0" lang="en-US" sz="2400" b="1" i="0" u="none" strike="noStrike" cap="none" normalizeH="0" baseline="0" dirty="0">
                        <a:ln>
                          <a:noFill/>
                        </a:ln>
                        <a:solidFill>
                          <a:schemeClr val="bg1"/>
                        </a:solidFill>
                        <a:effectLst/>
                        <a:latin typeface="+mn-lt"/>
                      </a:endParaRPr>
                    </a:p>
                  </a:txBody>
                  <a:tcPr marL="84931" marR="84931"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Fixed Response Duration: Reinforce after behavior has continued for a set # of minutes.</a:t>
                      </a:r>
                      <a:endParaRPr kumimoji="0" lang="en-US" sz="2400" b="0" i="0" u="none" strike="noStrike" cap="none" normalizeH="0" baseline="0" dirty="0">
                        <a:ln>
                          <a:noFill/>
                        </a:ln>
                        <a:solidFill>
                          <a:srgbClr val="BF2748"/>
                        </a:solidFill>
                        <a:effectLst/>
                        <a:latin typeface="+mn-lt"/>
                      </a:endParaRPr>
                    </a:p>
                  </a:txBody>
                  <a:tcPr marL="84931" marR="84931" anchorCtr="1" horzOverflow="overflow"/>
                </a:tc>
                <a:tc>
                  <a:txBody>
                    <a:bodyPr/>
                    <a:lstStyle/>
                    <a:p>
                      <a:pPr marL="0" marR="0" lvl="0" indent="0" algn="ctr" defTabSz="914400" rtl="0" eaLnBrk="1" fontAlgn="base" latinLnBrk="0" hangingPunct="1">
                        <a:lnSpc>
                          <a:spcPct val="100000"/>
                        </a:lnSpc>
                        <a:spcBef>
                          <a:spcPct val="20000"/>
                        </a:spcBef>
                        <a:spcAft>
                          <a:spcPct val="0"/>
                        </a:spcAft>
                        <a:buClr>
                          <a:srgbClr val="B6CDE0"/>
                        </a:buClr>
                        <a:buSzTx/>
                        <a:buFont typeface="Wingdings" pitchFamily="2" charset="2"/>
                        <a:buNone/>
                        <a:tabLst/>
                      </a:pPr>
                      <a:r>
                        <a:rPr kumimoji="0" lang="en-US" sz="2400" u="none" strike="noStrike" cap="none" normalizeH="0" baseline="0" dirty="0">
                          <a:ln>
                            <a:noFill/>
                          </a:ln>
                          <a:effectLst/>
                        </a:rPr>
                        <a:t>Variable Response Duration: Reinforce after behavior has continued for an average # of minutes</a:t>
                      </a:r>
                      <a:endParaRPr kumimoji="0" lang="en-US" sz="2400" b="0" i="0" u="none" strike="noStrike" cap="none" normalizeH="0" baseline="0" dirty="0">
                        <a:ln>
                          <a:noFill/>
                        </a:ln>
                        <a:solidFill>
                          <a:srgbClr val="BF2748"/>
                        </a:solidFill>
                        <a:effectLst/>
                        <a:latin typeface="+mn-lt"/>
                      </a:endParaRPr>
                    </a:p>
                  </a:txBody>
                  <a:tcPr marL="84931" marR="84931" anchorCtr="1" horzOverflow="overflow"/>
                </a:tc>
                <a:extLst>
                  <a:ext uri="{0D108BD9-81ED-4DB2-BD59-A6C34878D82A}">
                    <a16:rowId xmlns:a16="http://schemas.microsoft.com/office/drawing/2014/main" val="10003"/>
                  </a:ext>
                </a:extLst>
              </a:tr>
            </a:tbl>
          </a:graphicData>
        </a:graphic>
      </p:graphicFrame>
      <p:sp>
        <p:nvSpPr>
          <p:cNvPr id="2" name="Rounded Rectangle 1">
            <a:extLst>
              <a:ext uri="{FF2B5EF4-FFF2-40B4-BE49-F238E27FC236}">
                <a16:creationId xmlns:a16="http://schemas.microsoft.com/office/drawing/2014/main" id="{B6F4B149-DBDB-3941-B778-05D334747ACD}"/>
              </a:ext>
            </a:extLst>
          </p:cNvPr>
          <p:cNvSpPr/>
          <p:nvPr/>
        </p:nvSpPr>
        <p:spPr>
          <a:xfrm>
            <a:off x="1426986" y="3116948"/>
            <a:ext cx="6290023" cy="1574800"/>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ea typeface="ヒラギノ角ゴ Pro W3" pitchFamily="-83" charset="-128"/>
                <a:cs typeface="ヒラギノ角ゴ Pro W3" pitchFamily="-83" charset="-128"/>
              </a:rPr>
              <a:t>In general, variable schedules produce “smoother” behavior patterns </a:t>
            </a:r>
          </a:p>
        </p:txBody>
      </p:sp>
    </p:spTree>
    <p:extLst>
      <p:ext uri="{BB962C8B-B14F-4D97-AF65-F5344CB8AC3E}">
        <p14:creationId xmlns:p14="http://schemas.microsoft.com/office/powerpoint/2010/main" val="233343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2FB5-F2F4-E341-8CD8-4F0F2149267F}"/>
              </a:ext>
            </a:extLst>
          </p:cNvPr>
          <p:cNvSpPr>
            <a:spLocks noGrp="1"/>
          </p:cNvSpPr>
          <p:nvPr>
            <p:ph type="title"/>
          </p:nvPr>
        </p:nvSpPr>
        <p:spPr>
          <a:xfrm>
            <a:off x="0" y="0"/>
            <a:ext cx="9018494" cy="1325563"/>
          </a:xfrm>
        </p:spPr>
        <p:txBody>
          <a:bodyPr/>
          <a:lstStyle/>
          <a:p>
            <a:r>
              <a:rPr lang="en-US" dirty="0"/>
              <a:t>Example: Continuous Reinforcement</a:t>
            </a:r>
          </a:p>
        </p:txBody>
      </p:sp>
      <p:graphicFrame>
        <p:nvGraphicFramePr>
          <p:cNvPr id="4" name="Content Placeholder 3">
            <a:extLst>
              <a:ext uri="{FF2B5EF4-FFF2-40B4-BE49-F238E27FC236}">
                <a16:creationId xmlns:a16="http://schemas.microsoft.com/office/drawing/2014/main" id="{B1B7E19F-EE77-AD48-9C54-A4857ECD168D}"/>
              </a:ext>
            </a:extLst>
          </p:cNvPr>
          <p:cNvGraphicFramePr>
            <a:graphicFrameLocks noGrp="1"/>
          </p:cNvGraphicFramePr>
          <p:nvPr>
            <p:ph idx="1"/>
            <p:extLst>
              <p:ext uri="{D42A27DB-BD31-4B8C-83A1-F6EECF244321}">
                <p14:modId xmlns:p14="http://schemas.microsoft.com/office/powerpoint/2010/main" val="3054655990"/>
              </p:ext>
            </p:extLst>
          </p:nvPr>
        </p:nvGraphicFramePr>
        <p:xfrm>
          <a:off x="323291" y="1208340"/>
          <a:ext cx="8138832" cy="4236720"/>
        </p:xfrm>
        <a:graphic>
          <a:graphicData uri="http://schemas.openxmlformats.org/drawingml/2006/table">
            <a:tbl>
              <a:tblPr firstRow="1" firstCol="1" bandRow="1">
                <a:tableStyleId>{5C22544A-7EE6-4342-B048-85BDC9FD1C3A}</a:tableStyleId>
              </a:tblPr>
              <a:tblGrid>
                <a:gridCol w="2379913">
                  <a:extLst>
                    <a:ext uri="{9D8B030D-6E8A-4147-A177-3AD203B41FA5}">
                      <a16:colId xmlns:a16="http://schemas.microsoft.com/office/drawing/2014/main" val="4153359715"/>
                    </a:ext>
                  </a:extLst>
                </a:gridCol>
                <a:gridCol w="2173833">
                  <a:extLst>
                    <a:ext uri="{9D8B030D-6E8A-4147-A177-3AD203B41FA5}">
                      <a16:colId xmlns:a16="http://schemas.microsoft.com/office/drawing/2014/main" val="164800011"/>
                    </a:ext>
                  </a:extLst>
                </a:gridCol>
                <a:gridCol w="1493858">
                  <a:extLst>
                    <a:ext uri="{9D8B030D-6E8A-4147-A177-3AD203B41FA5}">
                      <a16:colId xmlns:a16="http://schemas.microsoft.com/office/drawing/2014/main" val="2723692837"/>
                    </a:ext>
                  </a:extLst>
                </a:gridCol>
                <a:gridCol w="2091228">
                  <a:extLst>
                    <a:ext uri="{9D8B030D-6E8A-4147-A177-3AD203B41FA5}">
                      <a16:colId xmlns:a16="http://schemas.microsoft.com/office/drawing/2014/main" val="3780364402"/>
                    </a:ext>
                  </a:extLst>
                </a:gridCol>
              </a:tblGrid>
              <a:tr h="0">
                <a:tc>
                  <a:txBody>
                    <a:bodyPr/>
                    <a:lstStyle/>
                    <a:p>
                      <a:pPr marL="0" marR="0">
                        <a:spcBef>
                          <a:spcPts val="600"/>
                        </a:spcBef>
                        <a:spcAft>
                          <a:spcPts val="600"/>
                        </a:spcAft>
                      </a:pPr>
                      <a:r>
                        <a:rPr lang="en-US" sz="2000" dirty="0">
                          <a:effectLst/>
                        </a:rPr>
                        <a:t>All Trials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Prompt/Question</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Consequence:  Reinforcement Given</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96237959"/>
                  </a:ext>
                </a:extLst>
              </a:tr>
              <a:tr h="0">
                <a:tc>
                  <a:txBody>
                    <a:bodyPr/>
                    <a:lstStyle/>
                    <a:p>
                      <a:pPr marL="0" marR="0">
                        <a:spcBef>
                          <a:spcPts val="600"/>
                        </a:spcBef>
                        <a:spcAft>
                          <a:spcPts val="600"/>
                        </a:spcAft>
                      </a:pPr>
                      <a:r>
                        <a:rPr lang="en-US" sz="1800">
                          <a:effectLst/>
                        </a:rPr>
                        <a:t>Example: Reinforcement after every prompt/question</a:t>
                      </a:r>
                    </a:p>
                    <a:p>
                      <a:pPr marL="0" marR="0">
                        <a:spcBef>
                          <a:spcPts val="1000"/>
                        </a:spcBef>
                        <a:spcAft>
                          <a:spcPts val="600"/>
                        </a:spcAft>
                      </a:pPr>
                      <a:r>
                        <a:rPr lang="en-US" sz="1800">
                          <a:effectLst/>
                        </a:rPr>
                        <a:t> </a:t>
                      </a:r>
                      <a:endParaRPr lang="en-US" sz="1800" b="1">
                        <a:solidFill>
                          <a:srgbClr val="4F81BD"/>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1800" dirty="0">
                          <a:effectLst/>
                        </a:rPr>
                        <a:t>“Who is ready for recess?”</a:t>
                      </a:r>
                    </a:p>
                    <a:p>
                      <a:pPr marL="0" marR="0">
                        <a:spcBef>
                          <a:spcPts val="600"/>
                        </a:spcBef>
                        <a:spcAft>
                          <a:spcPts val="600"/>
                        </a:spcAft>
                      </a:pPr>
                      <a:r>
                        <a:rPr lang="en-US" sz="1800" dirty="0">
                          <a:effectLst/>
                        </a:rPr>
                        <a:t>“Please put away your materials.”</a:t>
                      </a:r>
                    </a:p>
                    <a:p>
                      <a:pPr marL="0" marR="0">
                        <a:spcBef>
                          <a:spcPts val="600"/>
                        </a:spcBef>
                        <a:spcAft>
                          <a:spcPts val="600"/>
                        </a:spcAft>
                      </a:pPr>
                      <a:r>
                        <a:rPr lang="en-US" sz="1800" dirty="0">
                          <a:effectLst/>
                        </a:rPr>
                        <a:t>“Line up by the door when I call your row.”</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1800">
                          <a:effectLst/>
                        </a:rPr>
                        <a:t>Target student shows desired behaviors.</a:t>
                      </a:r>
                    </a:p>
                    <a:p>
                      <a:pPr marL="0" marR="0">
                        <a:spcBef>
                          <a:spcPts val="600"/>
                        </a:spcBef>
                        <a:spcAft>
                          <a:spcPts val="600"/>
                        </a:spcAft>
                      </a:pPr>
                      <a:r>
                        <a:rPr lang="en-US" sz="1800">
                          <a:effectLst/>
                        </a:rPr>
                        <a:t>OR</a:t>
                      </a:r>
                    </a:p>
                    <a:p>
                      <a:pPr marL="0" marR="0">
                        <a:spcBef>
                          <a:spcPts val="600"/>
                        </a:spcBef>
                        <a:spcAft>
                          <a:spcPts val="600"/>
                        </a:spcAft>
                      </a:pPr>
                      <a:r>
                        <a:rPr lang="en-US" sz="1800">
                          <a:effectLst/>
                        </a:rPr>
                        <a:t>Target student does not engage in problem behavior.  </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1800" dirty="0">
                          <a:effectLst/>
                        </a:rPr>
                        <a:t>Teacher provides reinforcement after each prompt/question.</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83943995"/>
                  </a:ext>
                </a:extLst>
              </a:tr>
            </a:tbl>
          </a:graphicData>
        </a:graphic>
      </p:graphicFrame>
      <p:sp>
        <p:nvSpPr>
          <p:cNvPr id="5" name="TextBox 4">
            <a:extLst>
              <a:ext uri="{FF2B5EF4-FFF2-40B4-BE49-F238E27FC236}">
                <a16:creationId xmlns:a16="http://schemas.microsoft.com/office/drawing/2014/main" id="{8A10AD63-976A-A94A-93C9-825D7A57D959}"/>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Tree>
    <p:extLst>
      <p:ext uri="{BB962C8B-B14F-4D97-AF65-F5344CB8AC3E}">
        <p14:creationId xmlns:p14="http://schemas.microsoft.com/office/powerpoint/2010/main" val="3931149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C1E2246-D241-174D-9083-9F46F4A619F6}"/>
              </a:ext>
            </a:extLst>
          </p:cNvPr>
          <p:cNvGraphicFramePr>
            <a:graphicFrameLocks noGrp="1"/>
          </p:cNvGraphicFramePr>
          <p:nvPr>
            <p:ph idx="1"/>
            <p:extLst>
              <p:ext uri="{D42A27DB-BD31-4B8C-83A1-F6EECF244321}">
                <p14:modId xmlns:p14="http://schemas.microsoft.com/office/powerpoint/2010/main" val="2899533823"/>
              </p:ext>
            </p:extLst>
          </p:nvPr>
        </p:nvGraphicFramePr>
        <p:xfrm>
          <a:off x="116541" y="1325563"/>
          <a:ext cx="8368552" cy="3352800"/>
        </p:xfrm>
        <a:graphic>
          <a:graphicData uri="http://schemas.openxmlformats.org/drawingml/2006/table">
            <a:tbl>
              <a:tblPr firstRow="1" firstCol="1" bandRow="1">
                <a:tableStyleId>{5C22544A-7EE6-4342-B048-85BDC9FD1C3A}</a:tableStyleId>
              </a:tblPr>
              <a:tblGrid>
                <a:gridCol w="2447086">
                  <a:extLst>
                    <a:ext uri="{9D8B030D-6E8A-4147-A177-3AD203B41FA5}">
                      <a16:colId xmlns:a16="http://schemas.microsoft.com/office/drawing/2014/main" val="2822613279"/>
                    </a:ext>
                  </a:extLst>
                </a:gridCol>
                <a:gridCol w="2235190">
                  <a:extLst>
                    <a:ext uri="{9D8B030D-6E8A-4147-A177-3AD203B41FA5}">
                      <a16:colId xmlns:a16="http://schemas.microsoft.com/office/drawing/2014/main" val="3633014821"/>
                    </a:ext>
                  </a:extLst>
                </a:gridCol>
                <a:gridCol w="1536023">
                  <a:extLst>
                    <a:ext uri="{9D8B030D-6E8A-4147-A177-3AD203B41FA5}">
                      <a16:colId xmlns:a16="http://schemas.microsoft.com/office/drawing/2014/main" val="2750610590"/>
                    </a:ext>
                  </a:extLst>
                </a:gridCol>
                <a:gridCol w="2150253">
                  <a:extLst>
                    <a:ext uri="{9D8B030D-6E8A-4147-A177-3AD203B41FA5}">
                      <a16:colId xmlns:a16="http://schemas.microsoft.com/office/drawing/2014/main" val="1011106838"/>
                    </a:ext>
                  </a:extLst>
                </a:gridCol>
              </a:tblGrid>
              <a:tr h="0">
                <a:tc>
                  <a:txBody>
                    <a:bodyPr/>
                    <a:lstStyle/>
                    <a:p>
                      <a:pPr marL="0" marR="0">
                        <a:spcBef>
                          <a:spcPts val="600"/>
                        </a:spcBef>
                        <a:spcAft>
                          <a:spcPts val="600"/>
                        </a:spcAft>
                      </a:pPr>
                      <a:r>
                        <a:rPr lang="en-US" sz="2000">
                          <a:effectLst/>
                        </a:rPr>
                        <a:t>Every ____ Number of Trials</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Prompt/Question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Consequence:  Reinforcement Given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96175437"/>
                  </a:ext>
                </a:extLst>
              </a:tr>
              <a:tr h="0">
                <a:tc>
                  <a:txBody>
                    <a:bodyPr/>
                    <a:lstStyle/>
                    <a:p>
                      <a:pPr marL="0" marR="0">
                        <a:spcBef>
                          <a:spcPts val="600"/>
                        </a:spcBef>
                        <a:spcAft>
                          <a:spcPts val="600"/>
                        </a:spcAft>
                      </a:pPr>
                      <a:r>
                        <a:rPr lang="en-US" sz="2000">
                          <a:effectLst/>
                        </a:rPr>
                        <a:t>Example:  Reinforcement after every second prompt/question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“Who is ready for recess?”</a:t>
                      </a:r>
                    </a:p>
                    <a:p>
                      <a:pPr marL="0" marR="0">
                        <a:spcBef>
                          <a:spcPts val="600"/>
                        </a:spcBef>
                        <a:spcAft>
                          <a:spcPts val="600"/>
                        </a:spcAft>
                      </a:pPr>
                      <a:r>
                        <a:rPr lang="en-US" sz="2000">
                          <a:effectLst/>
                        </a:rPr>
                        <a:t>“Please put away your materials.”</a:t>
                      </a:r>
                    </a:p>
                    <a:p>
                      <a:pPr marL="0" marR="0">
                        <a:spcBef>
                          <a:spcPts val="600"/>
                        </a:spcBef>
                        <a:spcAft>
                          <a:spcPts val="600"/>
                        </a:spcAft>
                      </a:pPr>
                      <a:r>
                        <a:rPr lang="en-US" sz="2000">
                          <a:effectLst/>
                        </a:rPr>
                        <a:t>“Line up by the door when I call your row.”</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Target student shows desired behavior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only after second prompt/question</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2659855"/>
                  </a:ext>
                </a:extLst>
              </a:tr>
            </a:tbl>
          </a:graphicData>
        </a:graphic>
      </p:graphicFrame>
      <p:sp>
        <p:nvSpPr>
          <p:cNvPr id="5" name="Title 1">
            <a:extLst>
              <a:ext uri="{FF2B5EF4-FFF2-40B4-BE49-F238E27FC236}">
                <a16:creationId xmlns:a16="http://schemas.microsoft.com/office/drawing/2014/main" id="{D33DEB0B-499D-EA4A-A3BA-AD47387B40CA}"/>
              </a:ext>
            </a:extLst>
          </p:cNvPr>
          <p:cNvSpPr>
            <a:spLocks noGrp="1"/>
          </p:cNvSpPr>
          <p:nvPr>
            <p:ph type="title"/>
          </p:nvPr>
        </p:nvSpPr>
        <p:spPr>
          <a:xfrm>
            <a:off x="0" y="0"/>
            <a:ext cx="9018494" cy="1325563"/>
          </a:xfrm>
        </p:spPr>
        <p:txBody>
          <a:bodyPr/>
          <a:lstStyle/>
          <a:p>
            <a:r>
              <a:rPr lang="en-US" dirty="0"/>
              <a:t>Example: Intermittent- Fixed Ratio</a:t>
            </a:r>
          </a:p>
        </p:txBody>
      </p:sp>
      <p:sp>
        <p:nvSpPr>
          <p:cNvPr id="6" name="TextBox 5">
            <a:extLst>
              <a:ext uri="{FF2B5EF4-FFF2-40B4-BE49-F238E27FC236}">
                <a16:creationId xmlns:a16="http://schemas.microsoft.com/office/drawing/2014/main" id="{95A7CD50-0C87-C54D-944B-B7B8352AD948}"/>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Tree>
    <p:extLst>
      <p:ext uri="{BB962C8B-B14F-4D97-AF65-F5344CB8AC3E}">
        <p14:creationId xmlns:p14="http://schemas.microsoft.com/office/powerpoint/2010/main" val="1900984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3DEB0B-499D-EA4A-A3BA-AD47387B40CA}"/>
              </a:ext>
            </a:extLst>
          </p:cNvPr>
          <p:cNvSpPr>
            <a:spLocks noGrp="1"/>
          </p:cNvSpPr>
          <p:nvPr>
            <p:ph type="title"/>
          </p:nvPr>
        </p:nvSpPr>
        <p:spPr>
          <a:xfrm>
            <a:off x="0" y="0"/>
            <a:ext cx="9018494" cy="1325563"/>
          </a:xfrm>
        </p:spPr>
        <p:txBody>
          <a:bodyPr/>
          <a:lstStyle/>
          <a:p>
            <a:r>
              <a:rPr lang="en-US" dirty="0"/>
              <a:t>Example: Intermittent- Variable Ratio</a:t>
            </a:r>
          </a:p>
        </p:txBody>
      </p:sp>
      <p:sp>
        <p:nvSpPr>
          <p:cNvPr id="6" name="TextBox 5">
            <a:extLst>
              <a:ext uri="{FF2B5EF4-FFF2-40B4-BE49-F238E27FC236}">
                <a16:creationId xmlns:a16="http://schemas.microsoft.com/office/drawing/2014/main" id="{95A7CD50-0C87-C54D-944B-B7B8352AD948}"/>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graphicFrame>
        <p:nvGraphicFramePr>
          <p:cNvPr id="7" name="Table 6">
            <a:extLst>
              <a:ext uri="{FF2B5EF4-FFF2-40B4-BE49-F238E27FC236}">
                <a16:creationId xmlns:a16="http://schemas.microsoft.com/office/drawing/2014/main" id="{4BDEA5A1-0461-3846-A4E7-88FF17F854D6}"/>
              </a:ext>
            </a:extLst>
          </p:cNvPr>
          <p:cNvGraphicFramePr>
            <a:graphicFrameLocks noGrp="1"/>
          </p:cNvGraphicFramePr>
          <p:nvPr>
            <p:extLst>
              <p:ext uri="{D42A27DB-BD31-4B8C-83A1-F6EECF244321}">
                <p14:modId xmlns:p14="http://schemas.microsoft.com/office/powerpoint/2010/main" val="271978289"/>
              </p:ext>
            </p:extLst>
          </p:nvPr>
        </p:nvGraphicFramePr>
        <p:xfrm>
          <a:off x="170328" y="1472673"/>
          <a:ext cx="8731625" cy="3206903"/>
        </p:xfrm>
        <a:graphic>
          <a:graphicData uri="http://schemas.openxmlformats.org/drawingml/2006/table">
            <a:tbl>
              <a:tblPr firstRow="1" firstCol="1" bandRow="1">
                <a:tableStyleId>{5C22544A-7EE6-4342-B048-85BDC9FD1C3A}</a:tableStyleId>
              </a:tblPr>
              <a:tblGrid>
                <a:gridCol w="2553254">
                  <a:extLst>
                    <a:ext uri="{9D8B030D-6E8A-4147-A177-3AD203B41FA5}">
                      <a16:colId xmlns:a16="http://schemas.microsoft.com/office/drawing/2014/main" val="287343636"/>
                    </a:ext>
                  </a:extLst>
                </a:gridCol>
                <a:gridCol w="2332165">
                  <a:extLst>
                    <a:ext uri="{9D8B030D-6E8A-4147-A177-3AD203B41FA5}">
                      <a16:colId xmlns:a16="http://schemas.microsoft.com/office/drawing/2014/main" val="197935974"/>
                    </a:ext>
                  </a:extLst>
                </a:gridCol>
                <a:gridCol w="1581721">
                  <a:extLst>
                    <a:ext uri="{9D8B030D-6E8A-4147-A177-3AD203B41FA5}">
                      <a16:colId xmlns:a16="http://schemas.microsoft.com/office/drawing/2014/main" val="1335112094"/>
                    </a:ext>
                  </a:extLst>
                </a:gridCol>
                <a:gridCol w="2264485">
                  <a:extLst>
                    <a:ext uri="{9D8B030D-6E8A-4147-A177-3AD203B41FA5}">
                      <a16:colId xmlns:a16="http://schemas.microsoft.com/office/drawing/2014/main" val="1199382395"/>
                    </a:ext>
                  </a:extLst>
                </a:gridCol>
              </a:tblGrid>
              <a:tr h="1026209">
                <a:tc>
                  <a:txBody>
                    <a:bodyPr/>
                    <a:lstStyle/>
                    <a:p>
                      <a:pPr marL="0" marR="0">
                        <a:spcBef>
                          <a:spcPts val="600"/>
                        </a:spcBef>
                        <a:spcAft>
                          <a:spcPts val="600"/>
                        </a:spcAft>
                      </a:pPr>
                      <a:r>
                        <a:rPr lang="en-US" sz="2000">
                          <a:effectLst/>
                        </a:rPr>
                        <a:t>Unpredictable Number of Occurrences</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Action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Consequence:  Reinforcement Given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677801246"/>
                  </a:ext>
                </a:extLst>
              </a:tr>
              <a:tr h="2180694">
                <a:tc>
                  <a:txBody>
                    <a:bodyPr/>
                    <a:lstStyle/>
                    <a:p>
                      <a:pPr marL="0" marR="0">
                        <a:spcBef>
                          <a:spcPts val="600"/>
                        </a:spcBef>
                        <a:spcAft>
                          <a:spcPts val="600"/>
                        </a:spcAft>
                      </a:pPr>
                      <a:r>
                        <a:rPr lang="en-US" sz="2000">
                          <a:effectLst/>
                        </a:rPr>
                        <a:t>Example:  Reinforcement after a variable number of complete assignments</a:t>
                      </a:r>
                    </a:p>
                    <a:p>
                      <a:pPr marL="0" marR="0">
                        <a:spcBef>
                          <a:spcPts val="600"/>
                        </a:spcBef>
                        <a:spcAft>
                          <a:spcPts val="600"/>
                        </a:spcAft>
                      </a:pPr>
                      <a:r>
                        <a:rPr lang="en-US" sz="2000">
                          <a:effectLst/>
                        </a:rPr>
                        <a:t>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varies the number of complete assignments needed to earn a reinforcer</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Student completes assignments</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after one of the complete assignments</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23322083"/>
                  </a:ext>
                </a:extLst>
              </a:tr>
            </a:tbl>
          </a:graphicData>
        </a:graphic>
      </p:graphicFrame>
    </p:spTree>
    <p:extLst>
      <p:ext uri="{BB962C8B-B14F-4D97-AF65-F5344CB8AC3E}">
        <p14:creationId xmlns:p14="http://schemas.microsoft.com/office/powerpoint/2010/main" val="1733531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8F6D5A4-AE74-ED48-A7FD-4353C7D66EB3}"/>
              </a:ext>
            </a:extLst>
          </p:cNvPr>
          <p:cNvGraphicFramePr>
            <a:graphicFrameLocks noGrp="1"/>
          </p:cNvGraphicFramePr>
          <p:nvPr>
            <p:extLst>
              <p:ext uri="{D42A27DB-BD31-4B8C-83A1-F6EECF244321}">
                <p14:modId xmlns:p14="http://schemas.microsoft.com/office/powerpoint/2010/main" val="1993638831"/>
              </p:ext>
            </p:extLst>
          </p:nvPr>
        </p:nvGraphicFramePr>
        <p:xfrm>
          <a:off x="421341" y="1690688"/>
          <a:ext cx="8301318" cy="3352800"/>
        </p:xfrm>
        <a:graphic>
          <a:graphicData uri="http://schemas.openxmlformats.org/drawingml/2006/table">
            <a:tbl>
              <a:tblPr firstRow="1" firstCol="1" bandRow="1">
                <a:tableStyleId>{5C22544A-7EE6-4342-B048-85BDC9FD1C3A}</a:tableStyleId>
              </a:tblPr>
              <a:tblGrid>
                <a:gridCol w="2348456">
                  <a:extLst>
                    <a:ext uri="{9D8B030D-6E8A-4147-A177-3AD203B41FA5}">
                      <a16:colId xmlns:a16="http://schemas.microsoft.com/office/drawing/2014/main" val="4052746500"/>
                    </a:ext>
                  </a:extLst>
                </a:gridCol>
                <a:gridCol w="2145100">
                  <a:extLst>
                    <a:ext uri="{9D8B030D-6E8A-4147-A177-3AD203B41FA5}">
                      <a16:colId xmlns:a16="http://schemas.microsoft.com/office/drawing/2014/main" val="1547539052"/>
                    </a:ext>
                  </a:extLst>
                </a:gridCol>
                <a:gridCol w="1550449">
                  <a:extLst>
                    <a:ext uri="{9D8B030D-6E8A-4147-A177-3AD203B41FA5}">
                      <a16:colId xmlns:a16="http://schemas.microsoft.com/office/drawing/2014/main" val="2199976614"/>
                    </a:ext>
                  </a:extLst>
                </a:gridCol>
                <a:gridCol w="2257313">
                  <a:extLst>
                    <a:ext uri="{9D8B030D-6E8A-4147-A177-3AD203B41FA5}">
                      <a16:colId xmlns:a16="http://schemas.microsoft.com/office/drawing/2014/main" val="501853728"/>
                    </a:ext>
                  </a:extLst>
                </a:gridCol>
              </a:tblGrid>
              <a:tr h="203966">
                <a:tc gridSpan="4">
                  <a:txBody>
                    <a:bodyPr/>
                    <a:lstStyle/>
                    <a:p>
                      <a:pPr marL="0" marR="0">
                        <a:spcBef>
                          <a:spcPts val="200"/>
                        </a:spcBef>
                        <a:spcAft>
                          <a:spcPts val="200"/>
                        </a:spcAft>
                      </a:pPr>
                      <a:r>
                        <a:rPr lang="en-US" sz="2000" dirty="0">
                          <a:effectLst/>
                        </a:rPr>
                        <a:t>Fixed-Interval Reinforcement Schedule</a:t>
                      </a:r>
                      <a:endParaRPr lang="en-US" sz="2000" b="1"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2147609"/>
                  </a:ext>
                </a:extLst>
              </a:tr>
              <a:tr h="852949">
                <a:tc>
                  <a:txBody>
                    <a:bodyPr/>
                    <a:lstStyle/>
                    <a:p>
                      <a:pPr marL="0" marR="0">
                        <a:spcBef>
                          <a:spcPts val="600"/>
                        </a:spcBef>
                        <a:spcAft>
                          <a:spcPts val="600"/>
                        </a:spcAft>
                      </a:pPr>
                      <a:r>
                        <a:rPr lang="en-US" sz="2000" dirty="0">
                          <a:effectLst/>
                        </a:rPr>
                        <a:t>Every ____ Amount of Time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Action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Consequence:  Reinforcement Given</a:t>
                      </a:r>
                    </a:p>
                    <a:p>
                      <a:pPr marL="0" marR="0">
                        <a:spcBef>
                          <a:spcPts val="600"/>
                        </a:spcBef>
                        <a:spcAft>
                          <a:spcPts val="600"/>
                        </a:spcAft>
                      </a:pPr>
                      <a:r>
                        <a:rPr lang="en-US" sz="2000" dirty="0">
                          <a:effectLst/>
                        </a:rPr>
                        <a:t>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89190305"/>
                  </a:ext>
                </a:extLst>
              </a:tr>
              <a:tr h="1112543">
                <a:tc>
                  <a:txBody>
                    <a:bodyPr/>
                    <a:lstStyle/>
                    <a:p>
                      <a:pPr marL="0" marR="0">
                        <a:spcBef>
                          <a:spcPts val="600"/>
                        </a:spcBef>
                        <a:spcAft>
                          <a:spcPts val="600"/>
                        </a:spcAft>
                      </a:pPr>
                      <a:r>
                        <a:rPr lang="en-US" sz="2000" dirty="0">
                          <a:effectLst/>
                        </a:rPr>
                        <a:t>Example: Reinforcement after every 30 seconds of on-task behavior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uses a timer to determine when to deliver a reinforcer </a:t>
                      </a:r>
                    </a:p>
                    <a:p>
                      <a:pPr marL="0" marR="0">
                        <a:spcBef>
                          <a:spcPts val="600"/>
                        </a:spcBef>
                        <a:spcAft>
                          <a:spcPts val="600"/>
                        </a:spcAft>
                      </a:pPr>
                      <a:r>
                        <a:rPr lang="en-US" sz="2000">
                          <a:effectLst/>
                        </a:rPr>
                        <a:t>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shows desired behavior for 30 seconds</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after 30 seconds</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13371270"/>
                  </a:ext>
                </a:extLst>
              </a:tr>
            </a:tbl>
          </a:graphicData>
        </a:graphic>
      </p:graphicFrame>
      <p:sp>
        <p:nvSpPr>
          <p:cNvPr id="5" name="TextBox 4">
            <a:extLst>
              <a:ext uri="{FF2B5EF4-FFF2-40B4-BE49-F238E27FC236}">
                <a16:creationId xmlns:a16="http://schemas.microsoft.com/office/drawing/2014/main" id="{589EA252-83D4-5F47-B801-FF314D3F4242}"/>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3">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
        <p:nvSpPr>
          <p:cNvPr id="8" name="Title 1">
            <a:extLst>
              <a:ext uri="{FF2B5EF4-FFF2-40B4-BE49-F238E27FC236}">
                <a16:creationId xmlns:a16="http://schemas.microsoft.com/office/drawing/2014/main" id="{5E6DDFAD-4D96-E644-B81F-A7A6811D80D4}"/>
              </a:ext>
            </a:extLst>
          </p:cNvPr>
          <p:cNvSpPr txBox="1">
            <a:spLocks/>
          </p:cNvSpPr>
          <p:nvPr/>
        </p:nvSpPr>
        <p:spPr>
          <a:xfrm>
            <a:off x="0" y="0"/>
            <a:ext cx="90184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Example: </a:t>
            </a:r>
          </a:p>
          <a:p>
            <a:r>
              <a:rPr lang="en-US" dirty="0"/>
              <a:t>Intermittent- Fixed Duration</a:t>
            </a:r>
          </a:p>
        </p:txBody>
      </p:sp>
    </p:spTree>
    <p:extLst>
      <p:ext uri="{BB962C8B-B14F-4D97-AF65-F5344CB8AC3E}">
        <p14:creationId xmlns:p14="http://schemas.microsoft.com/office/powerpoint/2010/main" val="642122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66485" y="1168709"/>
            <a:ext cx="8621945" cy="935288"/>
          </a:xfrm>
        </p:spPr>
        <p:txBody>
          <a:bodyPr/>
          <a:lstStyle/>
          <a:p>
            <a:r>
              <a:rPr lang="en-US" sz="4400" b="1" dirty="0">
                <a:solidFill>
                  <a:srgbClr val="01295F"/>
                </a:solidFill>
                <a:latin typeface="+mj-lt"/>
              </a:rPr>
              <a:t>Consequence Strategies to Increase Behavior</a:t>
            </a:r>
          </a:p>
        </p:txBody>
      </p:sp>
      <p:sp>
        <p:nvSpPr>
          <p:cNvPr id="3" name="Text Placeholder 2"/>
          <p:cNvSpPr>
            <a:spLocks noGrp="1"/>
          </p:cNvSpPr>
          <p:nvPr>
            <p:ph type="body" sz="quarter" idx="15"/>
          </p:nvPr>
        </p:nvSpPr>
        <p:spPr>
          <a:noFill/>
        </p:spPr>
        <p:txBody>
          <a:bodyPr/>
          <a:lstStyle/>
          <a:p>
            <a:r>
              <a:rPr lang="en-US" sz="4000" dirty="0"/>
              <a:t>Part 1</a:t>
            </a:r>
          </a:p>
          <a:p>
            <a:r>
              <a:rPr lang="en-US" sz="4000" dirty="0"/>
              <a:t>Why is reinforcement important? </a:t>
            </a:r>
          </a:p>
        </p:txBody>
      </p:sp>
    </p:spTree>
    <p:extLst>
      <p:ext uri="{BB962C8B-B14F-4D97-AF65-F5344CB8AC3E}">
        <p14:creationId xmlns:p14="http://schemas.microsoft.com/office/powerpoint/2010/main" val="31015455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9EA252-83D4-5F47-B801-FF314D3F4242}"/>
              </a:ext>
            </a:extLst>
          </p:cNvPr>
          <p:cNvSpPr txBox="1"/>
          <p:nvPr/>
        </p:nvSpPr>
        <p:spPr>
          <a:xfrm>
            <a:off x="116541" y="5561013"/>
            <a:ext cx="8785412" cy="646331"/>
          </a:xfrm>
          <a:prstGeom prst="rect">
            <a:avLst/>
          </a:prstGeom>
          <a:noFill/>
        </p:spPr>
        <p:txBody>
          <a:bodyPr wrap="square" rtlCol="0">
            <a:spAutoFit/>
          </a:bodyPr>
          <a:lstStyle/>
          <a:p>
            <a:r>
              <a:rPr lang="en-US" dirty="0">
                <a:solidFill>
                  <a:schemeClr val="bg1"/>
                </a:solidFill>
              </a:rPr>
              <a:t>See </a:t>
            </a:r>
            <a:r>
              <a:rPr lang="en-US" dirty="0">
                <a:solidFill>
                  <a:schemeClr val="bg1"/>
                </a:solidFill>
                <a:hlinkClick r:id="rId2">
                  <a:extLst>
                    <a:ext uri="{A12FA001-AC4F-418D-AE19-62706E023703}">
                      <ahyp:hlinkClr xmlns:ahyp="http://schemas.microsoft.com/office/drawing/2018/hyperlinkcolor" val="tx"/>
                    </a:ext>
                  </a:extLst>
                </a:hlinkClick>
              </a:rPr>
              <a:t>https://intensiveintervention.org/sites/default/files/Sample_Reinforcement.docx</a:t>
            </a:r>
            <a:r>
              <a:rPr lang="en-US" dirty="0">
                <a:solidFill>
                  <a:schemeClr val="bg1"/>
                </a:solidFill>
              </a:rPr>
              <a:t> for more information</a:t>
            </a:r>
          </a:p>
        </p:txBody>
      </p:sp>
      <p:sp>
        <p:nvSpPr>
          <p:cNvPr id="8" name="Title 1">
            <a:extLst>
              <a:ext uri="{FF2B5EF4-FFF2-40B4-BE49-F238E27FC236}">
                <a16:creationId xmlns:a16="http://schemas.microsoft.com/office/drawing/2014/main" id="{5E6DDFAD-4D96-E644-B81F-A7A6811D80D4}"/>
              </a:ext>
            </a:extLst>
          </p:cNvPr>
          <p:cNvSpPr txBox="1">
            <a:spLocks/>
          </p:cNvSpPr>
          <p:nvPr/>
        </p:nvSpPr>
        <p:spPr>
          <a:xfrm>
            <a:off x="0" y="0"/>
            <a:ext cx="90184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Example: </a:t>
            </a:r>
          </a:p>
          <a:p>
            <a:r>
              <a:rPr lang="en-US" dirty="0"/>
              <a:t>Intermittent- Variable Duration</a:t>
            </a:r>
          </a:p>
        </p:txBody>
      </p:sp>
      <p:graphicFrame>
        <p:nvGraphicFramePr>
          <p:cNvPr id="2" name="Table 1">
            <a:extLst>
              <a:ext uri="{FF2B5EF4-FFF2-40B4-BE49-F238E27FC236}">
                <a16:creationId xmlns:a16="http://schemas.microsoft.com/office/drawing/2014/main" id="{CFCDE916-7775-0241-898F-D3453007AACF}"/>
              </a:ext>
            </a:extLst>
          </p:cNvPr>
          <p:cNvGraphicFramePr>
            <a:graphicFrameLocks noGrp="1"/>
          </p:cNvGraphicFramePr>
          <p:nvPr>
            <p:extLst>
              <p:ext uri="{D42A27DB-BD31-4B8C-83A1-F6EECF244321}">
                <p14:modId xmlns:p14="http://schemas.microsoft.com/office/powerpoint/2010/main" val="4285254979"/>
              </p:ext>
            </p:extLst>
          </p:nvPr>
        </p:nvGraphicFramePr>
        <p:xfrm>
          <a:off x="277906" y="1510324"/>
          <a:ext cx="8471647" cy="3566654"/>
        </p:xfrm>
        <a:graphic>
          <a:graphicData uri="http://schemas.openxmlformats.org/drawingml/2006/table">
            <a:tbl>
              <a:tblPr firstRow="1" firstCol="1" bandRow="1">
                <a:tableStyleId>{5C22544A-7EE6-4342-B048-85BDC9FD1C3A}</a:tableStyleId>
              </a:tblPr>
              <a:tblGrid>
                <a:gridCol w="2477233">
                  <a:extLst>
                    <a:ext uri="{9D8B030D-6E8A-4147-A177-3AD203B41FA5}">
                      <a16:colId xmlns:a16="http://schemas.microsoft.com/office/drawing/2014/main" val="4150916563"/>
                    </a:ext>
                  </a:extLst>
                </a:gridCol>
                <a:gridCol w="2262726">
                  <a:extLst>
                    <a:ext uri="{9D8B030D-6E8A-4147-A177-3AD203B41FA5}">
                      <a16:colId xmlns:a16="http://schemas.microsoft.com/office/drawing/2014/main" val="4023303785"/>
                    </a:ext>
                  </a:extLst>
                </a:gridCol>
                <a:gridCol w="1452670">
                  <a:extLst>
                    <a:ext uri="{9D8B030D-6E8A-4147-A177-3AD203B41FA5}">
                      <a16:colId xmlns:a16="http://schemas.microsoft.com/office/drawing/2014/main" val="2402167982"/>
                    </a:ext>
                  </a:extLst>
                </a:gridCol>
                <a:gridCol w="2279018">
                  <a:extLst>
                    <a:ext uri="{9D8B030D-6E8A-4147-A177-3AD203B41FA5}">
                      <a16:colId xmlns:a16="http://schemas.microsoft.com/office/drawing/2014/main" val="1522022221"/>
                    </a:ext>
                  </a:extLst>
                </a:gridCol>
              </a:tblGrid>
              <a:tr h="1207280">
                <a:tc>
                  <a:txBody>
                    <a:bodyPr/>
                    <a:lstStyle/>
                    <a:p>
                      <a:pPr marL="0" marR="0">
                        <a:spcBef>
                          <a:spcPts val="600"/>
                        </a:spcBef>
                        <a:spcAft>
                          <a:spcPts val="600"/>
                        </a:spcAft>
                      </a:pPr>
                      <a:r>
                        <a:rPr lang="en-US" sz="2000">
                          <a:effectLst/>
                        </a:rPr>
                        <a:t>Unpredictable Amount of Time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Action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Student Response</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Consequence:  Reinforcement Given</a:t>
                      </a:r>
                    </a:p>
                    <a:p>
                      <a:pPr marL="0" marR="0">
                        <a:spcBef>
                          <a:spcPts val="600"/>
                        </a:spcBef>
                        <a:spcAft>
                          <a:spcPts val="600"/>
                        </a:spcAft>
                      </a:pPr>
                      <a:r>
                        <a:rPr lang="en-US" sz="2000">
                          <a:effectLst/>
                        </a:rPr>
                        <a:t>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888829490"/>
                  </a:ext>
                </a:extLst>
              </a:tr>
              <a:tr h="2195054">
                <a:tc>
                  <a:txBody>
                    <a:bodyPr/>
                    <a:lstStyle/>
                    <a:p>
                      <a:pPr marL="0" marR="0">
                        <a:spcBef>
                          <a:spcPts val="600"/>
                        </a:spcBef>
                        <a:spcAft>
                          <a:spcPts val="600"/>
                        </a:spcAft>
                      </a:pPr>
                      <a:r>
                        <a:rPr lang="en-US" sz="2000">
                          <a:effectLst/>
                        </a:rPr>
                        <a:t>Example: Reinforcement after a variable amount of time of silent reading</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Teacher can use a timer and set different times or can choose random intervals to deliver the reinforcer</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a:effectLst/>
                        </a:rPr>
                        <a:t>Target student shows desired behavior </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spcBef>
                          <a:spcPts val="600"/>
                        </a:spcBef>
                        <a:spcAft>
                          <a:spcPts val="600"/>
                        </a:spcAft>
                      </a:pPr>
                      <a:r>
                        <a:rPr lang="en-US" sz="2000" dirty="0">
                          <a:effectLst/>
                        </a:rPr>
                        <a:t>Teacher provides reinforcement after 10 seconds and then again after one minute </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50688145"/>
                  </a:ext>
                </a:extLst>
              </a:tr>
            </a:tbl>
          </a:graphicData>
        </a:graphic>
      </p:graphicFrame>
    </p:spTree>
    <p:extLst>
      <p:ext uri="{BB962C8B-B14F-4D97-AF65-F5344CB8AC3E}">
        <p14:creationId xmlns:p14="http://schemas.microsoft.com/office/powerpoint/2010/main" val="4149036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b="1" dirty="0">
                <a:solidFill>
                  <a:srgbClr val="001C54"/>
                </a:solidFill>
              </a:rPr>
              <a:t>Consider the following timeline for acknowledgement plans </a:t>
            </a:r>
          </a:p>
        </p:txBody>
      </p:sp>
      <p:sp>
        <p:nvSpPr>
          <p:cNvPr id="21507" name="Content Placeholder 2"/>
          <p:cNvSpPr>
            <a:spLocks noGrp="1"/>
          </p:cNvSpPr>
          <p:nvPr>
            <p:ph idx="1"/>
          </p:nvPr>
        </p:nvSpPr>
        <p:spPr/>
        <p:txBody>
          <a:bodyPr>
            <a:noAutofit/>
          </a:bodyPr>
          <a:lstStyle/>
          <a:p>
            <a:pPr eaLnBrk="1" hangingPunct="1">
              <a:lnSpc>
                <a:spcPct val="80000"/>
              </a:lnSpc>
              <a:buFont typeface="Arial" charset="0"/>
              <a:buNone/>
            </a:pPr>
            <a:r>
              <a:rPr lang="en-US" sz="2400" b="1" dirty="0">
                <a:solidFill>
                  <a:schemeClr val="bg1"/>
                </a:solidFill>
              </a:rPr>
              <a:t>Immediate/High frequency/Predictable</a:t>
            </a:r>
          </a:p>
          <a:p>
            <a:pPr lvl="1">
              <a:lnSpc>
                <a:spcPct val="80000"/>
              </a:lnSpc>
              <a:buFont typeface="Arial" charset="0"/>
              <a:buChar char="•"/>
            </a:pPr>
            <a:r>
              <a:rPr lang="en-US" sz="2400" dirty="0">
                <a:solidFill>
                  <a:schemeClr val="bg1"/>
                </a:solidFill>
              </a:rPr>
              <a:t>Delivered at a high rate for a short period while teaching new behaviors or responding to problem behavior</a:t>
            </a:r>
          </a:p>
          <a:p>
            <a:pPr lvl="1">
              <a:lnSpc>
                <a:spcPct val="80000"/>
              </a:lnSpc>
              <a:buFont typeface="Arial" charset="0"/>
              <a:buChar char="•"/>
            </a:pPr>
            <a:r>
              <a:rPr lang="en-US" sz="2400" dirty="0">
                <a:solidFill>
                  <a:schemeClr val="bg1"/>
                </a:solidFill>
              </a:rPr>
              <a:t>Name behavior and tie back to class-wide expectation</a:t>
            </a:r>
            <a:endParaRPr lang="en-US" sz="1000" dirty="0">
              <a:solidFill>
                <a:schemeClr val="bg1"/>
              </a:solidFill>
            </a:endParaRPr>
          </a:p>
          <a:p>
            <a:pPr eaLnBrk="1" hangingPunct="1">
              <a:lnSpc>
                <a:spcPct val="80000"/>
              </a:lnSpc>
              <a:buFont typeface="Arial" charset="0"/>
              <a:buNone/>
            </a:pPr>
            <a:r>
              <a:rPr lang="en-US" sz="2400" b="1" dirty="0">
                <a:solidFill>
                  <a:schemeClr val="bg1"/>
                </a:solidFill>
              </a:rPr>
              <a:t>Intermittent/Unexpected</a:t>
            </a:r>
          </a:p>
          <a:p>
            <a:pPr lvl="1">
              <a:lnSpc>
                <a:spcPct val="80000"/>
              </a:lnSpc>
              <a:buFont typeface="Arial" charset="0"/>
              <a:buChar char="•"/>
            </a:pPr>
            <a:r>
              <a:rPr lang="en-US" sz="2400" dirty="0">
                <a:solidFill>
                  <a:schemeClr val="bg1"/>
                </a:solidFill>
              </a:rPr>
              <a:t>Use to maintain a taught behavior</a:t>
            </a:r>
          </a:p>
          <a:p>
            <a:pPr lvl="1">
              <a:lnSpc>
                <a:spcPct val="80000"/>
              </a:lnSpc>
              <a:buFont typeface="Arial" charset="0"/>
              <a:buChar char="•"/>
            </a:pPr>
            <a:r>
              <a:rPr lang="en-US" sz="2400" dirty="0">
                <a:solidFill>
                  <a:schemeClr val="bg1"/>
                </a:solidFill>
              </a:rPr>
              <a:t>Brings “surprise” attention to certain behaviors or at scheduled intervals</a:t>
            </a:r>
          </a:p>
          <a:p>
            <a:pPr eaLnBrk="1" hangingPunct="1">
              <a:lnSpc>
                <a:spcPct val="80000"/>
              </a:lnSpc>
              <a:buFont typeface="Arial" charset="0"/>
              <a:buNone/>
            </a:pPr>
            <a:r>
              <a:rPr lang="en-US" sz="2400" b="1" dirty="0">
                <a:solidFill>
                  <a:schemeClr val="bg1"/>
                </a:solidFill>
              </a:rPr>
              <a:t> Long-term Celebrations</a:t>
            </a:r>
          </a:p>
          <a:p>
            <a:pPr lvl="1">
              <a:lnSpc>
                <a:spcPct val="80000"/>
              </a:lnSpc>
              <a:buFont typeface="Arial" charset="0"/>
              <a:buChar char="•"/>
            </a:pPr>
            <a:r>
              <a:rPr lang="en-US" sz="2400" dirty="0">
                <a:solidFill>
                  <a:schemeClr val="bg1"/>
                </a:solidFill>
              </a:rPr>
              <a:t>Celebrate/acknowledge accomplishment</a:t>
            </a:r>
          </a:p>
          <a:p>
            <a:pPr lvl="1">
              <a:lnSpc>
                <a:spcPct val="80000"/>
              </a:lnSpc>
              <a:buFont typeface="Arial" charset="0"/>
              <a:buChar char="•"/>
            </a:pPr>
            <a:r>
              <a:rPr lang="en-US" sz="2400" dirty="0">
                <a:solidFill>
                  <a:schemeClr val="bg1"/>
                </a:solidFill>
              </a:rPr>
              <a:t>Includes ALL kids, all adults</a:t>
            </a:r>
          </a:p>
          <a:p>
            <a:pPr eaLnBrk="1" hangingPunct="1">
              <a:lnSpc>
                <a:spcPct val="80000"/>
              </a:lnSpc>
              <a:buFont typeface="Arial" charset="0"/>
              <a:buNone/>
            </a:pPr>
            <a:r>
              <a:rPr lang="en-US" sz="1800" dirty="0">
                <a:solidFill>
                  <a:schemeClr val="bg1"/>
                </a:solidFill>
              </a:rPr>
              <a:t>		</a:t>
            </a:r>
          </a:p>
        </p:txBody>
      </p:sp>
    </p:spTree>
    <p:extLst>
      <p:ext uri="{BB962C8B-B14F-4D97-AF65-F5344CB8AC3E}">
        <p14:creationId xmlns:p14="http://schemas.microsoft.com/office/powerpoint/2010/main" val="366213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fade">
                                      <p:cBhvr>
                                        <p:cTn id="10" dur="500"/>
                                        <p:tgtEl>
                                          <p:spTgt spid="2150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fade">
                                      <p:cBhvr>
                                        <p:cTn id="13" dur="500"/>
                                        <p:tgtEl>
                                          <p:spTgt spid="2150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507">
                                            <p:txEl>
                                              <p:pRg st="3" end="3"/>
                                            </p:txEl>
                                          </p:spTgt>
                                        </p:tgtEl>
                                        <p:attrNameLst>
                                          <p:attrName>style.visibility</p:attrName>
                                        </p:attrNameLst>
                                      </p:cBhvr>
                                      <p:to>
                                        <p:strVal val="visible"/>
                                      </p:to>
                                    </p:set>
                                    <p:animEffect transition="in" filter="fade">
                                      <p:cBhvr>
                                        <p:cTn id="18" dur="500"/>
                                        <p:tgtEl>
                                          <p:spTgt spid="2150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animEffect transition="in" filter="fade">
                                      <p:cBhvr>
                                        <p:cTn id="21" dur="500"/>
                                        <p:tgtEl>
                                          <p:spTgt spid="2150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1507">
                                            <p:txEl>
                                              <p:pRg st="5" end="5"/>
                                            </p:txEl>
                                          </p:spTgt>
                                        </p:tgtEl>
                                        <p:attrNameLst>
                                          <p:attrName>style.visibility</p:attrName>
                                        </p:attrNameLst>
                                      </p:cBhvr>
                                      <p:to>
                                        <p:strVal val="visible"/>
                                      </p:to>
                                    </p:set>
                                    <p:animEffect transition="in" filter="fade">
                                      <p:cBhvr>
                                        <p:cTn id="24" dur="500"/>
                                        <p:tgtEl>
                                          <p:spTgt spid="2150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07">
                                            <p:txEl>
                                              <p:pRg st="6" end="6"/>
                                            </p:txEl>
                                          </p:spTgt>
                                        </p:tgtEl>
                                        <p:attrNameLst>
                                          <p:attrName>style.visibility</p:attrName>
                                        </p:attrNameLst>
                                      </p:cBhvr>
                                      <p:to>
                                        <p:strVal val="visible"/>
                                      </p:to>
                                    </p:set>
                                    <p:animEffect transition="in" filter="fade">
                                      <p:cBhvr>
                                        <p:cTn id="29" dur="500"/>
                                        <p:tgtEl>
                                          <p:spTgt spid="21507">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1507">
                                            <p:txEl>
                                              <p:pRg st="7" end="7"/>
                                            </p:txEl>
                                          </p:spTgt>
                                        </p:tgtEl>
                                        <p:attrNameLst>
                                          <p:attrName>style.visibility</p:attrName>
                                        </p:attrNameLst>
                                      </p:cBhvr>
                                      <p:to>
                                        <p:strVal val="visible"/>
                                      </p:to>
                                    </p:set>
                                    <p:animEffect transition="in" filter="fade">
                                      <p:cBhvr>
                                        <p:cTn id="32" dur="500"/>
                                        <p:tgtEl>
                                          <p:spTgt spid="21507">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1507">
                                            <p:txEl>
                                              <p:pRg st="8" end="8"/>
                                            </p:txEl>
                                          </p:spTgt>
                                        </p:tgtEl>
                                        <p:attrNameLst>
                                          <p:attrName>style.visibility</p:attrName>
                                        </p:attrNameLst>
                                      </p:cBhvr>
                                      <p:to>
                                        <p:strVal val="visible"/>
                                      </p:to>
                                    </p:set>
                                    <p:animEffect transition="in" filter="fade">
                                      <p:cBhvr>
                                        <p:cTn id="35" dur="500"/>
                                        <p:tgtEl>
                                          <p:spTgt spid="215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rtlCol="0">
            <a:noAutofit/>
          </a:bodyPr>
          <a:lstStyle/>
          <a:p>
            <a:pPr>
              <a:defRPr/>
            </a:pPr>
            <a:r>
              <a:rPr lang="en-US" b="1" dirty="0">
                <a:solidFill>
                  <a:srgbClr val="001C54"/>
                </a:solidFill>
              </a:rPr>
              <a:t>Consider the following types of acknowledgement</a:t>
            </a:r>
          </a:p>
        </p:txBody>
      </p:sp>
      <p:sp>
        <p:nvSpPr>
          <p:cNvPr id="3" name="Content Placeholder 2"/>
          <p:cNvSpPr>
            <a:spLocks noGrp="1"/>
          </p:cNvSpPr>
          <p:nvPr>
            <p:ph idx="1"/>
          </p:nvPr>
        </p:nvSpPr>
        <p:spPr>
          <a:xfrm>
            <a:off x="628650" y="1825625"/>
            <a:ext cx="7886700" cy="851207"/>
          </a:xfrm>
        </p:spPr>
        <p:txBody>
          <a:bodyPr>
            <a:noAutofit/>
          </a:bodyPr>
          <a:lstStyle/>
          <a:p>
            <a:pPr marL="0" indent="0">
              <a:lnSpc>
                <a:spcPct val="90000"/>
              </a:lnSpc>
              <a:spcAft>
                <a:spcPts val="1800"/>
              </a:spcAft>
              <a:buNone/>
            </a:pPr>
            <a:r>
              <a:rPr lang="en-US" sz="2400" dirty="0">
                <a:solidFill>
                  <a:schemeClr val="bg1"/>
                </a:solidFill>
              </a:rPr>
              <a:t>Design structures and mechanisms for regular recognition of positive behaviors, events, and activities of the school.</a:t>
            </a:r>
          </a:p>
        </p:txBody>
      </p:sp>
      <p:sp>
        <p:nvSpPr>
          <p:cNvPr id="7" name="TextBox 6"/>
          <p:cNvSpPr txBox="1"/>
          <p:nvPr/>
        </p:nvSpPr>
        <p:spPr>
          <a:xfrm>
            <a:off x="149244" y="2878135"/>
            <a:ext cx="4389120" cy="461665"/>
          </a:xfrm>
          <a:prstGeom prst="rect">
            <a:avLst/>
          </a:prstGeom>
          <a:solidFill>
            <a:schemeClr val="accent4"/>
          </a:solidFill>
        </p:spPr>
        <p:txBody>
          <a:bodyPr wrap="square" rtlCol="0">
            <a:spAutoFit/>
          </a:bodyPr>
          <a:lstStyle/>
          <a:p>
            <a:pPr algn="ctr"/>
            <a:r>
              <a:rPr lang="en-US" sz="2400" b="1" dirty="0">
                <a:solidFill>
                  <a:schemeClr val="bg1"/>
                </a:solidFill>
              </a:rPr>
              <a:t>Staff-Student</a:t>
            </a:r>
            <a:endParaRPr lang="en-US" b="1" dirty="0">
              <a:solidFill>
                <a:schemeClr val="bg1"/>
              </a:solidFill>
            </a:endParaRPr>
          </a:p>
        </p:txBody>
      </p:sp>
      <p:sp>
        <p:nvSpPr>
          <p:cNvPr id="8" name="TextBox 7"/>
          <p:cNvSpPr txBox="1"/>
          <p:nvPr/>
        </p:nvSpPr>
        <p:spPr>
          <a:xfrm>
            <a:off x="149244" y="3339800"/>
            <a:ext cx="4389120" cy="707886"/>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Develop ways to identify, communicate, and publicly recognize excellence</a:t>
            </a:r>
          </a:p>
        </p:txBody>
      </p:sp>
      <p:sp>
        <p:nvSpPr>
          <p:cNvPr id="9" name="TextBox 8"/>
          <p:cNvSpPr txBox="1"/>
          <p:nvPr/>
        </p:nvSpPr>
        <p:spPr>
          <a:xfrm>
            <a:off x="149244" y="4199244"/>
            <a:ext cx="4389120" cy="461665"/>
          </a:xfrm>
          <a:prstGeom prst="rect">
            <a:avLst/>
          </a:prstGeom>
          <a:solidFill>
            <a:schemeClr val="accent4"/>
          </a:solidFill>
        </p:spPr>
        <p:txBody>
          <a:bodyPr wrap="square" rtlCol="0">
            <a:spAutoFit/>
          </a:bodyPr>
          <a:lstStyle/>
          <a:p>
            <a:pPr algn="ctr"/>
            <a:r>
              <a:rPr lang="en-US" sz="2400" b="1" dirty="0">
                <a:solidFill>
                  <a:schemeClr val="bg1"/>
                </a:solidFill>
              </a:rPr>
              <a:t>Staff-Staff</a:t>
            </a:r>
            <a:endParaRPr lang="en-US" b="1" dirty="0">
              <a:solidFill>
                <a:schemeClr val="bg1"/>
              </a:solidFill>
            </a:endParaRPr>
          </a:p>
        </p:txBody>
      </p:sp>
      <p:sp>
        <p:nvSpPr>
          <p:cNvPr id="10" name="TextBox 9"/>
          <p:cNvSpPr txBox="1"/>
          <p:nvPr/>
        </p:nvSpPr>
        <p:spPr>
          <a:xfrm>
            <a:off x="149244" y="4660909"/>
            <a:ext cx="4389120" cy="1015663"/>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Create and promote opportunities for staff/administration to recognize and appreciate other staff</a:t>
            </a:r>
          </a:p>
        </p:txBody>
      </p:sp>
      <p:sp>
        <p:nvSpPr>
          <p:cNvPr id="11" name="TextBox 10"/>
          <p:cNvSpPr txBox="1"/>
          <p:nvPr/>
        </p:nvSpPr>
        <p:spPr>
          <a:xfrm>
            <a:off x="4605636" y="2878135"/>
            <a:ext cx="4389120" cy="461665"/>
          </a:xfrm>
          <a:prstGeom prst="rect">
            <a:avLst/>
          </a:prstGeom>
          <a:solidFill>
            <a:schemeClr val="accent4"/>
          </a:solidFill>
        </p:spPr>
        <p:txBody>
          <a:bodyPr wrap="square" rtlCol="0">
            <a:spAutoFit/>
          </a:bodyPr>
          <a:lstStyle/>
          <a:p>
            <a:pPr algn="ctr"/>
            <a:r>
              <a:rPr lang="en-US" sz="2400" b="1" dirty="0">
                <a:solidFill>
                  <a:schemeClr val="bg1"/>
                </a:solidFill>
              </a:rPr>
              <a:t>Student-Staff</a:t>
            </a:r>
            <a:endParaRPr lang="en-US" b="1" dirty="0">
              <a:solidFill>
                <a:schemeClr val="bg1"/>
              </a:solidFill>
            </a:endParaRPr>
          </a:p>
        </p:txBody>
      </p:sp>
      <p:sp>
        <p:nvSpPr>
          <p:cNvPr id="12" name="TextBox 11"/>
          <p:cNvSpPr txBox="1"/>
          <p:nvPr/>
        </p:nvSpPr>
        <p:spPr>
          <a:xfrm>
            <a:off x="4605636" y="3339800"/>
            <a:ext cx="4389120" cy="707886"/>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Create ways for students to share appreciation of staff</a:t>
            </a:r>
          </a:p>
        </p:txBody>
      </p:sp>
      <p:sp>
        <p:nvSpPr>
          <p:cNvPr id="13" name="TextBox 12"/>
          <p:cNvSpPr txBox="1"/>
          <p:nvPr/>
        </p:nvSpPr>
        <p:spPr>
          <a:xfrm>
            <a:off x="4605636" y="4199244"/>
            <a:ext cx="4389120" cy="461665"/>
          </a:xfrm>
          <a:prstGeom prst="rect">
            <a:avLst/>
          </a:prstGeom>
          <a:solidFill>
            <a:schemeClr val="accent4"/>
          </a:solidFill>
        </p:spPr>
        <p:txBody>
          <a:bodyPr wrap="square" rtlCol="0">
            <a:spAutoFit/>
          </a:bodyPr>
          <a:lstStyle/>
          <a:p>
            <a:pPr algn="ctr"/>
            <a:r>
              <a:rPr lang="en-US" sz="2400" b="1" dirty="0">
                <a:solidFill>
                  <a:schemeClr val="bg1"/>
                </a:solidFill>
              </a:rPr>
              <a:t>School-Student</a:t>
            </a:r>
            <a:endParaRPr lang="en-US" b="1" dirty="0">
              <a:solidFill>
                <a:schemeClr val="bg1"/>
              </a:solidFill>
            </a:endParaRPr>
          </a:p>
        </p:txBody>
      </p:sp>
      <p:sp>
        <p:nvSpPr>
          <p:cNvPr id="14" name="TextBox 13"/>
          <p:cNvSpPr txBox="1"/>
          <p:nvPr/>
        </p:nvSpPr>
        <p:spPr>
          <a:xfrm>
            <a:off x="4605636" y="4660909"/>
            <a:ext cx="4389120" cy="1015663"/>
          </a:xfrm>
          <a:prstGeom prst="rect">
            <a:avLst/>
          </a:prstGeom>
          <a:solidFill>
            <a:schemeClr val="accent4">
              <a:lumMod val="20000"/>
              <a:lumOff val="80000"/>
            </a:schemeClr>
          </a:solidFill>
        </p:spPr>
        <p:txBody>
          <a:bodyPr wrap="square" rtlCol="0">
            <a:spAutoFit/>
          </a:bodyPr>
          <a:lstStyle/>
          <a:p>
            <a:r>
              <a:rPr lang="en-US" sz="2000" dirty="0">
                <a:ea typeface="ＭＳ Ｐゴシック" pitchFamily="-107" charset="-128"/>
                <a:cs typeface="ＭＳ Ｐゴシック" pitchFamily="-107" charset="-128"/>
              </a:rPr>
              <a:t>Attendance, grades, behavior, state assessment, improvement, etc. </a:t>
            </a:r>
          </a:p>
          <a:p>
            <a:r>
              <a:rPr lang="en-US" sz="2000" dirty="0">
                <a:ea typeface="ＭＳ Ｐゴシック" pitchFamily="-107" charset="-128"/>
                <a:cs typeface="ＭＳ Ｐゴシック" pitchFamily="-107" charset="-128"/>
              </a:rPr>
              <a:t>(e.g., Attendance Campaign)</a:t>
            </a:r>
          </a:p>
        </p:txBody>
      </p:sp>
    </p:spTree>
    <p:extLst>
      <p:ext uri="{BB962C8B-B14F-4D97-AF65-F5344CB8AC3E}">
        <p14:creationId xmlns:p14="http://schemas.microsoft.com/office/powerpoint/2010/main" val="128468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9" grpId="0" animBg="1"/>
      <p:bldP spid="10" grpId="0" animBg="1"/>
      <p:bldP spid="11" grpId="0" animBg="1"/>
      <p:bldP spid="12" grpId="0" animBg="1"/>
      <p:bldP spid="13"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4.8: Stop and Jot</a:t>
            </a:r>
            <a:br>
              <a:rPr lang="en-US" sz="4900" b="1" kern="0" dirty="0">
                <a:solidFill>
                  <a:srgbClr val="001C54"/>
                </a:solidFill>
                <a:ea typeface="ヒラギノ角ゴ Pro W3" pitchFamily="-65" charset="-128"/>
                <a:cs typeface="ヒラギノ角ゴ Pro W3" pitchFamily="-65" charset="-128"/>
              </a:rPr>
            </a:br>
            <a:r>
              <a:rPr lang="en-US" sz="3600" kern="0" dirty="0">
                <a:solidFill>
                  <a:srgbClr val="001C54"/>
                </a:solidFill>
                <a:ea typeface="ヒラギノ角ゴ Pro W3" pitchFamily="-65" charset="-128"/>
                <a:cs typeface="ヒラギノ角ゴ Pro W3" pitchFamily="-65" charset="-128"/>
              </a:rPr>
              <a:t>Timing of reinforcement</a:t>
            </a:r>
            <a:endParaRPr lang="en-US" sz="3600" dirty="0">
              <a:solidFill>
                <a:srgbClr val="001C54"/>
              </a:solidFill>
            </a:endParaRPr>
          </a:p>
        </p:txBody>
      </p:sp>
      <p:sp>
        <p:nvSpPr>
          <p:cNvPr id="177155" name="Rectangle 3"/>
          <p:cNvSpPr>
            <a:spLocks noGrp="1" noChangeArrowheads="1"/>
          </p:cNvSpPr>
          <p:nvPr>
            <p:ph idx="1"/>
          </p:nvPr>
        </p:nvSpPr>
        <p:spPr>
          <a:xfrm>
            <a:off x="257633" y="1421186"/>
            <a:ext cx="8466608" cy="4052328"/>
          </a:xfrm>
        </p:spPr>
        <p:txBody>
          <a:bodyPr>
            <a:normAutofit/>
          </a:bodyPr>
          <a:lstStyle/>
          <a:p>
            <a:pPr marL="0" indent="0">
              <a:lnSpc>
                <a:spcPct val="110000"/>
              </a:lnSpc>
              <a:buNone/>
            </a:pPr>
            <a:r>
              <a:rPr lang="en-US" altLang="x-none" sz="2400" dirty="0">
                <a:solidFill>
                  <a:schemeClr val="bg1"/>
                </a:solidFill>
                <a:ea typeface="Calibri" charset="0"/>
                <a:cs typeface="Calibri" charset="0"/>
              </a:rPr>
              <a:t>In your workbook jot some notes regarding each of the following:</a:t>
            </a:r>
          </a:p>
          <a:p>
            <a:pPr marL="914400" lvl="1" indent="-457200">
              <a:lnSpc>
                <a:spcPct val="110000"/>
              </a:lnSpc>
              <a:buFont typeface="+mj-lt"/>
              <a:buAutoNum type="arabicPeriod"/>
            </a:pPr>
            <a:r>
              <a:rPr lang="en-US" altLang="x-none" dirty="0">
                <a:solidFill>
                  <a:schemeClr val="bg1"/>
                </a:solidFill>
                <a:ea typeface="Calibri" charset="0"/>
                <a:cs typeface="Calibri" charset="0"/>
              </a:rPr>
              <a:t>For which behaviors will you use frequent high rates of reinforcement?</a:t>
            </a:r>
          </a:p>
          <a:p>
            <a:pPr marL="914400" lvl="1" indent="-457200">
              <a:lnSpc>
                <a:spcPct val="110000"/>
              </a:lnSpc>
              <a:buFont typeface="+mj-lt"/>
              <a:buAutoNum type="arabicPeriod"/>
            </a:pPr>
            <a:r>
              <a:rPr lang="en-US" altLang="x-none" dirty="0">
                <a:solidFill>
                  <a:schemeClr val="bg1"/>
                </a:solidFill>
                <a:ea typeface="Calibri" charset="0"/>
                <a:cs typeface="Calibri" charset="0"/>
              </a:rPr>
              <a:t>For which will you use intermittent reinforcement to promote maintenance?</a:t>
            </a:r>
          </a:p>
          <a:p>
            <a:pPr marL="914400" lvl="1" indent="-457200">
              <a:lnSpc>
                <a:spcPct val="110000"/>
              </a:lnSpc>
              <a:buFont typeface="+mj-lt"/>
              <a:buAutoNum type="arabicPeriod"/>
            </a:pPr>
            <a:r>
              <a:rPr lang="en-US" altLang="x-none" dirty="0">
                <a:solidFill>
                  <a:schemeClr val="bg1"/>
                </a:solidFill>
                <a:ea typeface="Calibri" charset="0"/>
                <a:cs typeface="Calibri" charset="0"/>
              </a:rPr>
              <a:t>When and how might you fade reinforcement of mastered skills?</a:t>
            </a:r>
          </a:p>
          <a:p>
            <a:pPr marL="914400" lvl="1" indent="-457200">
              <a:lnSpc>
                <a:spcPct val="110000"/>
              </a:lnSpc>
              <a:buFont typeface="+mj-lt"/>
              <a:buAutoNum type="arabicPeriod"/>
            </a:pPr>
            <a:r>
              <a:rPr lang="en-US" altLang="x-none" dirty="0">
                <a:solidFill>
                  <a:schemeClr val="bg1"/>
                </a:solidFill>
                <a:ea typeface="Calibri" charset="0"/>
                <a:cs typeface="Calibri" charset="0"/>
              </a:rPr>
              <a:t>How can you encourage other forms of reinforcement (e.g., student to student, student to staff)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52331" y="5455126"/>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4.8</a:t>
            </a:r>
          </a:p>
        </p:txBody>
      </p:sp>
    </p:spTree>
    <p:extLst>
      <p:ext uri="{BB962C8B-B14F-4D97-AF65-F5344CB8AC3E}">
        <p14:creationId xmlns:p14="http://schemas.microsoft.com/office/powerpoint/2010/main" val="3575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7E1A2F7-BE11-D44D-9ACF-7FD4D9955D38}"/>
              </a:ext>
            </a:extLst>
          </p:cNvPr>
          <p:cNvSpPr>
            <a:spLocks noGrp="1"/>
          </p:cNvSpPr>
          <p:nvPr>
            <p:ph type="title"/>
          </p:nvPr>
        </p:nvSpPr>
        <p:spPr>
          <a:xfrm>
            <a:off x="1081144" y="236669"/>
            <a:ext cx="7955280" cy="1113416"/>
          </a:xfrm>
        </p:spPr>
        <p:txBody>
          <a:bodyPr>
            <a:normAutofit fontScale="90000"/>
          </a:bodyPr>
          <a:lstStyle/>
          <a:p>
            <a:r>
              <a:rPr lang="en-US" sz="4900" b="1" kern="0" dirty="0">
                <a:solidFill>
                  <a:srgbClr val="001C54"/>
                </a:solidFill>
                <a:ea typeface="ヒラギノ角ゴ Pro W3" pitchFamily="-65" charset="-128"/>
                <a:cs typeface="ヒラギノ角ゴ Pro W3" pitchFamily="-65" charset="-128"/>
              </a:rPr>
              <a:t>Activity 4.8: Stop and Jot: Review</a:t>
            </a:r>
            <a:endParaRPr lang="en-US" sz="3600" dirty="0">
              <a:solidFill>
                <a:srgbClr val="001C54"/>
              </a:solidFill>
            </a:endParaRPr>
          </a:p>
        </p:txBody>
      </p:sp>
      <p:pic>
        <p:nvPicPr>
          <p:cNvPr id="5" name="Picture 4">
            <a:extLst>
              <a:ext uri="{FF2B5EF4-FFF2-40B4-BE49-F238E27FC236}">
                <a16:creationId xmlns:a16="http://schemas.microsoft.com/office/drawing/2014/main" id="{A06A010C-4E63-C145-B23C-97F573F6D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6" name="Content Placeholder 2">
            <a:extLst>
              <a:ext uri="{FF2B5EF4-FFF2-40B4-BE49-F238E27FC236}">
                <a16:creationId xmlns:a16="http://schemas.microsoft.com/office/drawing/2014/main" id="{85EDDF96-A5D1-4142-860E-ED407D67C648}"/>
              </a:ext>
            </a:extLst>
          </p:cNvPr>
          <p:cNvSpPr>
            <a:spLocks noGrp="1"/>
          </p:cNvSpPr>
          <p:nvPr>
            <p:ph idx="1"/>
          </p:nvPr>
        </p:nvSpPr>
        <p:spPr>
          <a:xfrm>
            <a:off x="359708" y="1484966"/>
            <a:ext cx="8676715" cy="4351338"/>
          </a:xfrm>
        </p:spPr>
        <p:txBody>
          <a:bodyPr>
            <a:noAutofit/>
          </a:bodyPr>
          <a:lstStyle/>
          <a:p>
            <a:pPr eaLnBrk="1" hangingPunct="1">
              <a:lnSpc>
                <a:spcPct val="80000"/>
              </a:lnSpc>
              <a:buFont typeface="Arial" charset="0"/>
              <a:buNone/>
            </a:pPr>
            <a:r>
              <a:rPr lang="en-US" sz="2400" b="1" dirty="0">
                <a:solidFill>
                  <a:schemeClr val="bg1"/>
                </a:solidFill>
              </a:rPr>
              <a:t>Remember: </a:t>
            </a:r>
          </a:p>
          <a:p>
            <a:pPr eaLnBrk="1" hangingPunct="1">
              <a:lnSpc>
                <a:spcPct val="80000"/>
              </a:lnSpc>
              <a:buFont typeface="Arial" charset="0"/>
              <a:buNone/>
            </a:pPr>
            <a:r>
              <a:rPr lang="en-US" sz="2400" b="1" dirty="0">
                <a:solidFill>
                  <a:schemeClr val="bg1"/>
                </a:solidFill>
              </a:rPr>
              <a:t>Immediate/High frequency/Predictable</a:t>
            </a:r>
          </a:p>
          <a:p>
            <a:pPr lvl="1">
              <a:lnSpc>
                <a:spcPct val="80000"/>
              </a:lnSpc>
              <a:buFont typeface="Arial" charset="0"/>
              <a:buChar char="•"/>
            </a:pPr>
            <a:r>
              <a:rPr lang="en-US" sz="2400" dirty="0">
                <a:solidFill>
                  <a:schemeClr val="bg1"/>
                </a:solidFill>
              </a:rPr>
              <a:t>Delivered at a high rate for a short period while teaching new behaviors or responding to problem behavior</a:t>
            </a:r>
          </a:p>
          <a:p>
            <a:pPr lvl="1">
              <a:lnSpc>
                <a:spcPct val="80000"/>
              </a:lnSpc>
              <a:buFont typeface="Arial" charset="0"/>
              <a:buChar char="•"/>
            </a:pPr>
            <a:r>
              <a:rPr lang="en-US" sz="2400" dirty="0">
                <a:solidFill>
                  <a:schemeClr val="bg1"/>
                </a:solidFill>
              </a:rPr>
              <a:t>Name behavior and tie back to class-wide expectation</a:t>
            </a:r>
            <a:endParaRPr lang="en-US" sz="1000" dirty="0">
              <a:solidFill>
                <a:schemeClr val="bg1"/>
              </a:solidFill>
            </a:endParaRPr>
          </a:p>
          <a:p>
            <a:pPr eaLnBrk="1" hangingPunct="1">
              <a:lnSpc>
                <a:spcPct val="80000"/>
              </a:lnSpc>
              <a:buFont typeface="Arial" charset="0"/>
              <a:buNone/>
            </a:pPr>
            <a:r>
              <a:rPr lang="en-US" sz="2400" b="1" dirty="0">
                <a:solidFill>
                  <a:schemeClr val="bg1"/>
                </a:solidFill>
              </a:rPr>
              <a:t>Intermittent/Unexpected</a:t>
            </a:r>
          </a:p>
          <a:p>
            <a:pPr lvl="1">
              <a:lnSpc>
                <a:spcPct val="80000"/>
              </a:lnSpc>
              <a:buFont typeface="Arial" charset="0"/>
              <a:buChar char="•"/>
            </a:pPr>
            <a:r>
              <a:rPr lang="en-US" sz="2400" dirty="0">
                <a:solidFill>
                  <a:schemeClr val="bg1"/>
                </a:solidFill>
              </a:rPr>
              <a:t>Use to maintain a taught behavior</a:t>
            </a:r>
          </a:p>
          <a:p>
            <a:pPr lvl="1">
              <a:lnSpc>
                <a:spcPct val="80000"/>
              </a:lnSpc>
              <a:buFont typeface="Arial" charset="0"/>
              <a:buChar char="•"/>
            </a:pPr>
            <a:r>
              <a:rPr lang="en-US" sz="2400" dirty="0">
                <a:solidFill>
                  <a:schemeClr val="bg1"/>
                </a:solidFill>
              </a:rPr>
              <a:t>Brings “surprise” attention to certain behaviors or at scheduled intervals</a:t>
            </a:r>
          </a:p>
          <a:p>
            <a:pPr eaLnBrk="1" hangingPunct="1">
              <a:lnSpc>
                <a:spcPct val="80000"/>
              </a:lnSpc>
              <a:buFont typeface="Arial" charset="0"/>
              <a:buNone/>
            </a:pPr>
            <a:r>
              <a:rPr lang="en-US" sz="2400" b="1" dirty="0">
                <a:solidFill>
                  <a:schemeClr val="bg1"/>
                </a:solidFill>
              </a:rPr>
              <a:t> Long-term Celebrations</a:t>
            </a:r>
          </a:p>
          <a:p>
            <a:pPr lvl="1">
              <a:lnSpc>
                <a:spcPct val="80000"/>
              </a:lnSpc>
              <a:buFont typeface="Arial" charset="0"/>
              <a:buChar char="•"/>
            </a:pPr>
            <a:r>
              <a:rPr lang="en-US" sz="2400" dirty="0">
                <a:solidFill>
                  <a:schemeClr val="bg1"/>
                </a:solidFill>
              </a:rPr>
              <a:t>Celebrate/acknowledge accomplishment</a:t>
            </a:r>
          </a:p>
          <a:p>
            <a:pPr lvl="1">
              <a:lnSpc>
                <a:spcPct val="80000"/>
              </a:lnSpc>
              <a:buFont typeface="Arial" charset="0"/>
              <a:buChar char="•"/>
            </a:pPr>
            <a:r>
              <a:rPr lang="en-US" sz="2400" dirty="0">
                <a:solidFill>
                  <a:schemeClr val="bg1"/>
                </a:solidFill>
              </a:rPr>
              <a:t>Includes ALL kids, all adults</a:t>
            </a:r>
          </a:p>
          <a:p>
            <a:pPr eaLnBrk="1" hangingPunct="1">
              <a:lnSpc>
                <a:spcPct val="80000"/>
              </a:lnSpc>
              <a:buFont typeface="Arial" charset="0"/>
              <a:buNone/>
            </a:pPr>
            <a:r>
              <a:rPr lang="en-US" sz="1800" dirty="0">
                <a:solidFill>
                  <a:schemeClr val="bg1"/>
                </a:solidFill>
              </a:rPr>
              <a:t>		</a:t>
            </a:r>
          </a:p>
        </p:txBody>
      </p:sp>
    </p:spTree>
    <p:extLst>
      <p:ext uri="{BB962C8B-B14F-4D97-AF65-F5344CB8AC3E}">
        <p14:creationId xmlns:p14="http://schemas.microsoft.com/office/powerpoint/2010/main" val="2593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fade">
                                      <p:cBhvr>
                                        <p:cTn id="40"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00928453"/>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0" dirty="0">
                          <a:solidFill>
                            <a:schemeClr val="bg1"/>
                          </a:solidFill>
                          <a:latin typeface="+mn-lt"/>
                        </a:rPr>
                        <a:t>Describe</a:t>
                      </a:r>
                      <a:r>
                        <a:rPr lang="en-US" sz="2400" b="1" i="1" dirty="0">
                          <a:solidFill>
                            <a:schemeClr val="bg1"/>
                          </a:solidFill>
                          <a:latin typeface="+mn-lt"/>
                        </a:rPr>
                        <a:t> </a:t>
                      </a:r>
                      <a:r>
                        <a:rPr lang="en-US" sz="2400" b="1" i="0" dirty="0">
                          <a:solidFill>
                            <a:schemeClr val="bg1"/>
                          </a:solidFill>
                          <a:latin typeface="+mn-lt"/>
                        </a:rPr>
                        <a:t>consequence</a:t>
                      </a:r>
                      <a:r>
                        <a:rPr lang="en-US" sz="2400" b="1" i="0" baseline="0" dirty="0">
                          <a:solidFill>
                            <a:schemeClr val="bg1"/>
                          </a:solidFill>
                          <a:latin typeface="+mn-lt"/>
                        </a:rPr>
                        <a:t> strategies to increase behavior</a:t>
                      </a:r>
                      <a:endParaRPr lang="en-US" sz="2000" b="0" i="1" dirty="0">
                        <a:solidFill>
                          <a:schemeClr val="bg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189483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a:extLst>
              <a:ext uri="{FF2B5EF4-FFF2-40B4-BE49-F238E27FC236}">
                <a16:creationId xmlns:a16="http://schemas.microsoft.com/office/drawing/2014/main" id="{95A530D2-3433-DE4E-801A-D2536CF2AD0E}"/>
              </a:ext>
            </a:extLst>
          </p:cNvPr>
          <p:cNvPicPr>
            <a:picLocks noChangeAspect="1" noChangeArrowheads="1"/>
          </p:cNvPicPr>
          <p:nvPr/>
        </p:nvPicPr>
        <p:blipFill>
          <a:blip r:embed="rId3"/>
          <a:srcRect/>
          <a:stretch>
            <a:fillRect/>
          </a:stretch>
        </p:blipFill>
        <p:spPr bwMode="auto">
          <a:xfrm>
            <a:off x="6374869" y="6238179"/>
            <a:ext cx="2223562" cy="558037"/>
          </a:xfrm>
          <a:prstGeom prst="rect">
            <a:avLst/>
          </a:prstGeom>
          <a:noFill/>
          <a:ln w="9525">
            <a:noFill/>
            <a:miter lim="800000"/>
            <a:headEnd/>
            <a:tailEnd/>
          </a:ln>
        </p:spPr>
      </p:pic>
      <p:grpSp>
        <p:nvGrpSpPr>
          <p:cNvPr id="3" name="Group 6"/>
          <p:cNvGrpSpPr/>
          <p:nvPr/>
        </p:nvGrpSpPr>
        <p:grpSpPr>
          <a:xfrm>
            <a:off x="927101" y="3232150"/>
            <a:ext cx="7061200" cy="1104893"/>
            <a:chOff x="626463" y="1681683"/>
            <a:chExt cx="7099919" cy="1441443"/>
          </a:xfrm>
          <a:solidFill>
            <a:schemeClr val="accent3"/>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6187843"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grpSp>
        <p:nvGrpSpPr>
          <p:cNvPr id="4" name="Group 9"/>
          <p:cNvGrpSpPr/>
          <p:nvPr/>
        </p:nvGrpSpPr>
        <p:grpSpPr>
          <a:xfrm>
            <a:off x="1460501" y="4991107"/>
            <a:ext cx="7061200" cy="1104893"/>
            <a:chOff x="1252927" y="3363366"/>
            <a:chExt cx="7099919" cy="1441443"/>
          </a:xfrm>
          <a:solidFill>
            <a:schemeClr val="accent3"/>
          </a:solidFill>
        </p:grpSpPr>
        <p:sp>
          <p:nvSpPr>
            <p:cNvPr id="11" name="Rounded Rectangle 10"/>
            <p:cNvSpPr/>
            <p:nvPr/>
          </p:nvSpPr>
          <p:spPr>
            <a:xfrm>
              <a:off x="1252927" y="3363366"/>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Do data indicate that students are still engaging in </a:t>
              </a:r>
              <a:r>
                <a:rPr lang="en-US" sz="2700" b="1" dirty="0">
                  <a:solidFill>
                    <a:srgbClr val="FFFFFF"/>
                  </a:solidFill>
                </a:rPr>
                <a:t>problem behavior</a:t>
              </a:r>
              <a:r>
                <a:rPr lang="en-US" sz="2700" dirty="0">
                  <a:solidFill>
                    <a:srgbClr val="FFFFFF"/>
                  </a:solidFill>
                </a:rPr>
                <a:t>?</a:t>
              </a:r>
            </a:p>
          </p:txBody>
        </p:sp>
      </p:grpSp>
      <p:grpSp>
        <p:nvGrpSpPr>
          <p:cNvPr id="10" name="Group 15"/>
          <p:cNvGrpSpPr/>
          <p:nvPr/>
        </p:nvGrpSpPr>
        <p:grpSpPr>
          <a:xfrm>
            <a:off x="7023100" y="4109884"/>
            <a:ext cx="931827" cy="983447"/>
            <a:chOff x="0" y="1676399"/>
            <a:chExt cx="936937" cy="936937"/>
          </a:xfrm>
          <a:solidFill>
            <a:schemeClr val="accent2">
              <a:lumMod val="60000"/>
              <a:lumOff val="40000"/>
            </a:schemeClr>
          </a:solidFill>
        </p:grpSpPr>
        <p:sp>
          <p:nvSpPr>
            <p:cNvPr id="17" name="Down Arrow 16"/>
            <p:cNvSpPr/>
            <p:nvPr/>
          </p:nvSpPr>
          <p:spPr>
            <a:xfrm>
              <a:off x="0" y="1676399"/>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grpSp>
        <p:nvGrpSpPr>
          <p:cNvPr id="2" name="Group 3"/>
          <p:cNvGrpSpPr/>
          <p:nvPr/>
        </p:nvGrpSpPr>
        <p:grpSpPr>
          <a:xfrm>
            <a:off x="469901" y="1479550"/>
            <a:ext cx="7061200" cy="1104893"/>
            <a:chOff x="0" y="0"/>
            <a:chExt cx="7099919" cy="1441443"/>
          </a:xfrm>
          <a:solidFill>
            <a:schemeClr val="accent3"/>
          </a:solidFill>
        </p:grpSpPr>
        <p:sp>
          <p:nvSpPr>
            <p:cNvPr id="5" name="Rounded Rectangle 4"/>
            <p:cNvSpPr/>
            <p:nvPr/>
          </p:nvSpPr>
          <p:spPr>
            <a:xfrm>
              <a:off x="0" y="0"/>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rPr>
                <a:t>Are the </a:t>
              </a:r>
              <a:r>
                <a:rPr lang="en-US" sz="2700" b="1" dirty="0">
                  <a:solidFill>
                    <a:srgbClr val="FFFFFF"/>
                  </a:solidFill>
                </a:rPr>
                <a:t>foundations</a:t>
              </a:r>
              <a:r>
                <a:rPr lang="en-US" sz="2700" dirty="0">
                  <a:solidFill>
                    <a:srgbClr val="FFFFFF"/>
                  </a:solidFill>
                </a:rPr>
                <a:t> of effective PCBS in place?</a:t>
              </a:r>
            </a:p>
          </p:txBody>
        </p:sp>
      </p:grpSp>
      <p:sp>
        <p:nvSpPr>
          <p:cNvPr id="27" name="Rectangle 2"/>
          <p:cNvSpPr txBox="1">
            <a:spLocks noChangeArrowheads="1"/>
          </p:cNvSpPr>
          <p:nvPr/>
        </p:nvSpPr>
        <p:spPr bwMode="auto">
          <a:xfrm>
            <a:off x="304800" y="228599"/>
            <a:ext cx="8458200" cy="110556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ct val="0"/>
              </a:spcBef>
              <a:spcAft>
                <a:spcPct val="0"/>
              </a:spcAft>
              <a:defRPr/>
            </a:pPr>
            <a:r>
              <a:rPr lang="en-US" sz="3200" b="1" kern="0" dirty="0">
                <a:solidFill>
                  <a:srgbClr val="002368"/>
                </a:solidFill>
                <a:ea typeface="ＭＳ Ｐゴシック" pitchFamily="-111" charset="-128"/>
                <a:cs typeface="Arial"/>
              </a:rPr>
              <a:t>PCBS Practices </a:t>
            </a:r>
          </a:p>
          <a:p>
            <a:pPr algn="ctr" fontAlgn="base">
              <a:spcBef>
                <a:spcPct val="0"/>
              </a:spcBef>
              <a:spcAft>
                <a:spcPct val="0"/>
              </a:spcAft>
              <a:defRPr/>
            </a:pPr>
            <a:r>
              <a:rPr lang="en-US" sz="3200" b="1" kern="0" dirty="0">
                <a:solidFill>
                  <a:srgbClr val="002368"/>
                </a:solidFill>
                <a:ea typeface="ＭＳ Ｐゴシック" pitchFamily="-111" charset="-128"/>
                <a:cs typeface="Arial"/>
              </a:rPr>
              <a:t>Decision-Making Guide: 3 Key Questions</a:t>
            </a:r>
          </a:p>
        </p:txBody>
      </p:sp>
      <p:grpSp>
        <p:nvGrpSpPr>
          <p:cNvPr id="7" name="Group 12"/>
          <p:cNvGrpSpPr/>
          <p:nvPr/>
        </p:nvGrpSpPr>
        <p:grpSpPr>
          <a:xfrm>
            <a:off x="6489700" y="2433484"/>
            <a:ext cx="931827" cy="983447"/>
            <a:chOff x="6162982" y="1093094"/>
            <a:chExt cx="936937" cy="936937"/>
          </a:xfrm>
          <a:solidFill>
            <a:schemeClr val="accent2">
              <a:lumMod val="60000"/>
              <a:lumOff val="40000"/>
            </a:schemeClr>
          </a:solidFill>
        </p:grpSpPr>
        <p:sp>
          <p:nvSpPr>
            <p:cNvPr id="14" name="Down Arrow 13"/>
            <p:cNvSpPr/>
            <p:nvPr/>
          </p:nvSpPr>
          <p:spPr>
            <a:xfrm>
              <a:off x="6162982" y="1093094"/>
              <a:ext cx="936937" cy="936937"/>
            </a:xfrm>
            <a:prstGeom prst="downArrow">
              <a:avLst>
                <a:gd name="adj1" fmla="val 55000"/>
                <a:gd name="adj2" fmla="val 45000"/>
              </a:avLst>
            </a:prstGeom>
            <a:grp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endParaRPr>
            </a:p>
          </p:txBody>
        </p:sp>
      </p:grpSp>
      <p:sp>
        <p:nvSpPr>
          <p:cNvPr id="33" name="Rectangle 32"/>
          <p:cNvSpPr/>
          <p:nvPr/>
        </p:nvSpPr>
        <p:spPr>
          <a:xfrm>
            <a:off x="0" y="1479550"/>
            <a:ext cx="9144000" cy="5378450"/>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34" name="Rectangle 33"/>
          <p:cNvSpPr/>
          <p:nvPr/>
        </p:nvSpPr>
        <p:spPr>
          <a:xfrm>
            <a:off x="76200" y="2471334"/>
            <a:ext cx="2819400" cy="215738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Provide high rates of varied </a:t>
            </a:r>
            <a:r>
              <a:rPr lang="en-US" sz="2000" b="1" i="1" dirty="0">
                <a:solidFill>
                  <a:schemeClr val="bg1"/>
                </a:solidFill>
              </a:rPr>
              <a:t>opportunities to respond</a:t>
            </a:r>
            <a:r>
              <a:rPr lang="en-US" sz="2000" dirty="0">
                <a:solidFill>
                  <a:schemeClr val="bg1"/>
                </a:solidFill>
              </a:rPr>
              <a:t>.</a:t>
            </a:r>
          </a:p>
        </p:txBody>
      </p:sp>
      <p:sp>
        <p:nvSpPr>
          <p:cNvPr id="35" name="Rectangle 34"/>
          <p:cNvSpPr/>
          <p:nvPr/>
        </p:nvSpPr>
        <p:spPr>
          <a:xfrm>
            <a:off x="3124200" y="2471334"/>
            <a:ext cx="2819400" cy="215738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Use </a:t>
            </a:r>
            <a:r>
              <a:rPr lang="en-US" sz="2000" b="1" i="1" dirty="0">
                <a:solidFill>
                  <a:schemeClr val="bg1"/>
                </a:solidFill>
              </a:rPr>
              <a:t>prompts </a:t>
            </a:r>
            <a:r>
              <a:rPr lang="en-US" sz="2000" dirty="0">
                <a:solidFill>
                  <a:schemeClr val="bg1"/>
                </a:solidFill>
              </a:rPr>
              <a:t>and </a:t>
            </a:r>
            <a:r>
              <a:rPr lang="en-US" sz="2000" b="1" i="1" dirty="0">
                <a:solidFill>
                  <a:schemeClr val="bg1"/>
                </a:solidFill>
              </a:rPr>
              <a:t>active supervision</a:t>
            </a:r>
            <a:r>
              <a:rPr lang="en-US" sz="2000" dirty="0">
                <a:solidFill>
                  <a:schemeClr val="bg1"/>
                </a:solidFill>
              </a:rPr>
              <a:t>.</a:t>
            </a:r>
          </a:p>
        </p:txBody>
      </p:sp>
      <p:sp>
        <p:nvSpPr>
          <p:cNvPr id="36" name="TextBox 35"/>
          <p:cNvSpPr txBox="1"/>
          <p:nvPr/>
        </p:nvSpPr>
        <p:spPr>
          <a:xfrm>
            <a:off x="2667000" y="2910682"/>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
        <p:nvSpPr>
          <p:cNvPr id="37" name="Rectangle 36"/>
          <p:cNvSpPr/>
          <p:nvPr/>
        </p:nvSpPr>
        <p:spPr>
          <a:xfrm>
            <a:off x="6248400" y="2471334"/>
            <a:ext cx="2819400" cy="215738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chemeClr val="bg1"/>
                </a:solidFill>
              </a:rPr>
              <a:t>Acknowledge behavior with </a:t>
            </a:r>
            <a:r>
              <a:rPr lang="en-US" sz="2000" b="1" dirty="0">
                <a:solidFill>
                  <a:schemeClr val="bg1"/>
                </a:solidFill>
              </a:rPr>
              <a:t>specific praise </a:t>
            </a:r>
            <a:r>
              <a:rPr lang="en-US" sz="2000" dirty="0">
                <a:solidFill>
                  <a:schemeClr val="bg1"/>
                </a:solidFill>
              </a:rPr>
              <a:t>&amp; </a:t>
            </a:r>
            <a:r>
              <a:rPr lang="en-US" sz="2000" b="1" dirty="0">
                <a:solidFill>
                  <a:schemeClr val="bg1"/>
                </a:solidFill>
              </a:rPr>
              <a:t>other strategies</a:t>
            </a:r>
            <a:r>
              <a:rPr lang="en-US" sz="2000" dirty="0">
                <a:solidFill>
                  <a:schemeClr val="bg1"/>
                </a:solidFill>
              </a:rPr>
              <a:t>.</a:t>
            </a:r>
          </a:p>
        </p:txBody>
      </p:sp>
      <p:sp>
        <p:nvSpPr>
          <p:cNvPr id="38" name="TextBox 37"/>
          <p:cNvSpPr txBox="1"/>
          <p:nvPr/>
        </p:nvSpPr>
        <p:spPr>
          <a:xfrm>
            <a:off x="5753124" y="2910682"/>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002368"/>
                </a:solidFill>
                <a:ea typeface="ＭＳ Ｐゴシック" pitchFamily="34" charset="-128"/>
                <a:cs typeface="ＭＳ Ｐゴシック" pitchFamily="34" charset="-128"/>
              </a:rPr>
              <a:t>+</a:t>
            </a:r>
          </a:p>
        </p:txBody>
      </p:sp>
    </p:spTree>
    <p:extLst>
      <p:ext uri="{BB962C8B-B14F-4D97-AF65-F5344CB8AC3E}">
        <p14:creationId xmlns:p14="http://schemas.microsoft.com/office/powerpoint/2010/main" val="50454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0 -1.85185E-6 L 0 -0.46065 " pathEditMode="relative" rAng="0" ptsTypes="AA">
                                      <p:cBhvr>
                                        <p:cTn id="21" dur="2000" fill="hold"/>
                                        <p:tgtEl>
                                          <p:spTgt spid="3"/>
                                        </p:tgtEl>
                                        <p:attrNameLst>
                                          <p:attrName>ppt_x</p:attrName>
                                          <p:attrName>ppt_y</p:attrName>
                                        </p:attrNameLst>
                                      </p:cBhvr>
                                      <p:rCtr x="0" y="-23032"/>
                                    </p:animMotion>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000"/>
                                        <p:tgtEl>
                                          <p:spTgt spid="3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animBg="1"/>
      <p:bldP spid="34" grpId="0" animBg="1"/>
      <p:bldP spid="35" grpId="0" animBg="1"/>
      <p:bldP spid="36" grpId="0"/>
      <p:bldP spid="37" grpId="0" animBg="1"/>
      <p:bldP spid="3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1" y="218546"/>
            <a:ext cx="8229600" cy="563562"/>
          </a:xfrm>
        </p:spPr>
        <p:txBody>
          <a:bodyPr>
            <a:normAutofit fontScale="90000"/>
          </a:bodyPr>
          <a:lstStyle/>
          <a:p>
            <a:r>
              <a:rPr lang="en-US" sz="4000" b="1" dirty="0">
                <a:solidFill>
                  <a:srgbClr val="001C54"/>
                </a:solidFill>
              </a:rPr>
              <a:t>Other Strategies to Acknowledge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8475531"/>
              </p:ext>
            </p:extLst>
          </p:nvPr>
        </p:nvGraphicFramePr>
        <p:xfrm>
          <a:off x="191728" y="851834"/>
          <a:ext cx="8812162" cy="5246892"/>
        </p:xfrm>
        <a:graphic>
          <a:graphicData uri="http://schemas.openxmlformats.org/drawingml/2006/table">
            <a:tbl>
              <a:tblPr firstRow="1" bandRow="1">
                <a:tableStyleId>{2D5ABB26-0587-4C30-8999-92F81FD0307C}</a:tableStyleId>
              </a:tblPr>
              <a:tblGrid>
                <a:gridCol w="1607575">
                  <a:extLst>
                    <a:ext uri="{9D8B030D-6E8A-4147-A177-3AD203B41FA5}">
                      <a16:colId xmlns:a16="http://schemas.microsoft.com/office/drawing/2014/main" val="20000"/>
                    </a:ext>
                  </a:extLst>
                </a:gridCol>
                <a:gridCol w="2401529">
                  <a:extLst>
                    <a:ext uri="{9D8B030D-6E8A-4147-A177-3AD203B41FA5}">
                      <a16:colId xmlns:a16="http://schemas.microsoft.com/office/drawing/2014/main" val="20001"/>
                    </a:ext>
                  </a:extLst>
                </a:gridCol>
                <a:gridCol w="2401529">
                  <a:extLst>
                    <a:ext uri="{9D8B030D-6E8A-4147-A177-3AD203B41FA5}">
                      <a16:colId xmlns:a16="http://schemas.microsoft.com/office/drawing/2014/main" val="20002"/>
                    </a:ext>
                  </a:extLst>
                </a:gridCol>
                <a:gridCol w="2401529">
                  <a:extLst>
                    <a:ext uri="{9D8B030D-6E8A-4147-A177-3AD203B41FA5}">
                      <a16:colId xmlns:a16="http://schemas.microsoft.com/office/drawing/2014/main" val="20003"/>
                    </a:ext>
                  </a:extLst>
                </a:gridCol>
              </a:tblGrid>
              <a:tr h="453449">
                <a:tc>
                  <a:txBody>
                    <a:bodyPr/>
                    <a:lstStyle/>
                    <a:p>
                      <a:endParaRPr lang="en-US" sz="2000" dirty="0">
                        <a:solidFill>
                          <a:srgbClr val="000000"/>
                        </a:solidFill>
                        <a:latin typeface="Arial"/>
                        <a:cs typeface="Arial"/>
                      </a:endParaRP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en-US" sz="1800" dirty="0"/>
                        <a:t>Elementary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HS 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r>
                        <a:rPr lang="en-US" sz="1800" dirty="0"/>
                        <a:t>Non-example:</a:t>
                      </a:r>
                      <a:endParaRPr lang="en-US" sz="1800" dirty="0">
                        <a:solidFill>
                          <a:schemeClr val="bg1"/>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7700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latin typeface="+mj-lt"/>
                        </a:rPr>
                        <a:t>Behavior Contract</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dirty="0"/>
                        <a:t>Class</a:t>
                      </a:r>
                      <a:r>
                        <a:rPr lang="en-US" sz="1800" baseline="0" dirty="0"/>
                        <a:t> Constitution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Integrity Pledge signed by all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dirty="0"/>
                        <a:t>Zero Tolerance</a:t>
                      </a:r>
                      <a:r>
                        <a:rPr lang="en-US" sz="1800" baseline="0" dirty="0"/>
                        <a:t> Acknowledgement</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962845">
                <a:tc>
                  <a:txBody>
                    <a:bodyPr/>
                    <a:lstStyle/>
                    <a:p>
                      <a:r>
                        <a:rPr lang="en-US" sz="2000" b="1" dirty="0">
                          <a:latin typeface="+mj-lt"/>
                        </a:rPr>
                        <a:t>Group Contingency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“If all students will hand in homework #2 by the due date, next Friday we will play State Bingo instead of a formal test review.”</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“If we generate 5 questions that are examples of ‘Synthesis’ by 2:15,</a:t>
                      </a:r>
                      <a:r>
                        <a:rPr lang="en-US" sz="1800" kern="1200" baseline="0" dirty="0"/>
                        <a:t> </a:t>
                      </a:r>
                      <a:r>
                        <a:rPr lang="en-US" sz="1800" kern="1200" dirty="0"/>
                        <a:t>you may sit where you would like for the last 20 minutes of class.”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Making the goal unattainable</a:t>
                      </a:r>
                      <a:r>
                        <a:rPr lang="en-US" sz="1800" kern="1200" baseline="0" dirty="0"/>
                        <a:t> or undeliverable, or singling out a student for failing to meet goal.</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1307380">
                <a:tc>
                  <a:txBody>
                    <a:bodyPr/>
                    <a:lstStyle/>
                    <a:p>
                      <a:r>
                        <a:rPr lang="en-US" sz="2000" b="1" dirty="0">
                          <a:latin typeface="+mj-lt"/>
                        </a:rPr>
                        <a:t>Token Economy</a:t>
                      </a:r>
                      <a:endParaRPr lang="en-US" sz="2000" b="1" dirty="0">
                        <a:solidFill>
                          <a:srgbClr val="000000"/>
                        </a:solidFill>
                        <a:latin typeface="+mj-lt"/>
                        <a:cs typeface="Aria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c>
                  <a:txBody>
                    <a:bodyPr/>
                    <a:lstStyle/>
                    <a:p>
                      <a:r>
                        <a:rPr lang="en-US" sz="1800" kern="1200" dirty="0"/>
                        <a:t>“Group 2, you were all respectful during your discussion, </a:t>
                      </a:r>
                      <a:r>
                        <a:rPr lang="en-US" sz="1800" kern="1200" baseline="0" dirty="0"/>
                        <a:t>and e</a:t>
                      </a:r>
                      <a:r>
                        <a:rPr lang="en-US" sz="1800" kern="1200" dirty="0"/>
                        <a:t>ach of you earned a “star buck” to use in the school-wide store.”</a:t>
                      </a:r>
                      <a:r>
                        <a:rPr lang="en-US" sz="1800" dirty="0"/>
                        <a:t>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r>
                        <a:rPr lang="en-US" sz="1800" kern="1200" dirty="0"/>
                        <a:t>“</a:t>
                      </a:r>
                      <a:r>
                        <a:rPr lang="en-US" sz="1800" kern="1200" dirty="0" err="1"/>
                        <a:t>Alyiah</a:t>
                      </a:r>
                      <a:r>
                        <a:rPr lang="en-US" sz="1800" kern="1200" dirty="0"/>
                        <a:t>, you were very respectful when your peer came in and asked for space.  You’ve earned 10 bonus points toward your behavior goal.”  </a:t>
                      </a:r>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3EAFD"/>
                    </a:solidFill>
                  </a:tcPr>
                </a:tc>
                <a:tc>
                  <a:txBody>
                    <a:bodyPr/>
                    <a:lstStyle/>
                    <a:p>
                      <a:pPr lvl="0"/>
                      <a:r>
                        <a:rPr lang="en-US" sz="1800" kern="1200" dirty="0"/>
                        <a:t>Providing points or tokens without </a:t>
                      </a:r>
                    </a:p>
                    <a:p>
                      <a:pPr lvl="0"/>
                      <a:r>
                        <a:rPr lang="en-US" sz="1800" kern="1200" dirty="0"/>
                        <a:t>(a) specific praise or (b) demonstrated behaviors</a:t>
                      </a:r>
                    </a:p>
                    <a:p>
                      <a:endParaRPr lang="en-US" sz="1800" dirty="0">
                        <a:solidFill>
                          <a:srgbClr val="000000"/>
                        </a:solidFill>
                        <a:latin typeface="Arial"/>
                        <a:cs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9574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936C-0B6D-714B-A0F4-30F36AAA7D41}"/>
              </a:ext>
            </a:extLst>
          </p:cNvPr>
          <p:cNvSpPr>
            <a:spLocks noGrp="1"/>
          </p:cNvSpPr>
          <p:nvPr>
            <p:ph type="title"/>
          </p:nvPr>
        </p:nvSpPr>
        <p:spPr/>
        <p:txBody>
          <a:bodyPr/>
          <a:lstStyle/>
          <a:p>
            <a:r>
              <a:rPr lang="en-US" b="1" dirty="0">
                <a:solidFill>
                  <a:srgbClr val="001C54"/>
                </a:solidFill>
              </a:rPr>
              <a:t>Next Steps</a:t>
            </a:r>
          </a:p>
        </p:txBody>
      </p:sp>
      <p:sp>
        <p:nvSpPr>
          <p:cNvPr id="3" name="Content Placeholder 2">
            <a:extLst>
              <a:ext uri="{FF2B5EF4-FFF2-40B4-BE49-F238E27FC236}">
                <a16:creationId xmlns:a16="http://schemas.microsoft.com/office/drawing/2014/main" id="{0E5BBF01-F1F0-EC44-9F57-16C25ABE2452}"/>
              </a:ext>
            </a:extLst>
          </p:cNvPr>
          <p:cNvSpPr>
            <a:spLocks noGrp="1"/>
          </p:cNvSpPr>
          <p:nvPr>
            <p:ph idx="1"/>
          </p:nvPr>
        </p:nvSpPr>
        <p:spPr>
          <a:xfrm>
            <a:off x="628650" y="1825625"/>
            <a:ext cx="7886700" cy="1698625"/>
          </a:xfrm>
        </p:spPr>
        <p:txBody>
          <a:bodyPr/>
          <a:lstStyle/>
          <a:p>
            <a:r>
              <a:rPr lang="en-US" dirty="0">
                <a:solidFill>
                  <a:schemeClr val="bg1"/>
                </a:solidFill>
              </a:rPr>
              <a:t>Module 4 Quiz</a:t>
            </a:r>
          </a:p>
          <a:p>
            <a:r>
              <a:rPr lang="en-US" dirty="0">
                <a:solidFill>
                  <a:schemeClr val="bg1"/>
                </a:solidFill>
              </a:rPr>
              <a:t>Coaching Application Activity </a:t>
            </a:r>
          </a:p>
        </p:txBody>
      </p:sp>
    </p:spTree>
    <p:extLst>
      <p:ext uri="{BB962C8B-B14F-4D97-AF65-F5344CB8AC3E}">
        <p14:creationId xmlns:p14="http://schemas.microsoft.com/office/powerpoint/2010/main" val="256804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4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330513967"/>
              </p:ext>
            </p:extLst>
          </p:nvPr>
        </p:nvGraphicFramePr>
        <p:xfrm>
          <a:off x="183329" y="1713404"/>
          <a:ext cx="8299844" cy="3052234"/>
        </p:xfrm>
        <a:graphic>
          <a:graphicData uri="http://schemas.openxmlformats.org/drawingml/2006/table">
            <a:tbl>
              <a:tblPr firstRow="1" bandRow="1">
                <a:tableStyleId>{2D5ABB26-0587-4C30-8999-92F81FD0307C}</a:tableStyleId>
              </a:tblPr>
              <a:tblGrid>
                <a:gridCol w="2111636">
                  <a:extLst>
                    <a:ext uri="{9D8B030D-6E8A-4147-A177-3AD203B41FA5}">
                      <a16:colId xmlns:a16="http://schemas.microsoft.com/office/drawing/2014/main" val="1001809977"/>
                    </a:ext>
                  </a:extLst>
                </a:gridCol>
                <a:gridCol w="6188208">
                  <a:extLst>
                    <a:ext uri="{9D8B030D-6E8A-4147-A177-3AD203B41FA5}">
                      <a16:colId xmlns:a16="http://schemas.microsoft.com/office/drawing/2014/main" val="23848976"/>
                    </a:ext>
                  </a:extLst>
                </a:gridCol>
              </a:tblGrid>
              <a:tr h="895325">
                <a:tc>
                  <a:txBody>
                    <a:bodyPr/>
                    <a:lstStyle/>
                    <a:p>
                      <a:r>
                        <a:rPr lang="en-US" sz="3200" dirty="0">
                          <a:solidFill>
                            <a:schemeClr val="accent1"/>
                          </a:solidFill>
                          <a:latin typeface="+mj-lt"/>
                        </a:rPr>
                        <a:t>Part 1</a:t>
                      </a:r>
                    </a:p>
                  </a:txBody>
                  <a:tcPr/>
                </a:tc>
                <a:tc>
                  <a:txBody>
                    <a:bodyPr/>
                    <a:lstStyle/>
                    <a:p>
                      <a:r>
                        <a:rPr lang="en-US" sz="2400" b="1" i="1" dirty="0">
                          <a:solidFill>
                            <a:schemeClr val="accent1"/>
                          </a:solidFill>
                          <a:latin typeface="+mn-lt"/>
                        </a:rPr>
                        <a:t>Describe </a:t>
                      </a:r>
                      <a:r>
                        <a:rPr lang="en-US" sz="2400" b="1" i="0" dirty="0">
                          <a:solidFill>
                            <a:schemeClr val="accent1"/>
                          </a:solidFill>
                          <a:latin typeface="+mn-lt"/>
                        </a:rPr>
                        <a:t>consequence</a:t>
                      </a:r>
                      <a:r>
                        <a:rPr lang="en-US" sz="2400" b="1" i="0" baseline="0" dirty="0">
                          <a:solidFill>
                            <a:schemeClr val="accent1"/>
                          </a:solidFill>
                          <a:latin typeface="+mn-lt"/>
                        </a:rPr>
                        <a:t> strategies to increase behavior</a:t>
                      </a:r>
                      <a:endParaRPr lang="en-US" sz="2000" b="0" i="1" dirty="0">
                        <a:solidFill>
                          <a:schemeClr val="accent1"/>
                        </a:solidFill>
                        <a:latin typeface="+mn-lt"/>
                      </a:endParaRPr>
                    </a:p>
                  </a:txBody>
                  <a:tcPr/>
                </a:tc>
                <a:extLst>
                  <a:ext uri="{0D108BD9-81ED-4DB2-BD59-A6C34878D82A}">
                    <a16:rowId xmlns:a16="http://schemas.microsoft.com/office/drawing/2014/main" val="2506342544"/>
                  </a:ext>
                </a:extLst>
              </a:tr>
              <a:tr h="1577789">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Establish a continuum of strategies to acknowledge</a:t>
                      </a:r>
                      <a:r>
                        <a:rPr lang="en-US" sz="2400" b="1" baseline="0" dirty="0">
                          <a:solidFill>
                            <a:schemeClr val="bg1"/>
                          </a:solidFill>
                        </a:rPr>
                        <a:t> appropriate behavior</a:t>
                      </a:r>
                    </a:p>
                    <a:p>
                      <a:pPr marL="285750" indent="-285750">
                        <a:buFont typeface="Arial" panose="020B0604020202020204" pitchFamily="34" charset="0"/>
                        <a:buChar char="•"/>
                      </a:pPr>
                      <a:r>
                        <a:rPr lang="en-US" sz="1800" b="0" baseline="0" dirty="0">
                          <a:solidFill>
                            <a:schemeClr val="bg1"/>
                          </a:solidFill>
                        </a:rPr>
                        <a:t>Behavior Specific Praise</a:t>
                      </a:r>
                    </a:p>
                    <a:p>
                      <a:pPr marL="285750" indent="-285750">
                        <a:buFont typeface="Arial" panose="020B0604020202020204" pitchFamily="34" charset="0"/>
                        <a:buChar char="•"/>
                      </a:pPr>
                      <a:r>
                        <a:rPr lang="en-US" sz="1800" b="0" baseline="0" dirty="0">
                          <a:solidFill>
                            <a:schemeClr val="bg1"/>
                          </a:solidFill>
                        </a:rPr>
                        <a:t>Other Strategies to Acknowledge Appropriate Behavior</a:t>
                      </a:r>
                      <a:endParaRPr lang="en-US" sz="12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Appropriately adjust use of reinforcement</a:t>
                      </a: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3884688123"/>
      </p:ext>
    </p:extLst>
  </p:cSld>
  <p:clrMapOvr>
    <a:masterClrMapping/>
  </p:clrMapOvr>
</p:sld>
</file>

<file path=ppt/theme/theme1.xml><?xml version="1.0" encoding="utf-8"?>
<a:theme xmlns:a="http://schemas.openxmlformats.org/drawingml/2006/main" name="Custom Design">
  <a:themeElements>
    <a:clrScheme name="Behavior Course">
      <a:dk1>
        <a:srgbClr val="000000"/>
      </a:dk1>
      <a:lt1>
        <a:srgbClr val="FFFFFF"/>
      </a:lt1>
      <a:dk2>
        <a:srgbClr val="323232"/>
      </a:dk2>
      <a:lt2>
        <a:srgbClr val="FFFFFF"/>
      </a:lt2>
      <a:accent1>
        <a:srgbClr val="8377D1"/>
      </a:accent1>
      <a:accent2>
        <a:srgbClr val="65AFFF"/>
      </a:accent2>
      <a:accent3>
        <a:srgbClr val="028090"/>
      </a:accent3>
      <a:accent4>
        <a:srgbClr val="FE5F55"/>
      </a:accent4>
      <a:accent5>
        <a:srgbClr val="4ACEA5"/>
      </a:accent5>
      <a:accent6>
        <a:srgbClr val="C3E32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new behavior">
      <a:dk1>
        <a:srgbClr val="000000"/>
      </a:dk1>
      <a:lt1>
        <a:srgbClr val="FFFFFF"/>
      </a:lt1>
      <a:dk2>
        <a:srgbClr val="323232"/>
      </a:dk2>
      <a:lt2>
        <a:srgbClr val="FFFFFF"/>
      </a:lt2>
      <a:accent1>
        <a:srgbClr val="EE6352"/>
      </a:accent1>
      <a:accent2>
        <a:srgbClr val="01295F"/>
      </a:accent2>
      <a:accent3>
        <a:srgbClr val="028090"/>
      </a:accent3>
      <a:accent4>
        <a:srgbClr val="D3C1C3"/>
      </a:accent4>
      <a:accent5>
        <a:srgbClr val="A8C69F"/>
      </a:accent5>
      <a:accent6>
        <a:srgbClr val="CAD2C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 Behavior Course Template 2017_12_05</Template>
  <TotalTime>2955</TotalTime>
  <Words>6080</Words>
  <Application>Microsoft Office PowerPoint</Application>
  <PresentationFormat>On-screen Show (4:3)</PresentationFormat>
  <Paragraphs>794</Paragraphs>
  <Slides>88</Slides>
  <Notes>33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88</vt:i4>
      </vt:variant>
    </vt:vector>
  </HeadingPairs>
  <TitlesOfParts>
    <vt:vector size="100" baseType="lpstr">
      <vt:lpstr>ＭＳ Ｐゴシック</vt:lpstr>
      <vt:lpstr>SimSun</vt:lpstr>
      <vt:lpstr>Arial</vt:lpstr>
      <vt:lpstr>Calibri</vt:lpstr>
      <vt:lpstr>Cambria</vt:lpstr>
      <vt:lpstr>Franklin Gothic Book</vt:lpstr>
      <vt:lpstr>Franklin Gothic Medium</vt:lpstr>
      <vt:lpstr>Times New Roman</vt:lpstr>
      <vt:lpstr>Wingdings</vt:lpstr>
      <vt:lpstr>ヒラギノ角ゴ Pro W3</vt:lpstr>
      <vt:lpstr>Custom Design</vt:lpstr>
      <vt:lpstr>1_Custom Design</vt:lpstr>
      <vt:lpstr>PowerPoint Presentation</vt:lpstr>
      <vt:lpstr>PowerPoint Presentation</vt:lpstr>
      <vt:lpstr>Orientation to Module Tools and Resources</vt:lpstr>
      <vt:lpstr>Orientation to Module Elements</vt:lpstr>
      <vt:lpstr>Getting the Most Out of This Module</vt:lpstr>
      <vt:lpstr>PowerPoint Presentation</vt:lpstr>
      <vt:lpstr>Module Objectives</vt:lpstr>
      <vt:lpstr>PowerPoint Presentation</vt:lpstr>
      <vt:lpstr>Module Objectives</vt:lpstr>
      <vt:lpstr>Common Teacher Questions</vt:lpstr>
      <vt:lpstr>Reinforcement vs. Punishment</vt:lpstr>
      <vt:lpstr>Behavior is likely to occur again when it is reinforced</vt:lpstr>
      <vt:lpstr>Benefits of Acknowledgement Systems</vt:lpstr>
      <vt:lpstr>Acknowledgement Systems  for Older Students? </vt:lpstr>
      <vt:lpstr> Are extrinsic rewards potentially detrimental to increasing or maintaining intrinsic motivation? </vt:lpstr>
      <vt:lpstr>Effective use of reinforcement</vt:lpstr>
      <vt:lpstr>Using Rewards Well</vt:lpstr>
      <vt:lpstr>Big ideas: Using Reinforcement</vt:lpstr>
      <vt:lpstr>Activity 4.1: Discussion Board Reinforcement </vt:lpstr>
      <vt:lpstr>PowerPoint Presentation</vt:lpstr>
      <vt:lpstr>PowerPoint Presentation</vt:lpstr>
      <vt:lpstr>Module Objectives</vt:lpstr>
      <vt:lpstr>PowerPoint Presentation</vt:lpstr>
      <vt:lpstr>Rationale Why provide contingent praise?</vt:lpstr>
      <vt:lpstr>PowerPoint Presentation</vt:lpstr>
      <vt:lpstr>Activity 4.2: Workbook Quiz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Examples &amp; Non-examples Is this specific praise?</vt:lpstr>
      <vt:lpstr>Critical Features So, what is specific praise?</vt:lpstr>
      <vt:lpstr>Activity 4.3: Stop and Jot Script behavior-specific praise statements</vt:lpstr>
      <vt:lpstr>Activity 4.3: Review</vt:lpstr>
      <vt:lpstr>PowerPoint Presentation</vt:lpstr>
      <vt:lpstr>Module Objectives</vt:lpstr>
      <vt:lpstr>PowerPoint Presentation</vt:lpstr>
      <vt:lpstr>Other Strategies to Acknowledge</vt:lpstr>
      <vt:lpstr>Other Strategies to Acknowledge</vt:lpstr>
      <vt:lpstr>How To Implement</vt:lpstr>
      <vt:lpstr>Considerations for using Group Contingencies</vt:lpstr>
      <vt:lpstr>Group Contingencies</vt:lpstr>
      <vt:lpstr>“All for one”  Interdependent Group-Oriented Contingency</vt:lpstr>
      <vt:lpstr>“One for all”  Dependent Group-Oriented Contingency</vt:lpstr>
      <vt:lpstr>“To each his/her own”  Independent Group-Oriented Contingency</vt:lpstr>
      <vt:lpstr>Activity 4.4: Workbook Quiz Group Contingencies </vt:lpstr>
      <vt:lpstr>Activity 4.4: Workbook Quiz Group Contingencies- Review </vt:lpstr>
      <vt:lpstr>Activity 4.5: Discussion Board Group Contingencies </vt:lpstr>
      <vt:lpstr>Activity 4.5: Review</vt:lpstr>
      <vt:lpstr>Other Strategies to Acknowledge</vt:lpstr>
      <vt:lpstr>Behavioral Contracts</vt:lpstr>
      <vt:lpstr>PowerPoint Presentation</vt:lpstr>
      <vt:lpstr>PowerPoint Presentation</vt:lpstr>
      <vt:lpstr>Ten Basic Rules for  Behavioral Contracting</vt:lpstr>
      <vt:lpstr>Activity 4.6: Discussion Board Behavior Contracts</vt:lpstr>
      <vt:lpstr>Activity 4.6: Review</vt:lpstr>
      <vt:lpstr>Other Strategies to Acknowledge</vt:lpstr>
      <vt:lpstr>Establishing a Token Economy</vt:lpstr>
      <vt:lpstr>Considerations for Token Economies</vt:lpstr>
      <vt:lpstr>Activity 4.7: Discussion Board Token Economy</vt:lpstr>
      <vt:lpstr>Activity 4.7: Review</vt:lpstr>
      <vt:lpstr>Other Strategies to Acknowledge</vt:lpstr>
      <vt:lpstr>PowerPoint Presentation</vt:lpstr>
      <vt:lpstr>Module Objectives</vt:lpstr>
      <vt:lpstr>How will you know when to adjust your use of reinforcement? </vt:lpstr>
      <vt:lpstr>PowerPoint Presentation</vt:lpstr>
      <vt:lpstr>PowerPoint Presentation</vt:lpstr>
      <vt:lpstr>PowerPoint Presentation</vt:lpstr>
      <vt:lpstr>PowerPoint Presentation</vt:lpstr>
      <vt:lpstr>Schedules of Reinforcement</vt:lpstr>
      <vt:lpstr>Example: Continuous Reinforcement</vt:lpstr>
      <vt:lpstr>Example: Intermittent- Fixed Ratio</vt:lpstr>
      <vt:lpstr>Example: Intermittent- Variable Ratio</vt:lpstr>
      <vt:lpstr>PowerPoint Presentation</vt:lpstr>
      <vt:lpstr>PowerPoint Presentation</vt:lpstr>
      <vt:lpstr>Consider the following timeline for acknowledgement plans </vt:lpstr>
      <vt:lpstr>Consider the following types of acknowledgement</vt:lpstr>
      <vt:lpstr>Activity 4.8: Stop and Jot Timing of reinforcement</vt:lpstr>
      <vt:lpstr>Activity 4.8: Stop and Jot: Review</vt:lpstr>
      <vt:lpstr>Module Objectives</vt:lpstr>
      <vt:lpstr>PowerPoint Presentation</vt:lpstr>
      <vt:lpstr>Other Strategies to Acknowledge</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Pollack, Marney</dc:creator>
  <cp:lastModifiedBy>Reed, Jennifer</cp:lastModifiedBy>
  <cp:revision>117</cp:revision>
  <dcterms:created xsi:type="dcterms:W3CDTF">2018-01-03T21:15:26Z</dcterms:created>
  <dcterms:modified xsi:type="dcterms:W3CDTF">2019-07-17T22:06:26Z</dcterms:modified>
</cp:coreProperties>
</file>