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01" r:id="rId2"/>
  </p:sldMasterIdLst>
  <p:notesMasterIdLst>
    <p:notesMasterId r:id="rId68"/>
  </p:notesMasterIdLst>
  <p:handoutMasterIdLst>
    <p:handoutMasterId r:id="rId69"/>
  </p:handoutMasterIdLst>
  <p:sldIdLst>
    <p:sldId id="321" r:id="rId3"/>
    <p:sldId id="322" r:id="rId4"/>
    <p:sldId id="378" r:id="rId5"/>
    <p:sldId id="377" r:id="rId6"/>
    <p:sldId id="379" r:id="rId7"/>
    <p:sldId id="338" r:id="rId8"/>
    <p:sldId id="324" r:id="rId9"/>
    <p:sldId id="318" r:id="rId10"/>
    <p:sldId id="263" r:id="rId11"/>
    <p:sldId id="264" r:id="rId12"/>
    <p:sldId id="265" r:id="rId13"/>
    <p:sldId id="266" r:id="rId14"/>
    <p:sldId id="326" r:id="rId15"/>
    <p:sldId id="268" r:id="rId16"/>
    <p:sldId id="327" r:id="rId17"/>
    <p:sldId id="328" r:id="rId18"/>
    <p:sldId id="384" r:id="rId19"/>
    <p:sldId id="271" r:id="rId20"/>
    <p:sldId id="272" r:id="rId21"/>
    <p:sldId id="273" r:id="rId22"/>
    <p:sldId id="274" r:id="rId23"/>
    <p:sldId id="275" r:id="rId24"/>
    <p:sldId id="276" r:id="rId25"/>
    <p:sldId id="277" r:id="rId26"/>
    <p:sldId id="319" r:id="rId27"/>
    <p:sldId id="329" r:id="rId28"/>
    <p:sldId id="280" r:id="rId29"/>
    <p:sldId id="281" r:id="rId30"/>
    <p:sldId id="282" r:id="rId31"/>
    <p:sldId id="283" r:id="rId32"/>
    <p:sldId id="284" r:id="rId33"/>
    <p:sldId id="330" r:id="rId34"/>
    <p:sldId id="385" r:id="rId35"/>
    <p:sldId id="286" r:id="rId36"/>
    <p:sldId id="287" r:id="rId37"/>
    <p:sldId id="288" r:id="rId38"/>
    <p:sldId id="289" r:id="rId39"/>
    <p:sldId id="290" r:id="rId40"/>
    <p:sldId id="331" r:id="rId41"/>
    <p:sldId id="292" r:id="rId42"/>
    <p:sldId id="293" r:id="rId43"/>
    <p:sldId id="294" r:id="rId44"/>
    <p:sldId id="295" r:id="rId45"/>
    <p:sldId id="296" r:id="rId46"/>
    <p:sldId id="297" r:id="rId47"/>
    <p:sldId id="298" r:id="rId48"/>
    <p:sldId id="299" r:id="rId49"/>
    <p:sldId id="300" r:id="rId50"/>
    <p:sldId id="301" r:id="rId51"/>
    <p:sldId id="303" r:id="rId52"/>
    <p:sldId id="304" r:id="rId53"/>
    <p:sldId id="305" r:id="rId54"/>
    <p:sldId id="332" r:id="rId55"/>
    <p:sldId id="386" r:id="rId56"/>
    <p:sldId id="307" r:id="rId57"/>
    <p:sldId id="308" r:id="rId58"/>
    <p:sldId id="309" r:id="rId59"/>
    <p:sldId id="310" r:id="rId60"/>
    <p:sldId id="333" r:id="rId61"/>
    <p:sldId id="388" r:id="rId62"/>
    <p:sldId id="334" r:id="rId63"/>
    <p:sldId id="335" r:id="rId64"/>
    <p:sldId id="336" r:id="rId65"/>
    <p:sldId id="337" r:id="rId66"/>
    <p:sldId id="317"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son, Stephanie" initials="JS" lastIdx="3" clrIdx="0">
    <p:extLst>
      <p:ext uri="{19B8F6BF-5375-455C-9EA6-DF929625EA0E}">
        <p15:presenceInfo xmlns:p15="http://schemas.microsoft.com/office/powerpoint/2012/main" userId="S-1-5-21-1472932569-214068005-926709054-19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352"/>
    <a:srgbClr val="D5AEDC"/>
    <a:srgbClr val="7030A0"/>
    <a:srgbClr val="A856B6"/>
    <a:srgbClr val="A4CDE6"/>
    <a:srgbClr val="6A7988"/>
    <a:srgbClr val="63717F"/>
    <a:srgbClr val="001C54"/>
    <a:srgbClr val="002368"/>
    <a:srgbClr val="708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5" autoAdjust="0"/>
    <p:restoredTop sz="91109" autoAdjust="0"/>
  </p:normalViewPr>
  <p:slideViewPr>
    <p:cSldViewPr snapToGrid="0">
      <p:cViewPr varScale="1">
        <p:scale>
          <a:sx n="61" d="100"/>
          <a:sy n="61" d="100"/>
        </p:scale>
        <p:origin x="806" y="53"/>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6" d="100"/>
          <a:sy n="66" d="100"/>
        </p:scale>
        <p:origin x="325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EA3A48-454F-154A-802B-212E85ADEF83}" type="doc">
      <dgm:prSet loTypeId="urn:microsoft.com/office/officeart/2005/8/layout/process3" loCatId="" qsTypeId="urn:microsoft.com/office/officeart/2005/8/quickstyle/simple1" qsCatId="simple" csTypeId="urn:microsoft.com/office/officeart/2005/8/colors/accent1_2" csCatId="accent1" phldr="1"/>
      <dgm:spPr/>
      <dgm:t>
        <a:bodyPr/>
        <a:lstStyle/>
        <a:p>
          <a:endParaRPr lang="en-US"/>
        </a:p>
      </dgm:t>
    </dgm:pt>
    <dgm:pt modelId="{82566A81-7A86-4C4B-815C-811799C31F19}">
      <dgm:prSet phldrT="[Text]" custT="1"/>
      <dgm:spPr/>
      <dgm:t>
        <a:bodyPr/>
        <a:lstStyle/>
        <a:p>
          <a:pPr algn="ctr"/>
          <a:r>
            <a:rPr lang="en-US" sz="2000" dirty="0"/>
            <a:t>Pre-service</a:t>
          </a:r>
        </a:p>
      </dgm:t>
    </dgm:pt>
    <dgm:pt modelId="{7ABEA724-FB0F-624D-ABCB-B8A1E34437F0}" type="parTrans" cxnId="{DA7C9DC3-B000-AB4D-95D7-23E81618178E}">
      <dgm:prSet/>
      <dgm:spPr/>
      <dgm:t>
        <a:bodyPr/>
        <a:lstStyle/>
        <a:p>
          <a:endParaRPr lang="en-US"/>
        </a:p>
      </dgm:t>
    </dgm:pt>
    <dgm:pt modelId="{8D67BE4D-2200-8F47-AFBC-1049C022117B}" type="sibTrans" cxnId="{DA7C9DC3-B000-AB4D-95D7-23E81618178E}">
      <dgm:prSet/>
      <dgm:spPr/>
      <dgm:t>
        <a:bodyPr/>
        <a:lstStyle/>
        <a:p>
          <a:endParaRPr lang="en-US"/>
        </a:p>
      </dgm:t>
    </dgm:pt>
    <dgm:pt modelId="{1FB83F7E-DB0A-7541-B491-D39E5130221D}">
      <dgm:prSet phldrT="[Text]"/>
      <dgm:spPr/>
      <dgm:t>
        <a:bodyPr/>
        <a:lstStyle/>
        <a:p>
          <a:r>
            <a:rPr lang="en-US" dirty="0"/>
            <a:t>Become fluent with content and basic theory </a:t>
          </a:r>
        </a:p>
      </dgm:t>
    </dgm:pt>
    <dgm:pt modelId="{30D1CCC5-1B6F-C349-98A1-676FA3D85DC7}" type="parTrans" cxnId="{000BE859-C8F5-FB43-86BA-A4E9E942FCD4}">
      <dgm:prSet/>
      <dgm:spPr/>
      <dgm:t>
        <a:bodyPr/>
        <a:lstStyle/>
        <a:p>
          <a:endParaRPr lang="en-US"/>
        </a:p>
      </dgm:t>
    </dgm:pt>
    <dgm:pt modelId="{BDAF4590-E417-3B47-B1A1-724D1D904487}" type="sibTrans" cxnId="{000BE859-C8F5-FB43-86BA-A4E9E942FCD4}">
      <dgm:prSet/>
      <dgm:spPr/>
      <dgm:t>
        <a:bodyPr/>
        <a:lstStyle/>
        <a:p>
          <a:endParaRPr lang="en-US"/>
        </a:p>
      </dgm:t>
    </dgm:pt>
    <dgm:pt modelId="{8F7DDF7C-F965-1047-A771-F131B9F5CD47}">
      <dgm:prSet phldrT="[Text]" custT="1"/>
      <dgm:spPr/>
      <dgm:t>
        <a:bodyPr/>
        <a:lstStyle/>
        <a:p>
          <a:pPr algn="ctr"/>
          <a:r>
            <a:rPr lang="en-US" sz="2000" dirty="0"/>
            <a:t>New Teachers</a:t>
          </a:r>
        </a:p>
      </dgm:t>
    </dgm:pt>
    <dgm:pt modelId="{681E9FBB-6272-9B44-B5E5-4775FFA9CFF7}" type="parTrans" cxnId="{A6C3E3EA-00F9-E14F-B5D6-0F5EB5A01B9E}">
      <dgm:prSet/>
      <dgm:spPr/>
      <dgm:t>
        <a:bodyPr/>
        <a:lstStyle/>
        <a:p>
          <a:endParaRPr lang="en-US"/>
        </a:p>
      </dgm:t>
    </dgm:pt>
    <dgm:pt modelId="{E9B4F679-F448-CD46-BD09-6BC5F2108870}" type="sibTrans" cxnId="{A6C3E3EA-00F9-E14F-B5D6-0F5EB5A01B9E}">
      <dgm:prSet/>
      <dgm:spPr/>
      <dgm:t>
        <a:bodyPr/>
        <a:lstStyle/>
        <a:p>
          <a:endParaRPr lang="en-US"/>
        </a:p>
      </dgm:t>
    </dgm:pt>
    <dgm:pt modelId="{A0C1341D-2A3A-0241-A319-B88F95D3F299}">
      <dgm:prSet phldrT="[Text]"/>
      <dgm:spPr/>
      <dgm:t>
        <a:bodyPr/>
        <a:lstStyle/>
        <a:p>
          <a:r>
            <a:rPr lang="en-US" dirty="0"/>
            <a:t>Focus on moving from knowledge to practice</a:t>
          </a:r>
        </a:p>
      </dgm:t>
    </dgm:pt>
    <dgm:pt modelId="{EA75D376-F4BF-8D47-B793-2F749BE743A8}" type="parTrans" cxnId="{6480E69E-6FBF-DC44-A083-2FB8D7B058AF}">
      <dgm:prSet/>
      <dgm:spPr/>
      <dgm:t>
        <a:bodyPr/>
        <a:lstStyle/>
        <a:p>
          <a:endParaRPr lang="en-US"/>
        </a:p>
      </dgm:t>
    </dgm:pt>
    <dgm:pt modelId="{460D8546-4BE6-AD45-B2D7-567BD5FD2636}" type="sibTrans" cxnId="{6480E69E-6FBF-DC44-A083-2FB8D7B058AF}">
      <dgm:prSet/>
      <dgm:spPr/>
      <dgm:t>
        <a:bodyPr/>
        <a:lstStyle/>
        <a:p>
          <a:endParaRPr lang="en-US"/>
        </a:p>
      </dgm:t>
    </dgm:pt>
    <dgm:pt modelId="{8A5BC76C-9CD6-BD4B-A6D1-6ED238422F97}">
      <dgm:prSet phldrT="[Text]" custT="1"/>
      <dgm:spPr/>
      <dgm:t>
        <a:bodyPr/>
        <a:lstStyle/>
        <a:p>
          <a:pPr algn="ctr"/>
          <a:r>
            <a:rPr lang="en-US" sz="2000" dirty="0"/>
            <a:t>Experienced Teachers</a:t>
          </a:r>
        </a:p>
      </dgm:t>
    </dgm:pt>
    <dgm:pt modelId="{2B124FBE-A13D-154A-BFED-FA70B6B6752F}" type="parTrans" cxnId="{1FDE895B-850E-1F4E-9CFB-E8724D126CB7}">
      <dgm:prSet/>
      <dgm:spPr/>
      <dgm:t>
        <a:bodyPr/>
        <a:lstStyle/>
        <a:p>
          <a:endParaRPr lang="en-US"/>
        </a:p>
      </dgm:t>
    </dgm:pt>
    <dgm:pt modelId="{5890B37A-3EC2-9345-A43E-775F56E357C8}" type="sibTrans" cxnId="{1FDE895B-850E-1F4E-9CFB-E8724D126CB7}">
      <dgm:prSet/>
      <dgm:spPr/>
      <dgm:t>
        <a:bodyPr/>
        <a:lstStyle/>
        <a:p>
          <a:endParaRPr lang="en-US"/>
        </a:p>
      </dgm:t>
    </dgm:pt>
    <dgm:pt modelId="{EF97F04B-952D-0B45-A4B2-7845933D4467}">
      <dgm:prSet phldrT="[Text]"/>
      <dgm:spPr/>
      <dgm:t>
        <a:bodyPr/>
        <a:lstStyle/>
        <a:p>
          <a:r>
            <a:rPr lang="en-US" dirty="0"/>
            <a:t>Use activities as a self-reflection opportunity</a:t>
          </a:r>
        </a:p>
      </dgm:t>
    </dgm:pt>
    <dgm:pt modelId="{E24174DA-8AD6-D54B-A8E1-06BA0A79610B}" type="parTrans" cxnId="{151D64E6-02B8-B744-9E6F-81A9FF86FAA3}">
      <dgm:prSet/>
      <dgm:spPr/>
      <dgm:t>
        <a:bodyPr/>
        <a:lstStyle/>
        <a:p>
          <a:endParaRPr lang="en-US"/>
        </a:p>
      </dgm:t>
    </dgm:pt>
    <dgm:pt modelId="{81307B86-5190-1D4C-9874-30DF51CCDA3D}" type="sibTrans" cxnId="{151D64E6-02B8-B744-9E6F-81A9FF86FAA3}">
      <dgm:prSet/>
      <dgm:spPr/>
      <dgm:t>
        <a:bodyPr/>
        <a:lstStyle/>
        <a:p>
          <a:endParaRPr lang="en-US"/>
        </a:p>
      </dgm:t>
    </dgm:pt>
    <dgm:pt modelId="{ADEB1C42-6152-4A4D-B838-C23A502D92AB}">
      <dgm:prSet phldrT="[Text]"/>
      <dgm:spPr/>
      <dgm:t>
        <a:bodyPr/>
        <a:lstStyle/>
        <a:p>
          <a:r>
            <a:rPr lang="en-US" dirty="0"/>
            <a:t>Consider how you might coach or teach the skills/content to a new teacher in your building</a:t>
          </a:r>
        </a:p>
      </dgm:t>
    </dgm:pt>
    <dgm:pt modelId="{E1D3FD61-B484-F541-8599-DC0694898BC3}" type="parTrans" cxnId="{81A5A63E-0DEA-7C4B-82A9-9AA57226AD23}">
      <dgm:prSet/>
      <dgm:spPr/>
      <dgm:t>
        <a:bodyPr/>
        <a:lstStyle/>
        <a:p>
          <a:endParaRPr lang="en-US"/>
        </a:p>
      </dgm:t>
    </dgm:pt>
    <dgm:pt modelId="{E26CFCE3-112D-9747-BFDE-761F4A5ACE30}" type="sibTrans" cxnId="{81A5A63E-0DEA-7C4B-82A9-9AA57226AD23}">
      <dgm:prSet/>
      <dgm:spPr/>
      <dgm:t>
        <a:bodyPr/>
        <a:lstStyle/>
        <a:p>
          <a:endParaRPr lang="en-US"/>
        </a:p>
      </dgm:t>
    </dgm:pt>
    <dgm:pt modelId="{5A00EC57-226E-834F-A614-822801A740DD}">
      <dgm:prSet phldrT="[Text]"/>
      <dgm:spPr/>
      <dgm:t>
        <a:bodyPr/>
        <a:lstStyle/>
        <a:p>
          <a:r>
            <a:rPr lang="en-US" dirty="0"/>
            <a:t>Set a new implementation goal for yourself</a:t>
          </a:r>
        </a:p>
      </dgm:t>
    </dgm:pt>
    <dgm:pt modelId="{8FB656E1-732F-E14C-AB45-8A6526773A5A}" type="parTrans" cxnId="{E7EE3460-FD63-764C-B515-F59115A0C744}">
      <dgm:prSet/>
      <dgm:spPr/>
      <dgm:t>
        <a:bodyPr/>
        <a:lstStyle/>
        <a:p>
          <a:endParaRPr lang="en-US"/>
        </a:p>
      </dgm:t>
    </dgm:pt>
    <dgm:pt modelId="{5718F5BE-1D9C-104D-B5E0-0D5B43006302}" type="sibTrans" cxnId="{E7EE3460-FD63-764C-B515-F59115A0C744}">
      <dgm:prSet/>
      <dgm:spPr/>
      <dgm:t>
        <a:bodyPr/>
        <a:lstStyle/>
        <a:p>
          <a:endParaRPr lang="en-US"/>
        </a:p>
      </dgm:t>
    </dgm:pt>
    <dgm:pt modelId="{078654F5-6A23-BE48-AF3D-F3C7AF0F7B3A}">
      <dgm:prSet phldrT="[Text]"/>
      <dgm:spPr/>
      <dgm:t>
        <a:bodyPr/>
        <a:lstStyle/>
        <a:p>
          <a:r>
            <a:rPr lang="en-US" dirty="0"/>
            <a:t>Review resources provided to extend your learning with respect to culturally and contextually relevant implementation</a:t>
          </a:r>
        </a:p>
      </dgm:t>
    </dgm:pt>
    <dgm:pt modelId="{00069547-B637-104F-9B32-6B2922F8B560}" type="parTrans" cxnId="{14849B9A-7014-B748-AAD5-F9C95778AD81}">
      <dgm:prSet/>
      <dgm:spPr/>
      <dgm:t>
        <a:bodyPr/>
        <a:lstStyle/>
        <a:p>
          <a:endParaRPr lang="en-US"/>
        </a:p>
      </dgm:t>
    </dgm:pt>
    <dgm:pt modelId="{982D96C5-ACBD-4A40-97C1-A9325D8D14C6}" type="sibTrans" cxnId="{14849B9A-7014-B748-AAD5-F9C95778AD81}">
      <dgm:prSet/>
      <dgm:spPr/>
      <dgm:t>
        <a:bodyPr/>
        <a:lstStyle/>
        <a:p>
          <a:endParaRPr lang="en-US"/>
        </a:p>
      </dgm:t>
    </dgm:pt>
    <dgm:pt modelId="{C51A2E15-1E85-5841-9CC4-18AACD09D880}">
      <dgm:prSet phldrT="[Text]"/>
      <dgm:spPr/>
      <dgm:t>
        <a:bodyPr/>
        <a:lstStyle/>
        <a:p>
          <a:r>
            <a:rPr lang="en-US" dirty="0"/>
            <a:t>Look for examples of implementation in your clinic placements </a:t>
          </a:r>
        </a:p>
      </dgm:t>
    </dgm:pt>
    <dgm:pt modelId="{0D91A097-3669-4B42-8A41-CD8EA8802F45}" type="parTrans" cxnId="{B54ACF71-0EC7-A047-9C1B-6BAE3FD3D870}">
      <dgm:prSet/>
      <dgm:spPr/>
      <dgm:t>
        <a:bodyPr/>
        <a:lstStyle/>
        <a:p>
          <a:endParaRPr lang="en-US"/>
        </a:p>
      </dgm:t>
    </dgm:pt>
    <dgm:pt modelId="{D2CB6C83-0CA2-BE45-8DF6-03BE014A3A51}" type="sibTrans" cxnId="{B54ACF71-0EC7-A047-9C1B-6BAE3FD3D870}">
      <dgm:prSet/>
      <dgm:spPr/>
      <dgm:t>
        <a:bodyPr/>
        <a:lstStyle/>
        <a:p>
          <a:endParaRPr lang="en-US"/>
        </a:p>
      </dgm:t>
    </dgm:pt>
    <dgm:pt modelId="{DC596E0C-5ABD-094E-8C62-6C5CA3C1B7C0}">
      <dgm:prSet phldrT="[Text]"/>
      <dgm:spPr/>
      <dgm:t>
        <a:bodyPr/>
        <a:lstStyle/>
        <a:p>
          <a:r>
            <a:rPr lang="en-US" dirty="0"/>
            <a:t>Video record or ask for feedback on your implementation of key practices during your student teaching</a:t>
          </a:r>
        </a:p>
      </dgm:t>
    </dgm:pt>
    <dgm:pt modelId="{8FFC01F0-5C3F-1E41-BC6C-CCAABCEE4CA4}" type="parTrans" cxnId="{1FEB258F-239D-0D45-996B-6DD47456E761}">
      <dgm:prSet/>
      <dgm:spPr/>
      <dgm:t>
        <a:bodyPr/>
        <a:lstStyle/>
        <a:p>
          <a:endParaRPr lang="en-US"/>
        </a:p>
      </dgm:t>
    </dgm:pt>
    <dgm:pt modelId="{DCA81FBF-96C2-E742-B76D-905C70FC1C11}" type="sibTrans" cxnId="{1FEB258F-239D-0D45-996B-6DD47456E761}">
      <dgm:prSet/>
      <dgm:spPr/>
      <dgm:t>
        <a:bodyPr/>
        <a:lstStyle/>
        <a:p>
          <a:endParaRPr lang="en-US"/>
        </a:p>
      </dgm:t>
    </dgm:pt>
    <dgm:pt modelId="{81D46EB5-72EC-8645-AFB3-FD39295B2470}">
      <dgm:prSet phldrT="[Text]"/>
      <dgm:spPr/>
      <dgm:t>
        <a:bodyPr/>
        <a:lstStyle/>
        <a:p>
          <a:r>
            <a:rPr lang="en-US" dirty="0"/>
            <a:t>Set implementation goals and either self-monitor or ask for peer/coach feedback on your use of key skills</a:t>
          </a:r>
        </a:p>
      </dgm:t>
    </dgm:pt>
    <dgm:pt modelId="{63C2B1D6-19B5-404B-93AC-ADC0773F10A1}" type="parTrans" cxnId="{471C214C-21F6-B448-BFE9-1DA7F2F1D5BF}">
      <dgm:prSet/>
      <dgm:spPr/>
      <dgm:t>
        <a:bodyPr/>
        <a:lstStyle/>
        <a:p>
          <a:endParaRPr lang="en-US"/>
        </a:p>
      </dgm:t>
    </dgm:pt>
    <dgm:pt modelId="{D0E8EF35-54FB-C242-9A48-E1351ADB8673}" type="sibTrans" cxnId="{471C214C-21F6-B448-BFE9-1DA7F2F1D5BF}">
      <dgm:prSet/>
      <dgm:spPr/>
      <dgm:t>
        <a:bodyPr/>
        <a:lstStyle/>
        <a:p>
          <a:endParaRPr lang="en-US"/>
        </a:p>
      </dgm:t>
    </dgm:pt>
    <dgm:pt modelId="{41FF13FC-E1ED-C847-BD9D-0781F0F2DEF1}">
      <dgm:prSet phldrT="[Text]"/>
      <dgm:spPr/>
      <dgm:t>
        <a:bodyPr/>
        <a:lstStyle/>
        <a:p>
          <a:r>
            <a:rPr lang="en-US" dirty="0"/>
            <a:t>When a practice isn’t working, use your understanding of theory to help you modify or intensify a practice to improve outcomes</a:t>
          </a:r>
        </a:p>
      </dgm:t>
    </dgm:pt>
    <dgm:pt modelId="{7F2925A0-B033-1640-A658-BDC8A03B4659}" type="parTrans" cxnId="{E5979121-0FA6-0D42-81B4-4247C8F6FD25}">
      <dgm:prSet/>
      <dgm:spPr/>
      <dgm:t>
        <a:bodyPr/>
        <a:lstStyle/>
        <a:p>
          <a:endParaRPr lang="en-US"/>
        </a:p>
      </dgm:t>
    </dgm:pt>
    <dgm:pt modelId="{A9790C92-0A29-774B-B1DF-0EC740149612}" type="sibTrans" cxnId="{E5979121-0FA6-0D42-81B4-4247C8F6FD25}">
      <dgm:prSet/>
      <dgm:spPr/>
      <dgm:t>
        <a:bodyPr/>
        <a:lstStyle/>
        <a:p>
          <a:endParaRPr lang="en-US"/>
        </a:p>
      </dgm:t>
    </dgm:pt>
    <dgm:pt modelId="{56879E31-337D-9644-A420-17D6C68FBC98}" type="pres">
      <dgm:prSet presAssocID="{BEEA3A48-454F-154A-802B-212E85ADEF83}" presName="linearFlow" presStyleCnt="0">
        <dgm:presLayoutVars>
          <dgm:dir/>
          <dgm:animLvl val="lvl"/>
          <dgm:resizeHandles val="exact"/>
        </dgm:presLayoutVars>
      </dgm:prSet>
      <dgm:spPr/>
    </dgm:pt>
    <dgm:pt modelId="{256CAC86-ADF5-C244-A7AE-96DE973E9720}" type="pres">
      <dgm:prSet presAssocID="{82566A81-7A86-4C4B-815C-811799C31F19}" presName="composite" presStyleCnt="0"/>
      <dgm:spPr/>
    </dgm:pt>
    <dgm:pt modelId="{AC46254B-1106-3F44-A905-06E832E701BE}" type="pres">
      <dgm:prSet presAssocID="{82566A81-7A86-4C4B-815C-811799C31F19}" presName="parTx" presStyleLbl="node1" presStyleIdx="0" presStyleCnt="3">
        <dgm:presLayoutVars>
          <dgm:chMax val="0"/>
          <dgm:chPref val="0"/>
          <dgm:bulletEnabled val="1"/>
        </dgm:presLayoutVars>
      </dgm:prSet>
      <dgm:spPr/>
    </dgm:pt>
    <dgm:pt modelId="{4EE702CF-138E-0D4D-8669-5566BAFA2D3A}" type="pres">
      <dgm:prSet presAssocID="{82566A81-7A86-4C4B-815C-811799C31F19}" presName="parSh" presStyleLbl="node1" presStyleIdx="0" presStyleCnt="3"/>
      <dgm:spPr/>
    </dgm:pt>
    <dgm:pt modelId="{63C2B86F-C339-A644-A0A5-8D17AF622403}" type="pres">
      <dgm:prSet presAssocID="{82566A81-7A86-4C4B-815C-811799C31F19}" presName="desTx" presStyleLbl="fgAcc1" presStyleIdx="0" presStyleCnt="3">
        <dgm:presLayoutVars>
          <dgm:bulletEnabled val="1"/>
        </dgm:presLayoutVars>
      </dgm:prSet>
      <dgm:spPr/>
    </dgm:pt>
    <dgm:pt modelId="{66AE0118-AAE6-344F-8859-8AB38F867746}" type="pres">
      <dgm:prSet presAssocID="{8D67BE4D-2200-8F47-AFBC-1049C022117B}" presName="sibTrans" presStyleLbl="sibTrans2D1" presStyleIdx="0" presStyleCnt="2"/>
      <dgm:spPr/>
    </dgm:pt>
    <dgm:pt modelId="{F88EE6C8-62E7-2C44-A0AE-52B5BA77BD2A}" type="pres">
      <dgm:prSet presAssocID="{8D67BE4D-2200-8F47-AFBC-1049C022117B}" presName="connTx" presStyleLbl="sibTrans2D1" presStyleIdx="0" presStyleCnt="2"/>
      <dgm:spPr/>
    </dgm:pt>
    <dgm:pt modelId="{13B3C5AD-DDDD-7A45-A238-6DC685E476FC}" type="pres">
      <dgm:prSet presAssocID="{8F7DDF7C-F965-1047-A771-F131B9F5CD47}" presName="composite" presStyleCnt="0"/>
      <dgm:spPr/>
    </dgm:pt>
    <dgm:pt modelId="{11E2CB36-D95E-3F45-BCF5-B59641EA136B}" type="pres">
      <dgm:prSet presAssocID="{8F7DDF7C-F965-1047-A771-F131B9F5CD47}" presName="parTx" presStyleLbl="node1" presStyleIdx="0" presStyleCnt="3">
        <dgm:presLayoutVars>
          <dgm:chMax val="0"/>
          <dgm:chPref val="0"/>
          <dgm:bulletEnabled val="1"/>
        </dgm:presLayoutVars>
      </dgm:prSet>
      <dgm:spPr/>
    </dgm:pt>
    <dgm:pt modelId="{54717E25-7AA8-E34A-A3F5-DEA4C45C2E19}" type="pres">
      <dgm:prSet presAssocID="{8F7DDF7C-F965-1047-A771-F131B9F5CD47}" presName="parSh" presStyleLbl="node1" presStyleIdx="1" presStyleCnt="3"/>
      <dgm:spPr/>
    </dgm:pt>
    <dgm:pt modelId="{3B369317-152F-0846-AC40-1C8FD6D6754F}" type="pres">
      <dgm:prSet presAssocID="{8F7DDF7C-F965-1047-A771-F131B9F5CD47}" presName="desTx" presStyleLbl="fgAcc1" presStyleIdx="1" presStyleCnt="3">
        <dgm:presLayoutVars>
          <dgm:bulletEnabled val="1"/>
        </dgm:presLayoutVars>
      </dgm:prSet>
      <dgm:spPr/>
    </dgm:pt>
    <dgm:pt modelId="{4A58222B-1BB2-9F40-BE77-B7B4AA6FCDAE}" type="pres">
      <dgm:prSet presAssocID="{E9B4F679-F448-CD46-BD09-6BC5F2108870}" presName="sibTrans" presStyleLbl="sibTrans2D1" presStyleIdx="1" presStyleCnt="2"/>
      <dgm:spPr/>
    </dgm:pt>
    <dgm:pt modelId="{49D3D480-4A48-FB44-BB04-DD63115983E5}" type="pres">
      <dgm:prSet presAssocID="{E9B4F679-F448-CD46-BD09-6BC5F2108870}" presName="connTx" presStyleLbl="sibTrans2D1" presStyleIdx="1" presStyleCnt="2"/>
      <dgm:spPr/>
    </dgm:pt>
    <dgm:pt modelId="{16A606B5-C65E-1744-ACA3-ABC339DCDC38}" type="pres">
      <dgm:prSet presAssocID="{8A5BC76C-9CD6-BD4B-A6D1-6ED238422F97}" presName="composite" presStyleCnt="0"/>
      <dgm:spPr/>
    </dgm:pt>
    <dgm:pt modelId="{FD964025-3DF1-E946-B796-013E291C6A90}" type="pres">
      <dgm:prSet presAssocID="{8A5BC76C-9CD6-BD4B-A6D1-6ED238422F97}" presName="parTx" presStyleLbl="node1" presStyleIdx="1" presStyleCnt="3">
        <dgm:presLayoutVars>
          <dgm:chMax val="0"/>
          <dgm:chPref val="0"/>
          <dgm:bulletEnabled val="1"/>
        </dgm:presLayoutVars>
      </dgm:prSet>
      <dgm:spPr/>
    </dgm:pt>
    <dgm:pt modelId="{DE1436E0-4BF3-CB4E-A889-102C52BD3C3D}" type="pres">
      <dgm:prSet presAssocID="{8A5BC76C-9CD6-BD4B-A6D1-6ED238422F97}" presName="parSh" presStyleLbl="node1" presStyleIdx="2" presStyleCnt="3"/>
      <dgm:spPr/>
    </dgm:pt>
    <dgm:pt modelId="{5674F3AF-C665-9746-9B76-874571840816}" type="pres">
      <dgm:prSet presAssocID="{8A5BC76C-9CD6-BD4B-A6D1-6ED238422F97}" presName="desTx" presStyleLbl="fgAcc1" presStyleIdx="2" presStyleCnt="3">
        <dgm:presLayoutVars>
          <dgm:bulletEnabled val="1"/>
        </dgm:presLayoutVars>
      </dgm:prSet>
      <dgm:spPr/>
    </dgm:pt>
  </dgm:ptLst>
  <dgm:cxnLst>
    <dgm:cxn modelId="{11D5BE08-F126-554A-96C6-60096114B3CD}" type="presOf" srcId="{82566A81-7A86-4C4B-815C-811799C31F19}" destId="{4EE702CF-138E-0D4D-8669-5566BAFA2D3A}" srcOrd="1" destOrd="0" presId="urn:microsoft.com/office/officeart/2005/8/layout/process3"/>
    <dgm:cxn modelId="{AF6EBC1B-182A-EF40-87EF-767C17DDA193}" type="presOf" srcId="{81D46EB5-72EC-8645-AFB3-FD39295B2470}" destId="{3B369317-152F-0846-AC40-1C8FD6D6754F}" srcOrd="0" destOrd="1" presId="urn:microsoft.com/office/officeart/2005/8/layout/process3"/>
    <dgm:cxn modelId="{E5979121-0FA6-0D42-81B4-4247C8F6FD25}" srcId="{8F7DDF7C-F965-1047-A771-F131B9F5CD47}" destId="{41FF13FC-E1ED-C847-BD9D-0781F0F2DEF1}" srcOrd="2" destOrd="0" parTransId="{7F2925A0-B033-1640-A658-BDC8A03B4659}" sibTransId="{A9790C92-0A29-774B-B1DF-0EC740149612}"/>
    <dgm:cxn modelId="{73145A23-9D6A-A044-A8DE-56B324C89C39}" type="presOf" srcId="{8D67BE4D-2200-8F47-AFBC-1049C022117B}" destId="{F88EE6C8-62E7-2C44-A0AE-52B5BA77BD2A}" srcOrd="1" destOrd="0" presId="urn:microsoft.com/office/officeart/2005/8/layout/process3"/>
    <dgm:cxn modelId="{789DBD3B-344B-5444-A90B-B63A0000655E}" type="presOf" srcId="{ADEB1C42-6152-4A4D-B838-C23A502D92AB}" destId="{5674F3AF-C665-9746-9B76-874571840816}" srcOrd="0" destOrd="2" presId="urn:microsoft.com/office/officeart/2005/8/layout/process3"/>
    <dgm:cxn modelId="{CB2BAD3C-B2E3-E342-8242-BEACE9F33E1F}" type="presOf" srcId="{1FB83F7E-DB0A-7541-B491-D39E5130221D}" destId="{63C2B86F-C339-A644-A0A5-8D17AF622403}" srcOrd="0" destOrd="0" presId="urn:microsoft.com/office/officeart/2005/8/layout/process3"/>
    <dgm:cxn modelId="{81A5A63E-0DEA-7C4B-82A9-9AA57226AD23}" srcId="{8A5BC76C-9CD6-BD4B-A6D1-6ED238422F97}" destId="{ADEB1C42-6152-4A4D-B838-C23A502D92AB}" srcOrd="2" destOrd="0" parTransId="{E1D3FD61-B484-F541-8599-DC0694898BC3}" sibTransId="{E26CFCE3-112D-9747-BFDE-761F4A5ACE30}"/>
    <dgm:cxn modelId="{1FDE895B-850E-1F4E-9CFB-E8724D126CB7}" srcId="{BEEA3A48-454F-154A-802B-212E85ADEF83}" destId="{8A5BC76C-9CD6-BD4B-A6D1-6ED238422F97}" srcOrd="2" destOrd="0" parTransId="{2B124FBE-A13D-154A-BFED-FA70B6B6752F}" sibTransId="{5890B37A-3EC2-9345-A43E-775F56E357C8}"/>
    <dgm:cxn modelId="{E7EE3460-FD63-764C-B515-F59115A0C744}" srcId="{8A5BC76C-9CD6-BD4B-A6D1-6ED238422F97}" destId="{5A00EC57-226E-834F-A614-822801A740DD}" srcOrd="1" destOrd="0" parTransId="{8FB656E1-732F-E14C-AB45-8A6526773A5A}" sibTransId="{5718F5BE-1D9C-104D-B5E0-0D5B43006302}"/>
    <dgm:cxn modelId="{471C214C-21F6-B448-BFE9-1DA7F2F1D5BF}" srcId="{8F7DDF7C-F965-1047-A771-F131B9F5CD47}" destId="{81D46EB5-72EC-8645-AFB3-FD39295B2470}" srcOrd="1" destOrd="0" parTransId="{63C2B1D6-19B5-404B-93AC-ADC0773F10A1}" sibTransId="{D0E8EF35-54FB-C242-9A48-E1351ADB8673}"/>
    <dgm:cxn modelId="{E102524E-3E48-0849-9219-76BC07A26E6E}" type="presOf" srcId="{BEEA3A48-454F-154A-802B-212E85ADEF83}" destId="{56879E31-337D-9644-A420-17D6C68FBC98}" srcOrd="0" destOrd="0" presId="urn:microsoft.com/office/officeart/2005/8/layout/process3"/>
    <dgm:cxn modelId="{EA819B4E-C103-6D46-965E-AA2A71647FE0}" type="presOf" srcId="{DC596E0C-5ABD-094E-8C62-6C5CA3C1B7C0}" destId="{63C2B86F-C339-A644-A0A5-8D17AF622403}" srcOrd="0" destOrd="2" presId="urn:microsoft.com/office/officeart/2005/8/layout/process3"/>
    <dgm:cxn modelId="{B54ACF71-0EC7-A047-9C1B-6BAE3FD3D870}" srcId="{82566A81-7A86-4C4B-815C-811799C31F19}" destId="{C51A2E15-1E85-5841-9CC4-18AACD09D880}" srcOrd="1" destOrd="0" parTransId="{0D91A097-3669-4B42-8A41-CD8EA8802F45}" sibTransId="{D2CB6C83-0CA2-BE45-8DF6-03BE014A3A51}"/>
    <dgm:cxn modelId="{C75F7152-8B98-244F-AC01-B13535FF2766}" type="presOf" srcId="{41FF13FC-E1ED-C847-BD9D-0781F0F2DEF1}" destId="{3B369317-152F-0846-AC40-1C8FD6D6754F}" srcOrd="0" destOrd="2" presId="urn:microsoft.com/office/officeart/2005/8/layout/process3"/>
    <dgm:cxn modelId="{3556DC55-1D79-1040-94D6-12AD1FBD3EB4}" type="presOf" srcId="{8F7DDF7C-F965-1047-A771-F131B9F5CD47}" destId="{11E2CB36-D95E-3F45-BCF5-B59641EA136B}" srcOrd="0" destOrd="0" presId="urn:microsoft.com/office/officeart/2005/8/layout/process3"/>
    <dgm:cxn modelId="{8CB97457-1CCA-7148-968C-08971E6771AD}" type="presOf" srcId="{8A5BC76C-9CD6-BD4B-A6D1-6ED238422F97}" destId="{FD964025-3DF1-E946-B796-013E291C6A90}" srcOrd="0" destOrd="0" presId="urn:microsoft.com/office/officeart/2005/8/layout/process3"/>
    <dgm:cxn modelId="{000BE859-C8F5-FB43-86BA-A4E9E942FCD4}" srcId="{82566A81-7A86-4C4B-815C-811799C31F19}" destId="{1FB83F7E-DB0A-7541-B491-D39E5130221D}" srcOrd="0" destOrd="0" parTransId="{30D1CCC5-1B6F-C349-98A1-676FA3D85DC7}" sibTransId="{BDAF4590-E417-3B47-B1A1-724D1D904487}"/>
    <dgm:cxn modelId="{A536A67D-E47B-EB4D-8407-BB9B34B4DB02}" type="presOf" srcId="{5A00EC57-226E-834F-A614-822801A740DD}" destId="{5674F3AF-C665-9746-9B76-874571840816}" srcOrd="0" destOrd="1" presId="urn:microsoft.com/office/officeart/2005/8/layout/process3"/>
    <dgm:cxn modelId="{1FEB258F-239D-0D45-996B-6DD47456E761}" srcId="{82566A81-7A86-4C4B-815C-811799C31F19}" destId="{DC596E0C-5ABD-094E-8C62-6C5CA3C1B7C0}" srcOrd="2" destOrd="0" parTransId="{8FFC01F0-5C3F-1E41-BC6C-CCAABCEE4CA4}" sibTransId="{DCA81FBF-96C2-E742-B76D-905C70FC1C11}"/>
    <dgm:cxn modelId="{14849B9A-7014-B748-AAD5-F9C95778AD81}" srcId="{8A5BC76C-9CD6-BD4B-A6D1-6ED238422F97}" destId="{078654F5-6A23-BE48-AF3D-F3C7AF0F7B3A}" srcOrd="3" destOrd="0" parTransId="{00069547-B637-104F-9B32-6B2922F8B560}" sibTransId="{982D96C5-ACBD-4A40-97C1-A9325D8D14C6}"/>
    <dgm:cxn modelId="{6480E69E-6FBF-DC44-A083-2FB8D7B058AF}" srcId="{8F7DDF7C-F965-1047-A771-F131B9F5CD47}" destId="{A0C1341D-2A3A-0241-A319-B88F95D3F299}" srcOrd="0" destOrd="0" parTransId="{EA75D376-F4BF-8D47-B793-2F749BE743A8}" sibTransId="{460D8546-4BE6-AD45-B2D7-567BD5FD2636}"/>
    <dgm:cxn modelId="{DA7C9DC3-B000-AB4D-95D7-23E81618178E}" srcId="{BEEA3A48-454F-154A-802B-212E85ADEF83}" destId="{82566A81-7A86-4C4B-815C-811799C31F19}" srcOrd="0" destOrd="0" parTransId="{7ABEA724-FB0F-624D-ABCB-B8A1E34437F0}" sibTransId="{8D67BE4D-2200-8F47-AFBC-1049C022117B}"/>
    <dgm:cxn modelId="{2DAEF3C6-9E89-AE42-8136-6FD71EFC21C7}" type="presOf" srcId="{E9B4F679-F448-CD46-BD09-6BC5F2108870}" destId="{4A58222B-1BB2-9F40-BE77-B7B4AA6FCDAE}" srcOrd="0" destOrd="0" presId="urn:microsoft.com/office/officeart/2005/8/layout/process3"/>
    <dgm:cxn modelId="{2E226BC7-058D-474B-B17F-D398B78B7E29}" type="presOf" srcId="{8F7DDF7C-F965-1047-A771-F131B9F5CD47}" destId="{54717E25-7AA8-E34A-A3F5-DEA4C45C2E19}" srcOrd="1" destOrd="0" presId="urn:microsoft.com/office/officeart/2005/8/layout/process3"/>
    <dgm:cxn modelId="{AC91FED1-7F6B-4D47-80DD-51E05AACEF25}" type="presOf" srcId="{EF97F04B-952D-0B45-A4B2-7845933D4467}" destId="{5674F3AF-C665-9746-9B76-874571840816}" srcOrd="0" destOrd="0" presId="urn:microsoft.com/office/officeart/2005/8/layout/process3"/>
    <dgm:cxn modelId="{61610AD5-10FE-CE43-96C1-ACA053F7AC4A}" type="presOf" srcId="{8D67BE4D-2200-8F47-AFBC-1049C022117B}" destId="{66AE0118-AAE6-344F-8859-8AB38F867746}" srcOrd="0" destOrd="0" presId="urn:microsoft.com/office/officeart/2005/8/layout/process3"/>
    <dgm:cxn modelId="{3F502DE0-3599-114C-AC10-10964FB299DB}" type="presOf" srcId="{8A5BC76C-9CD6-BD4B-A6D1-6ED238422F97}" destId="{DE1436E0-4BF3-CB4E-A889-102C52BD3C3D}" srcOrd="1" destOrd="0" presId="urn:microsoft.com/office/officeart/2005/8/layout/process3"/>
    <dgm:cxn modelId="{A3F14AE1-4FBA-9744-9492-31A895BCD69C}" type="presOf" srcId="{078654F5-6A23-BE48-AF3D-F3C7AF0F7B3A}" destId="{5674F3AF-C665-9746-9B76-874571840816}" srcOrd="0" destOrd="3" presId="urn:microsoft.com/office/officeart/2005/8/layout/process3"/>
    <dgm:cxn modelId="{656486E2-CEA7-6849-B9ED-2226E033890F}" type="presOf" srcId="{E9B4F679-F448-CD46-BD09-6BC5F2108870}" destId="{49D3D480-4A48-FB44-BB04-DD63115983E5}" srcOrd="1" destOrd="0" presId="urn:microsoft.com/office/officeart/2005/8/layout/process3"/>
    <dgm:cxn modelId="{151D64E6-02B8-B744-9E6F-81A9FF86FAA3}" srcId="{8A5BC76C-9CD6-BD4B-A6D1-6ED238422F97}" destId="{EF97F04B-952D-0B45-A4B2-7845933D4467}" srcOrd="0" destOrd="0" parTransId="{E24174DA-8AD6-D54B-A8E1-06BA0A79610B}" sibTransId="{81307B86-5190-1D4C-9874-30DF51CCDA3D}"/>
    <dgm:cxn modelId="{A6C3E3EA-00F9-E14F-B5D6-0F5EB5A01B9E}" srcId="{BEEA3A48-454F-154A-802B-212E85ADEF83}" destId="{8F7DDF7C-F965-1047-A771-F131B9F5CD47}" srcOrd="1" destOrd="0" parTransId="{681E9FBB-6272-9B44-B5E5-4775FFA9CFF7}" sibTransId="{E9B4F679-F448-CD46-BD09-6BC5F2108870}"/>
    <dgm:cxn modelId="{46A3B2ED-7A84-764B-A5EF-90C841689561}" type="presOf" srcId="{82566A81-7A86-4C4B-815C-811799C31F19}" destId="{AC46254B-1106-3F44-A905-06E832E701BE}" srcOrd="0" destOrd="0" presId="urn:microsoft.com/office/officeart/2005/8/layout/process3"/>
    <dgm:cxn modelId="{366032F1-C06D-9142-9EEC-29BEAEF1EEF9}" type="presOf" srcId="{C51A2E15-1E85-5841-9CC4-18AACD09D880}" destId="{63C2B86F-C339-A644-A0A5-8D17AF622403}" srcOrd="0" destOrd="1" presId="urn:microsoft.com/office/officeart/2005/8/layout/process3"/>
    <dgm:cxn modelId="{4E6CE5F3-F1A0-A841-B1DF-891702C790AF}" type="presOf" srcId="{A0C1341D-2A3A-0241-A319-B88F95D3F299}" destId="{3B369317-152F-0846-AC40-1C8FD6D6754F}" srcOrd="0" destOrd="0" presId="urn:microsoft.com/office/officeart/2005/8/layout/process3"/>
    <dgm:cxn modelId="{2A843498-10A0-7D41-890D-17A4A23CC63B}" type="presParOf" srcId="{56879E31-337D-9644-A420-17D6C68FBC98}" destId="{256CAC86-ADF5-C244-A7AE-96DE973E9720}" srcOrd="0" destOrd="0" presId="urn:microsoft.com/office/officeart/2005/8/layout/process3"/>
    <dgm:cxn modelId="{1AED5E61-6757-AD45-9E20-D7513730084A}" type="presParOf" srcId="{256CAC86-ADF5-C244-A7AE-96DE973E9720}" destId="{AC46254B-1106-3F44-A905-06E832E701BE}" srcOrd="0" destOrd="0" presId="urn:microsoft.com/office/officeart/2005/8/layout/process3"/>
    <dgm:cxn modelId="{1DDC381F-CEF9-2D46-A46A-780AE445F044}" type="presParOf" srcId="{256CAC86-ADF5-C244-A7AE-96DE973E9720}" destId="{4EE702CF-138E-0D4D-8669-5566BAFA2D3A}" srcOrd="1" destOrd="0" presId="urn:microsoft.com/office/officeart/2005/8/layout/process3"/>
    <dgm:cxn modelId="{2D955967-24DC-DC40-B77C-FF1BF3F2A8B2}" type="presParOf" srcId="{256CAC86-ADF5-C244-A7AE-96DE973E9720}" destId="{63C2B86F-C339-A644-A0A5-8D17AF622403}" srcOrd="2" destOrd="0" presId="urn:microsoft.com/office/officeart/2005/8/layout/process3"/>
    <dgm:cxn modelId="{A185BC00-9B4A-0F41-979D-1991C0BD8389}" type="presParOf" srcId="{56879E31-337D-9644-A420-17D6C68FBC98}" destId="{66AE0118-AAE6-344F-8859-8AB38F867746}" srcOrd="1" destOrd="0" presId="urn:microsoft.com/office/officeart/2005/8/layout/process3"/>
    <dgm:cxn modelId="{BF7CC0F6-2A93-0E48-AF00-146ED4AA974B}" type="presParOf" srcId="{66AE0118-AAE6-344F-8859-8AB38F867746}" destId="{F88EE6C8-62E7-2C44-A0AE-52B5BA77BD2A}" srcOrd="0" destOrd="0" presId="urn:microsoft.com/office/officeart/2005/8/layout/process3"/>
    <dgm:cxn modelId="{F129709B-A08E-8442-95BD-79E712E6A662}" type="presParOf" srcId="{56879E31-337D-9644-A420-17D6C68FBC98}" destId="{13B3C5AD-DDDD-7A45-A238-6DC685E476FC}" srcOrd="2" destOrd="0" presId="urn:microsoft.com/office/officeart/2005/8/layout/process3"/>
    <dgm:cxn modelId="{74E4AEDC-9C4E-AF49-8D55-A74B7055A035}" type="presParOf" srcId="{13B3C5AD-DDDD-7A45-A238-6DC685E476FC}" destId="{11E2CB36-D95E-3F45-BCF5-B59641EA136B}" srcOrd="0" destOrd="0" presId="urn:microsoft.com/office/officeart/2005/8/layout/process3"/>
    <dgm:cxn modelId="{4F80FD33-7DF2-F541-9851-B2A34E5A2B6D}" type="presParOf" srcId="{13B3C5AD-DDDD-7A45-A238-6DC685E476FC}" destId="{54717E25-7AA8-E34A-A3F5-DEA4C45C2E19}" srcOrd="1" destOrd="0" presId="urn:microsoft.com/office/officeart/2005/8/layout/process3"/>
    <dgm:cxn modelId="{558EF286-A465-0D42-8A3E-9138CDDCB89F}" type="presParOf" srcId="{13B3C5AD-DDDD-7A45-A238-6DC685E476FC}" destId="{3B369317-152F-0846-AC40-1C8FD6D6754F}" srcOrd="2" destOrd="0" presId="urn:microsoft.com/office/officeart/2005/8/layout/process3"/>
    <dgm:cxn modelId="{86C6DCC7-12F8-D346-80A3-13A9EF7D07CD}" type="presParOf" srcId="{56879E31-337D-9644-A420-17D6C68FBC98}" destId="{4A58222B-1BB2-9F40-BE77-B7B4AA6FCDAE}" srcOrd="3" destOrd="0" presId="urn:microsoft.com/office/officeart/2005/8/layout/process3"/>
    <dgm:cxn modelId="{92F64811-2372-B645-986B-B72931B51A03}" type="presParOf" srcId="{4A58222B-1BB2-9F40-BE77-B7B4AA6FCDAE}" destId="{49D3D480-4A48-FB44-BB04-DD63115983E5}" srcOrd="0" destOrd="0" presId="urn:microsoft.com/office/officeart/2005/8/layout/process3"/>
    <dgm:cxn modelId="{F5AFE29B-50D0-244F-A5A3-43C6BF5E52B1}" type="presParOf" srcId="{56879E31-337D-9644-A420-17D6C68FBC98}" destId="{16A606B5-C65E-1744-ACA3-ABC339DCDC38}" srcOrd="4" destOrd="0" presId="urn:microsoft.com/office/officeart/2005/8/layout/process3"/>
    <dgm:cxn modelId="{8E4E1F00-7564-664B-8B73-2AD1E32157A6}" type="presParOf" srcId="{16A606B5-C65E-1744-ACA3-ABC339DCDC38}" destId="{FD964025-3DF1-E946-B796-013E291C6A90}" srcOrd="0" destOrd="0" presId="urn:microsoft.com/office/officeart/2005/8/layout/process3"/>
    <dgm:cxn modelId="{6631895F-6931-EE4B-951A-1C6E2842377A}" type="presParOf" srcId="{16A606B5-C65E-1744-ACA3-ABC339DCDC38}" destId="{DE1436E0-4BF3-CB4E-A889-102C52BD3C3D}" srcOrd="1" destOrd="0" presId="urn:microsoft.com/office/officeart/2005/8/layout/process3"/>
    <dgm:cxn modelId="{CD09F20B-B195-2144-B204-E5C78FCC7F48}" type="presParOf" srcId="{16A606B5-C65E-1744-ACA3-ABC339DCDC38}" destId="{5674F3AF-C665-9746-9B76-874571840816}"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5634317-0EB7-E04E-995B-2F75A6FFE4E0}" type="doc">
      <dgm:prSet loTypeId="urn:microsoft.com/office/officeart/2005/8/layout/hProcess9" loCatId="" qsTypeId="urn:microsoft.com/office/officeart/2005/8/quickstyle/simple4" qsCatId="simple" csTypeId="urn:microsoft.com/office/officeart/2005/8/colors/accent2_2" csCatId="accent2" phldr="1"/>
      <dgm:spPr/>
    </dgm:pt>
    <dgm:pt modelId="{5BFFABCC-E464-2B4A-82FA-B82BD42A76E6}">
      <dgm:prSet phldrT="[Text]"/>
      <dgm:spPr/>
      <dgm:t>
        <a:bodyPr/>
        <a:lstStyle/>
        <a:p>
          <a:r>
            <a:rPr lang="en-US" dirty="0"/>
            <a:t>Acquisition</a:t>
          </a:r>
        </a:p>
      </dgm:t>
    </dgm:pt>
    <dgm:pt modelId="{4D1F3BC7-77BF-584C-BD16-9E229262DD80}" type="parTrans" cxnId="{0718B451-E4ED-4F4E-ADEC-3101D1761193}">
      <dgm:prSet/>
      <dgm:spPr/>
      <dgm:t>
        <a:bodyPr/>
        <a:lstStyle/>
        <a:p>
          <a:endParaRPr lang="en-US"/>
        </a:p>
      </dgm:t>
    </dgm:pt>
    <dgm:pt modelId="{A3C7706D-6128-E543-8975-D3375527408C}" type="sibTrans" cxnId="{0718B451-E4ED-4F4E-ADEC-3101D1761193}">
      <dgm:prSet/>
      <dgm:spPr/>
      <dgm:t>
        <a:bodyPr/>
        <a:lstStyle/>
        <a:p>
          <a:endParaRPr lang="en-US"/>
        </a:p>
      </dgm:t>
    </dgm:pt>
    <dgm:pt modelId="{89ABEC6F-B1DA-2E49-90D2-A1019D0D915A}">
      <dgm:prSet phldrT="[Text]"/>
      <dgm:spPr/>
      <dgm:t>
        <a:bodyPr/>
        <a:lstStyle/>
        <a:p>
          <a:r>
            <a:rPr lang="en-US" dirty="0"/>
            <a:t>Fluency</a:t>
          </a:r>
        </a:p>
      </dgm:t>
    </dgm:pt>
    <dgm:pt modelId="{ABB3F26C-130B-BB4B-A3DE-C0005834D605}" type="parTrans" cxnId="{7601DE9E-51E0-7E42-99DC-22744C2E10DC}">
      <dgm:prSet/>
      <dgm:spPr/>
      <dgm:t>
        <a:bodyPr/>
        <a:lstStyle/>
        <a:p>
          <a:endParaRPr lang="en-US"/>
        </a:p>
      </dgm:t>
    </dgm:pt>
    <dgm:pt modelId="{2F270ABD-1F18-BD4D-88B1-FE4DEFFD07DE}" type="sibTrans" cxnId="{7601DE9E-51E0-7E42-99DC-22744C2E10DC}">
      <dgm:prSet/>
      <dgm:spPr/>
      <dgm:t>
        <a:bodyPr/>
        <a:lstStyle/>
        <a:p>
          <a:endParaRPr lang="en-US"/>
        </a:p>
      </dgm:t>
    </dgm:pt>
    <dgm:pt modelId="{38C206DB-60D6-1849-BDA2-D7380ADE649A}">
      <dgm:prSet phldrT="[Text]"/>
      <dgm:spPr/>
      <dgm:t>
        <a:bodyPr/>
        <a:lstStyle/>
        <a:p>
          <a:r>
            <a:rPr lang="en-US" dirty="0"/>
            <a:t>Maintenance</a:t>
          </a:r>
        </a:p>
      </dgm:t>
    </dgm:pt>
    <dgm:pt modelId="{4DF55A55-D448-D04F-B1AA-33144BF275E3}" type="parTrans" cxnId="{4CE3088C-FF98-6B46-A978-59A1C5670BBA}">
      <dgm:prSet/>
      <dgm:spPr/>
      <dgm:t>
        <a:bodyPr/>
        <a:lstStyle/>
        <a:p>
          <a:endParaRPr lang="en-US"/>
        </a:p>
      </dgm:t>
    </dgm:pt>
    <dgm:pt modelId="{61BF9B35-C6B2-464F-9D12-014B257090CC}" type="sibTrans" cxnId="{4CE3088C-FF98-6B46-A978-59A1C5670BBA}">
      <dgm:prSet/>
      <dgm:spPr/>
      <dgm:t>
        <a:bodyPr/>
        <a:lstStyle/>
        <a:p>
          <a:endParaRPr lang="en-US"/>
        </a:p>
      </dgm:t>
    </dgm:pt>
    <dgm:pt modelId="{245CD7AA-117B-B14C-A600-766B5B303883}">
      <dgm:prSet phldrT="[Text]"/>
      <dgm:spPr/>
      <dgm:t>
        <a:bodyPr/>
        <a:lstStyle/>
        <a:p>
          <a:r>
            <a:rPr lang="en-US" dirty="0"/>
            <a:t>Generalization</a:t>
          </a:r>
        </a:p>
      </dgm:t>
    </dgm:pt>
    <dgm:pt modelId="{BC066FB8-241E-F24D-95C4-B2CC3505742C}" type="parTrans" cxnId="{93795071-E81F-7C45-A018-18BD5CC9A27E}">
      <dgm:prSet/>
      <dgm:spPr/>
      <dgm:t>
        <a:bodyPr/>
        <a:lstStyle/>
        <a:p>
          <a:endParaRPr lang="en-US"/>
        </a:p>
      </dgm:t>
    </dgm:pt>
    <dgm:pt modelId="{C54836FC-3847-5E43-8390-720CA34CF9B1}" type="sibTrans" cxnId="{93795071-E81F-7C45-A018-18BD5CC9A27E}">
      <dgm:prSet/>
      <dgm:spPr/>
      <dgm:t>
        <a:bodyPr/>
        <a:lstStyle/>
        <a:p>
          <a:endParaRPr lang="en-US"/>
        </a:p>
      </dgm:t>
    </dgm:pt>
    <dgm:pt modelId="{396BABFD-76C3-C646-A443-F4455894CFCC}" type="pres">
      <dgm:prSet presAssocID="{95634317-0EB7-E04E-995B-2F75A6FFE4E0}" presName="CompostProcess" presStyleCnt="0">
        <dgm:presLayoutVars>
          <dgm:dir/>
          <dgm:resizeHandles val="exact"/>
        </dgm:presLayoutVars>
      </dgm:prSet>
      <dgm:spPr/>
    </dgm:pt>
    <dgm:pt modelId="{E5C5236B-1781-234D-BD0B-259C249989C2}" type="pres">
      <dgm:prSet presAssocID="{95634317-0EB7-E04E-995B-2F75A6FFE4E0}" presName="arrow" presStyleLbl="bgShp" presStyleIdx="0" presStyleCnt="1" custLinFactNeighborX="966" custLinFactNeighborY="-24682"/>
      <dgm:spPr/>
    </dgm:pt>
    <dgm:pt modelId="{258F1EC9-C4C0-6043-B03D-892AF338579B}" type="pres">
      <dgm:prSet presAssocID="{95634317-0EB7-E04E-995B-2F75A6FFE4E0}" presName="linearProcess" presStyleCnt="0"/>
      <dgm:spPr/>
    </dgm:pt>
    <dgm:pt modelId="{6C0C4B7E-CB51-0947-8BD4-85C8C991B26D}" type="pres">
      <dgm:prSet presAssocID="{5BFFABCC-E464-2B4A-82FA-B82BD42A76E6}" presName="textNode" presStyleLbl="node1" presStyleIdx="0" presStyleCnt="4" custLinFactNeighborY="-534">
        <dgm:presLayoutVars>
          <dgm:bulletEnabled val="1"/>
        </dgm:presLayoutVars>
      </dgm:prSet>
      <dgm:spPr/>
    </dgm:pt>
    <dgm:pt modelId="{2B29A345-2FA2-AB4F-977B-09949874FB98}" type="pres">
      <dgm:prSet presAssocID="{A3C7706D-6128-E543-8975-D3375527408C}" presName="sibTrans" presStyleCnt="0"/>
      <dgm:spPr/>
    </dgm:pt>
    <dgm:pt modelId="{C511816C-8BE2-2444-A0F4-28C4A09C69A2}" type="pres">
      <dgm:prSet presAssocID="{89ABEC6F-B1DA-2E49-90D2-A1019D0D915A}" presName="textNode" presStyleLbl="node1" presStyleIdx="1" presStyleCnt="4" custLinFactNeighborY="-534">
        <dgm:presLayoutVars>
          <dgm:bulletEnabled val="1"/>
        </dgm:presLayoutVars>
      </dgm:prSet>
      <dgm:spPr/>
    </dgm:pt>
    <dgm:pt modelId="{48063603-8980-DB4A-9DAB-4039FF511B31}" type="pres">
      <dgm:prSet presAssocID="{2F270ABD-1F18-BD4D-88B1-FE4DEFFD07DE}" presName="sibTrans" presStyleCnt="0"/>
      <dgm:spPr/>
    </dgm:pt>
    <dgm:pt modelId="{20E49FC2-E1CC-354A-97B0-190B56229170}" type="pres">
      <dgm:prSet presAssocID="{38C206DB-60D6-1849-BDA2-D7380ADE649A}" presName="textNode" presStyleLbl="node1" presStyleIdx="2" presStyleCnt="4" custLinFactNeighborY="-534">
        <dgm:presLayoutVars>
          <dgm:bulletEnabled val="1"/>
        </dgm:presLayoutVars>
      </dgm:prSet>
      <dgm:spPr/>
    </dgm:pt>
    <dgm:pt modelId="{589F21A8-C3F7-D64E-BAA6-F852130DA3D3}" type="pres">
      <dgm:prSet presAssocID="{61BF9B35-C6B2-464F-9D12-014B257090CC}" presName="sibTrans" presStyleCnt="0"/>
      <dgm:spPr/>
    </dgm:pt>
    <dgm:pt modelId="{2E1157CA-51C2-0E45-94EB-B2EB8B009A89}" type="pres">
      <dgm:prSet presAssocID="{245CD7AA-117B-B14C-A600-766B5B303883}" presName="textNode" presStyleLbl="node1" presStyleIdx="3" presStyleCnt="4" custLinFactNeighborY="-534">
        <dgm:presLayoutVars>
          <dgm:bulletEnabled val="1"/>
        </dgm:presLayoutVars>
      </dgm:prSet>
      <dgm:spPr/>
    </dgm:pt>
  </dgm:ptLst>
  <dgm:cxnLst>
    <dgm:cxn modelId="{5A8A0241-D716-FC4A-B234-61B1229EDC89}" type="presOf" srcId="{89ABEC6F-B1DA-2E49-90D2-A1019D0D915A}" destId="{C511816C-8BE2-2444-A0F4-28C4A09C69A2}" srcOrd="0" destOrd="0" presId="urn:microsoft.com/office/officeart/2005/8/layout/hProcess9"/>
    <dgm:cxn modelId="{93795071-E81F-7C45-A018-18BD5CC9A27E}" srcId="{95634317-0EB7-E04E-995B-2F75A6FFE4E0}" destId="{245CD7AA-117B-B14C-A600-766B5B303883}" srcOrd="3" destOrd="0" parTransId="{BC066FB8-241E-F24D-95C4-B2CC3505742C}" sibTransId="{C54836FC-3847-5E43-8390-720CA34CF9B1}"/>
    <dgm:cxn modelId="{0718B451-E4ED-4F4E-ADEC-3101D1761193}" srcId="{95634317-0EB7-E04E-995B-2F75A6FFE4E0}" destId="{5BFFABCC-E464-2B4A-82FA-B82BD42A76E6}" srcOrd="0" destOrd="0" parTransId="{4D1F3BC7-77BF-584C-BD16-9E229262DD80}" sibTransId="{A3C7706D-6128-E543-8975-D3375527408C}"/>
    <dgm:cxn modelId="{A720A47F-0AF6-E14D-9FCE-B1669B612C56}" type="presOf" srcId="{95634317-0EB7-E04E-995B-2F75A6FFE4E0}" destId="{396BABFD-76C3-C646-A443-F4455894CFCC}" srcOrd="0" destOrd="0" presId="urn:microsoft.com/office/officeart/2005/8/layout/hProcess9"/>
    <dgm:cxn modelId="{4CE3088C-FF98-6B46-A978-59A1C5670BBA}" srcId="{95634317-0EB7-E04E-995B-2F75A6FFE4E0}" destId="{38C206DB-60D6-1849-BDA2-D7380ADE649A}" srcOrd="2" destOrd="0" parTransId="{4DF55A55-D448-D04F-B1AA-33144BF275E3}" sibTransId="{61BF9B35-C6B2-464F-9D12-014B257090CC}"/>
    <dgm:cxn modelId="{7601DE9E-51E0-7E42-99DC-22744C2E10DC}" srcId="{95634317-0EB7-E04E-995B-2F75A6FFE4E0}" destId="{89ABEC6F-B1DA-2E49-90D2-A1019D0D915A}" srcOrd="1" destOrd="0" parTransId="{ABB3F26C-130B-BB4B-A3DE-C0005834D605}" sibTransId="{2F270ABD-1F18-BD4D-88B1-FE4DEFFD07DE}"/>
    <dgm:cxn modelId="{0155B2A1-9149-4B45-A9C2-993F4B5F2B63}" type="presOf" srcId="{5BFFABCC-E464-2B4A-82FA-B82BD42A76E6}" destId="{6C0C4B7E-CB51-0947-8BD4-85C8C991B26D}" srcOrd="0" destOrd="0" presId="urn:microsoft.com/office/officeart/2005/8/layout/hProcess9"/>
    <dgm:cxn modelId="{5F9D65B5-C757-7345-997E-D302D86066BB}" type="presOf" srcId="{38C206DB-60D6-1849-BDA2-D7380ADE649A}" destId="{20E49FC2-E1CC-354A-97B0-190B56229170}" srcOrd="0" destOrd="0" presId="urn:microsoft.com/office/officeart/2005/8/layout/hProcess9"/>
    <dgm:cxn modelId="{E218B9E9-3A2F-E349-807F-4667AF3A3472}" type="presOf" srcId="{245CD7AA-117B-B14C-A600-766B5B303883}" destId="{2E1157CA-51C2-0E45-94EB-B2EB8B009A89}" srcOrd="0" destOrd="0" presId="urn:microsoft.com/office/officeart/2005/8/layout/hProcess9"/>
    <dgm:cxn modelId="{1C20F919-BDF5-0245-94D4-F7B950D2E324}" type="presParOf" srcId="{396BABFD-76C3-C646-A443-F4455894CFCC}" destId="{E5C5236B-1781-234D-BD0B-259C249989C2}" srcOrd="0" destOrd="0" presId="urn:microsoft.com/office/officeart/2005/8/layout/hProcess9"/>
    <dgm:cxn modelId="{78C15959-4860-0248-9B7B-021A12A77840}" type="presParOf" srcId="{396BABFD-76C3-C646-A443-F4455894CFCC}" destId="{258F1EC9-C4C0-6043-B03D-892AF338579B}" srcOrd="1" destOrd="0" presId="urn:microsoft.com/office/officeart/2005/8/layout/hProcess9"/>
    <dgm:cxn modelId="{9E2F35B8-BA5D-2442-AD7B-2D06B9808612}" type="presParOf" srcId="{258F1EC9-C4C0-6043-B03D-892AF338579B}" destId="{6C0C4B7E-CB51-0947-8BD4-85C8C991B26D}" srcOrd="0" destOrd="0" presId="urn:microsoft.com/office/officeart/2005/8/layout/hProcess9"/>
    <dgm:cxn modelId="{2D3F140E-E905-A44E-8FBB-382208FC22A2}" type="presParOf" srcId="{258F1EC9-C4C0-6043-B03D-892AF338579B}" destId="{2B29A345-2FA2-AB4F-977B-09949874FB98}" srcOrd="1" destOrd="0" presId="urn:microsoft.com/office/officeart/2005/8/layout/hProcess9"/>
    <dgm:cxn modelId="{7D4B0507-D13D-1747-B7A4-B51B6E6D093C}" type="presParOf" srcId="{258F1EC9-C4C0-6043-B03D-892AF338579B}" destId="{C511816C-8BE2-2444-A0F4-28C4A09C69A2}" srcOrd="2" destOrd="0" presId="urn:microsoft.com/office/officeart/2005/8/layout/hProcess9"/>
    <dgm:cxn modelId="{BEC53A48-F3D1-B64D-9A3A-CB8997A99E00}" type="presParOf" srcId="{258F1EC9-C4C0-6043-B03D-892AF338579B}" destId="{48063603-8980-DB4A-9DAB-4039FF511B31}" srcOrd="3" destOrd="0" presId="urn:microsoft.com/office/officeart/2005/8/layout/hProcess9"/>
    <dgm:cxn modelId="{1F83BA67-28B5-A942-8DE7-9D80A16EAF67}" type="presParOf" srcId="{258F1EC9-C4C0-6043-B03D-892AF338579B}" destId="{20E49FC2-E1CC-354A-97B0-190B56229170}" srcOrd="4" destOrd="0" presId="urn:microsoft.com/office/officeart/2005/8/layout/hProcess9"/>
    <dgm:cxn modelId="{376FA408-8770-8348-8D80-1AA16D0913EA}" type="presParOf" srcId="{258F1EC9-C4C0-6043-B03D-892AF338579B}" destId="{589F21A8-C3F7-D64E-BAA6-F852130DA3D3}" srcOrd="5" destOrd="0" presId="urn:microsoft.com/office/officeart/2005/8/layout/hProcess9"/>
    <dgm:cxn modelId="{A6536A87-EDAA-5943-9105-19FFD409A25C}" type="presParOf" srcId="{258F1EC9-C4C0-6043-B03D-892AF338579B}" destId="{2E1157CA-51C2-0E45-94EB-B2EB8B009A89}"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4" qsCatId="simple" csTypeId="urn:microsoft.com/office/officeart/2005/8/colors/accent1_2" csCatId="accent1" phldr="1"/>
      <dgm:spPr/>
      <dgm:t>
        <a:bodyPr/>
        <a:lstStyle/>
        <a:p>
          <a:endParaRPr lang="en-US"/>
        </a:p>
      </dgm:t>
    </dgm:pt>
    <dgm:pt modelId="{ED86E4E3-AE16-5E4E-8B95-3646250C7181}">
      <dgm:prSet>
        <dgm:style>
          <a:lnRef idx="1">
            <a:schemeClr val="accent2"/>
          </a:lnRef>
          <a:fillRef idx="3">
            <a:schemeClr val="accent2"/>
          </a:fillRef>
          <a:effectRef idx="2">
            <a:schemeClr val="accent2"/>
          </a:effectRef>
          <a:fontRef idx="minor">
            <a:schemeClr val="lt1"/>
          </a:fontRef>
        </dgm:style>
      </dgm:prSet>
      <dgm:spPr>
        <a:solidFill>
          <a:schemeClr val="accent2"/>
        </a:solidFill>
      </dgm:spPr>
      <dgm:t>
        <a:bodyPr/>
        <a:lstStyle/>
        <a:p>
          <a:pPr rtl="0"/>
          <a:r>
            <a:rPr lang="en-US" dirty="0"/>
            <a:t>How can we </a:t>
          </a:r>
          <a:r>
            <a:rPr lang="en-US" b="1" i="1" dirty="0"/>
            <a:t>prevent</a:t>
          </a:r>
          <a:r>
            <a:rPr lang="en-US" dirty="0"/>
            <a:t>?</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tyle>
          <a:lnRef idx="1">
            <a:schemeClr val="accent2"/>
          </a:lnRef>
          <a:fillRef idx="3">
            <a:schemeClr val="accent2"/>
          </a:fillRef>
          <a:effectRef idx="2">
            <a:schemeClr val="accent2"/>
          </a:effectRef>
          <a:fontRef idx="minor">
            <a:schemeClr val="lt1"/>
          </a:fontRef>
        </dgm:style>
      </dgm:prSet>
      <dgm:spPr>
        <a:solidFill>
          <a:schemeClr val="accent2"/>
        </a:solidFill>
      </dgm:spPr>
      <dgm:t>
        <a:bodyPr/>
        <a:lstStyle/>
        <a:p>
          <a:pPr rtl="0"/>
          <a:r>
            <a:rPr lang="en-US" dirty="0"/>
            <a:t>What should we </a:t>
          </a:r>
          <a:r>
            <a:rPr lang="en-US" b="1" i="1" dirty="0"/>
            <a:t>teach </a:t>
          </a:r>
          <a:r>
            <a:rPr lang="en-US" dirty="0"/>
            <a:t>the student to do instead?</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tyle>
          <a:lnRef idx="1">
            <a:schemeClr val="accent2"/>
          </a:lnRef>
          <a:fillRef idx="3">
            <a:schemeClr val="accent2"/>
          </a:fillRef>
          <a:effectRef idx="2">
            <a:schemeClr val="accent2"/>
          </a:effectRef>
          <a:fontRef idx="minor">
            <a:schemeClr val="lt1"/>
          </a:fontRef>
        </dgm:style>
      </dgm:prSet>
      <dgm:spPr>
        <a:solidFill>
          <a:schemeClr val="accent2"/>
        </a:solidFill>
      </dgm:spPr>
      <dgm:t>
        <a:bodyPr/>
        <a:lstStyle/>
        <a:p>
          <a:pPr rtl="0"/>
          <a:r>
            <a:rPr lang="en-US" dirty="0"/>
            <a:t>How do we </a:t>
          </a:r>
          <a:r>
            <a:rPr lang="en-US" b="1" i="1" dirty="0"/>
            <a:t>respond </a:t>
          </a:r>
          <a:r>
            <a:rPr lang="en-US" dirty="0"/>
            <a:t>to make sure the new skill “works”?</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10197" custLinFactNeighborY="-10492">
        <dgm:style>
          <a:lnRef idx="1">
            <a:schemeClr val="accent2"/>
          </a:lnRef>
          <a:fillRef idx="2">
            <a:schemeClr val="accent2"/>
          </a:fillRef>
          <a:effectRef idx="1">
            <a:schemeClr val="accent2"/>
          </a:effectRef>
          <a:fontRef idx="minor">
            <a:schemeClr val="dk1"/>
          </a:fontRef>
        </dgm:style>
      </dgm:prSet>
      <dgm:spPr>
        <a:solidFill>
          <a:srgbClr val="BADDE1"/>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custLinFactX="-6129" custLinFactNeighborX="-100000" custLinFactNeighborY="17687">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custLinFactNeighborX="29391" custLinFactNeighborY="17802">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custLinFactX="20318" custLinFactNeighborX="100000" custLinFactNeighborY="17779">
        <dgm:presLayoutVars>
          <dgm:bulletEnabled val="1"/>
        </dgm:presLayoutVars>
      </dgm:prSet>
      <dgm:spPr/>
    </dgm:pt>
  </dgm:ptLst>
  <dgm:cxnLst>
    <dgm:cxn modelId="{6F19A20B-3268-D642-827B-C4725ECC1A6A}" type="presOf" srcId="{93007476-6EF1-F64E-A519-1ACAF287E549}" destId="{A0866A59-B2FB-4644-B18A-C6FBC1F9B5F8}" srcOrd="0" destOrd="0" presId="urn:microsoft.com/office/officeart/2005/8/layout/hProcess9"/>
    <dgm:cxn modelId="{8B10721A-5116-A140-A15D-7AA8E4F4542C}" type="presOf" srcId="{ED86E4E3-AE16-5E4E-8B95-3646250C7181}" destId="{054043CF-2D09-FE4C-B6BA-8C7A8F4DD86F}" srcOrd="0" destOrd="0" presId="urn:microsoft.com/office/officeart/2005/8/layout/hProcess9"/>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0D2C0C4E-43E1-D44E-B6F3-D8EB62BEC291}" type="presOf" srcId="{800436A6-0ECE-8944-8376-785ACFC0B177}" destId="{06A65EF5-CB1C-0A4F-853C-D31241EEF64D}" srcOrd="0" destOrd="0" presId="urn:microsoft.com/office/officeart/2005/8/layout/hProcess9"/>
    <dgm:cxn modelId="{8E460F7F-0197-5C4A-9467-C6813B785E8C}" type="presOf" srcId="{A156AEF1-B32D-9042-8BE2-3D5BBC1AB577}" destId="{948F76B2-BF44-C44C-BABF-4914E998AE07}"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6711FD96-9ADA-4F47-AAE4-E720251F9CCC}" type="presParOf" srcId="{948F76B2-BF44-C44C-BABF-4914E998AE07}" destId="{DA96B8C7-BDCC-8745-9B2D-EAAD7FDD145C}" srcOrd="0" destOrd="0" presId="urn:microsoft.com/office/officeart/2005/8/layout/hProcess9"/>
    <dgm:cxn modelId="{34ECFBFD-8190-154E-843D-FD58E8AA01F5}" type="presParOf" srcId="{948F76B2-BF44-C44C-BABF-4914E998AE07}" destId="{590ABE32-E8AB-254E-8C86-446184EA5374}" srcOrd="1" destOrd="0" presId="urn:microsoft.com/office/officeart/2005/8/layout/hProcess9"/>
    <dgm:cxn modelId="{673AD4A8-F9AF-C449-9F97-EA74C3B40364}" type="presParOf" srcId="{590ABE32-E8AB-254E-8C86-446184EA5374}" destId="{054043CF-2D09-FE4C-B6BA-8C7A8F4DD86F}" srcOrd="0" destOrd="0" presId="urn:microsoft.com/office/officeart/2005/8/layout/hProcess9"/>
    <dgm:cxn modelId="{D583018F-DB84-8545-958E-289C85F4C6CB}" type="presParOf" srcId="{590ABE32-E8AB-254E-8C86-446184EA5374}" destId="{84A1A111-CFD6-FC41-8116-F3EC8AAC7E42}" srcOrd="1" destOrd="0" presId="urn:microsoft.com/office/officeart/2005/8/layout/hProcess9"/>
    <dgm:cxn modelId="{0B56124C-0C18-654C-8C88-0150C8D29A55}" type="presParOf" srcId="{590ABE32-E8AB-254E-8C86-446184EA5374}" destId="{06A65EF5-CB1C-0A4F-853C-D31241EEF64D}" srcOrd="2" destOrd="0" presId="urn:microsoft.com/office/officeart/2005/8/layout/hProcess9"/>
    <dgm:cxn modelId="{A658F9AE-E090-6F4D-9A2D-29BE35DFBAD2}" type="presParOf" srcId="{590ABE32-E8AB-254E-8C86-446184EA5374}" destId="{943BC318-C5FB-2D47-96D2-5232ACB11E7B}" srcOrd="3" destOrd="0" presId="urn:microsoft.com/office/officeart/2005/8/layout/hProcess9"/>
    <dgm:cxn modelId="{79256FEA-54EF-D947-A498-C3C377EF3540}"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4" qsCatId="simple" csTypeId="urn:microsoft.com/office/officeart/2005/8/colors/accent1_2" csCatId="accent1" phldr="1"/>
      <dgm:spPr/>
      <dgm:t>
        <a:bodyPr/>
        <a:lstStyle/>
        <a:p>
          <a:endParaRPr lang="en-US"/>
        </a:p>
      </dgm:t>
    </dgm:pt>
    <dgm:pt modelId="{ED86E4E3-AE16-5E4E-8B95-3646250C7181}">
      <dgm:prSet>
        <dgm:style>
          <a:lnRef idx="1">
            <a:schemeClr val="accent2"/>
          </a:lnRef>
          <a:fillRef idx="3">
            <a:schemeClr val="accent2"/>
          </a:fillRef>
          <a:effectRef idx="2">
            <a:schemeClr val="accent2"/>
          </a:effectRef>
          <a:fontRef idx="minor">
            <a:schemeClr val="lt1"/>
          </a:fontRef>
        </dgm:style>
      </dgm:prSet>
      <dgm:spPr>
        <a:solidFill>
          <a:srgbClr val="009999"/>
        </a:solidFill>
      </dgm:spPr>
      <dgm:t>
        <a:bodyPr/>
        <a:lstStyle/>
        <a:p>
          <a:pPr rtl="0"/>
          <a:r>
            <a:rPr lang="en-US" dirty="0"/>
            <a:t>Provide attention ahead of lecture and frequent eye contact during </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tyle>
          <a:lnRef idx="1">
            <a:schemeClr val="accent2"/>
          </a:lnRef>
          <a:fillRef idx="3">
            <a:schemeClr val="accent2"/>
          </a:fillRef>
          <a:effectRef idx="2">
            <a:schemeClr val="accent2"/>
          </a:effectRef>
          <a:fontRef idx="minor">
            <a:schemeClr val="lt1"/>
          </a:fontRef>
        </dgm:style>
      </dgm:prSet>
      <dgm:spPr>
        <a:solidFill>
          <a:srgbClr val="009999"/>
        </a:solidFill>
      </dgm:spPr>
      <dgm:t>
        <a:bodyPr/>
        <a:lstStyle/>
        <a:p>
          <a:pPr rtl="0"/>
          <a:r>
            <a:rPr lang="en-US" dirty="0"/>
            <a:t>Teach and prompt hand raising</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tyle>
          <a:lnRef idx="1">
            <a:schemeClr val="accent2"/>
          </a:lnRef>
          <a:fillRef idx="3">
            <a:schemeClr val="accent2"/>
          </a:fillRef>
          <a:effectRef idx="2">
            <a:schemeClr val="accent2"/>
          </a:effectRef>
          <a:fontRef idx="minor">
            <a:schemeClr val="lt1"/>
          </a:fontRef>
        </dgm:style>
      </dgm:prSet>
      <dgm:spPr>
        <a:solidFill>
          <a:srgbClr val="009999"/>
        </a:solidFill>
      </dgm:spPr>
      <dgm:t>
        <a:bodyPr/>
        <a:lstStyle/>
        <a:p>
          <a:pPr rtl="0"/>
          <a:r>
            <a:rPr lang="en-US" dirty="0"/>
            <a:t>Call on her ONLY when she raises her hand (otherwise ignore)</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15359" custLinFactNeighborY="21554">
        <dgm:style>
          <a:lnRef idx="1">
            <a:schemeClr val="accent2"/>
          </a:lnRef>
          <a:fillRef idx="2">
            <a:schemeClr val="accent2"/>
          </a:fillRef>
          <a:effectRef idx="1">
            <a:schemeClr val="accent2"/>
          </a:effectRef>
          <a:fontRef idx="minor">
            <a:schemeClr val="dk1"/>
          </a:fontRef>
        </dgm:style>
      </dgm:prSet>
      <dgm:spPr>
        <a:solidFill>
          <a:schemeClr val="accent1">
            <a:lumMod val="20000"/>
            <a:lumOff val="80000"/>
          </a:schemeClr>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F0563C0F-CD09-BC4F-B730-46AD1304841E}" type="presOf" srcId="{800436A6-0ECE-8944-8376-785ACFC0B177}" destId="{06A65EF5-CB1C-0A4F-853C-D31241EEF64D}" srcOrd="0" destOrd="0" presId="urn:microsoft.com/office/officeart/2005/8/layout/hProcess9"/>
    <dgm:cxn modelId="{C5730D1B-6F2B-5646-84FC-969D6D02D9CA}" type="presOf" srcId="{A156AEF1-B32D-9042-8BE2-3D5BBC1AB577}" destId="{948F76B2-BF44-C44C-BABF-4914E998AE07}" srcOrd="0" destOrd="0" presId="urn:microsoft.com/office/officeart/2005/8/layout/hProcess9"/>
    <dgm:cxn modelId="{BA85E861-465F-2648-89BE-F69ECCEA5B02}" type="presOf" srcId="{ED86E4E3-AE16-5E4E-8B95-3646250C7181}" destId="{054043CF-2D09-FE4C-B6BA-8C7A8F4DD86F}" srcOrd="0" destOrd="0" presId="urn:microsoft.com/office/officeart/2005/8/layout/hProcess9"/>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118F004C-7DDA-8D46-B386-C2E7363F5B3C}" type="presOf" srcId="{93007476-6EF1-F64E-A519-1ACAF287E549}" destId="{A0866A59-B2FB-4644-B18A-C6FBC1F9B5F8}"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0D98EDC4-0F13-CE49-976E-A95070CA7949}" type="presParOf" srcId="{948F76B2-BF44-C44C-BABF-4914E998AE07}" destId="{DA96B8C7-BDCC-8745-9B2D-EAAD7FDD145C}" srcOrd="0" destOrd="0" presId="urn:microsoft.com/office/officeart/2005/8/layout/hProcess9"/>
    <dgm:cxn modelId="{3C47B037-5CE2-FB4F-8447-5EBCB1ED40A4}" type="presParOf" srcId="{948F76B2-BF44-C44C-BABF-4914E998AE07}" destId="{590ABE32-E8AB-254E-8C86-446184EA5374}" srcOrd="1" destOrd="0" presId="urn:microsoft.com/office/officeart/2005/8/layout/hProcess9"/>
    <dgm:cxn modelId="{4609D9E9-A1CD-2F48-86F4-49E6F67BE141}" type="presParOf" srcId="{590ABE32-E8AB-254E-8C86-446184EA5374}" destId="{054043CF-2D09-FE4C-B6BA-8C7A8F4DD86F}" srcOrd="0" destOrd="0" presId="urn:microsoft.com/office/officeart/2005/8/layout/hProcess9"/>
    <dgm:cxn modelId="{16491765-8860-0D46-836F-2739EEEEE55E}" type="presParOf" srcId="{590ABE32-E8AB-254E-8C86-446184EA5374}" destId="{84A1A111-CFD6-FC41-8116-F3EC8AAC7E42}" srcOrd="1" destOrd="0" presId="urn:microsoft.com/office/officeart/2005/8/layout/hProcess9"/>
    <dgm:cxn modelId="{1BCA21AA-C793-D94F-82C8-7D89C057458A}" type="presParOf" srcId="{590ABE32-E8AB-254E-8C86-446184EA5374}" destId="{06A65EF5-CB1C-0A4F-853C-D31241EEF64D}" srcOrd="2" destOrd="0" presId="urn:microsoft.com/office/officeart/2005/8/layout/hProcess9"/>
    <dgm:cxn modelId="{44434369-CAFE-3548-B8EF-2EFCB5BDA96C}" type="presParOf" srcId="{590ABE32-E8AB-254E-8C86-446184EA5374}" destId="{943BC318-C5FB-2D47-96D2-5232ACB11E7B}" srcOrd="3" destOrd="0" presId="urn:microsoft.com/office/officeart/2005/8/layout/hProcess9"/>
    <dgm:cxn modelId="{DB1FFB4D-85CF-E848-BBC9-1C72D6FFB5E8}"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4" qsCatId="simple" csTypeId="urn:microsoft.com/office/officeart/2005/8/colors/accent1_2" csCatId="accent1" phldr="1"/>
      <dgm:spPr/>
      <dgm:t>
        <a:bodyPr/>
        <a:lstStyle/>
        <a:p>
          <a:endParaRPr lang="en-US"/>
        </a:p>
      </dgm:t>
    </dgm:pt>
    <dgm:pt modelId="{ED86E4E3-AE16-5E4E-8B95-3646250C7181}">
      <dgm:prSet>
        <dgm:style>
          <a:lnRef idx="1">
            <a:schemeClr val="accent2"/>
          </a:lnRef>
          <a:fillRef idx="3">
            <a:schemeClr val="accent2"/>
          </a:fillRef>
          <a:effectRef idx="2">
            <a:schemeClr val="accent2"/>
          </a:effectRef>
          <a:fontRef idx="minor">
            <a:schemeClr val="lt1"/>
          </a:fontRef>
        </dgm:style>
      </dgm:prSet>
      <dgm:spPr>
        <a:solidFill>
          <a:schemeClr val="accent1"/>
        </a:solidFill>
      </dgm:spPr>
      <dgm:t>
        <a:bodyPr/>
        <a:lstStyle/>
        <a:p>
          <a:pPr rtl="0"/>
          <a:r>
            <a:rPr lang="en-US" dirty="0"/>
            <a:t>Modify writing assignment</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tyle>
          <a:lnRef idx="1">
            <a:schemeClr val="accent2"/>
          </a:lnRef>
          <a:fillRef idx="3">
            <a:schemeClr val="accent2"/>
          </a:fillRef>
          <a:effectRef idx="2">
            <a:schemeClr val="accent2"/>
          </a:effectRef>
          <a:fontRef idx="minor">
            <a:schemeClr val="lt1"/>
          </a:fontRef>
        </dgm:style>
      </dgm:prSet>
      <dgm:spPr>
        <a:solidFill>
          <a:schemeClr val="accent1"/>
        </a:solidFill>
      </dgm:spPr>
      <dgm:t>
        <a:bodyPr/>
        <a:lstStyle/>
        <a:p>
          <a:pPr rtl="0"/>
          <a:r>
            <a:rPr lang="en-US" dirty="0"/>
            <a:t>Teach and prompt her to ask for help/break</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tyle>
          <a:lnRef idx="1">
            <a:schemeClr val="accent2"/>
          </a:lnRef>
          <a:fillRef idx="3">
            <a:schemeClr val="accent2"/>
          </a:fillRef>
          <a:effectRef idx="2">
            <a:schemeClr val="accent2"/>
          </a:effectRef>
          <a:fontRef idx="minor">
            <a:schemeClr val="lt1"/>
          </a:fontRef>
        </dgm:style>
      </dgm:prSet>
      <dgm:spPr>
        <a:solidFill>
          <a:schemeClr val="accent1"/>
        </a:solidFill>
      </dgm:spPr>
      <dgm:t>
        <a:bodyPr/>
        <a:lstStyle/>
        <a:p>
          <a:pPr rtl="0"/>
          <a:r>
            <a:rPr lang="en-US" dirty="0"/>
            <a:t>Give immediate help/break when asked.  Otherwise, redirect to task.</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8824" custLinFactNeighborY="7335">
        <dgm:style>
          <a:lnRef idx="1">
            <a:schemeClr val="accent2"/>
          </a:lnRef>
          <a:fillRef idx="2">
            <a:schemeClr val="accent2"/>
          </a:fillRef>
          <a:effectRef idx="1">
            <a:schemeClr val="accent2"/>
          </a:effectRef>
          <a:fontRef idx="minor">
            <a:schemeClr val="dk1"/>
          </a:fontRef>
        </dgm:style>
      </dgm:prSet>
      <dgm:spPr>
        <a:solidFill>
          <a:schemeClr val="accent1">
            <a:lumMod val="20000"/>
            <a:lumOff val="80000"/>
          </a:schemeClr>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dgm:presLayoutVars>
          <dgm:bulletEnabled val="1"/>
        </dgm:presLayoutVars>
      </dgm:prSet>
      <dgm:spPr/>
    </dgm:pt>
  </dgm:ptLst>
  <dgm:cxnLst>
    <dgm:cxn modelId="{E4FB6838-D21F-E446-9087-8B5733E1E303}" type="presOf" srcId="{93007476-6EF1-F64E-A519-1ACAF287E549}" destId="{A0866A59-B2FB-4644-B18A-C6FBC1F9B5F8}" srcOrd="0" destOrd="0" presId="urn:microsoft.com/office/officeart/2005/8/layout/hProcess9"/>
    <dgm:cxn modelId="{ACCDCF40-52D9-524F-A091-AA774D2F4318}" type="presOf" srcId="{A156AEF1-B32D-9042-8BE2-3D5BBC1AB577}" destId="{948F76B2-BF44-C44C-BABF-4914E998AE07}" srcOrd="0" destOrd="0" presId="urn:microsoft.com/office/officeart/2005/8/layout/hProcess9"/>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1A186483-A9F0-B048-BA09-215593CDFCA7}" srcId="{A156AEF1-B32D-9042-8BE2-3D5BBC1AB577}" destId="{93007476-6EF1-F64E-A519-1ACAF287E549}" srcOrd="2" destOrd="0" parTransId="{08885007-BEA3-CE44-885E-A15F0AC51D9F}" sibTransId="{6038BB7C-71AB-4947-84C2-3554F575A1F9}"/>
    <dgm:cxn modelId="{E89A64DA-D3C2-0945-8F16-3DCC3CF04063}" type="presOf" srcId="{800436A6-0ECE-8944-8376-785ACFC0B177}" destId="{06A65EF5-CB1C-0A4F-853C-D31241EEF64D}" srcOrd="0" destOrd="0" presId="urn:microsoft.com/office/officeart/2005/8/layout/hProcess9"/>
    <dgm:cxn modelId="{34DE6CF1-B678-9B46-A1E5-37B376ED1234}" type="presOf" srcId="{ED86E4E3-AE16-5E4E-8B95-3646250C7181}" destId="{054043CF-2D09-FE4C-B6BA-8C7A8F4DD86F}" srcOrd="0" destOrd="0" presId="urn:microsoft.com/office/officeart/2005/8/layout/hProcess9"/>
    <dgm:cxn modelId="{5EC4106F-F651-F746-95A5-6FC09252193C}" type="presParOf" srcId="{948F76B2-BF44-C44C-BABF-4914E998AE07}" destId="{DA96B8C7-BDCC-8745-9B2D-EAAD7FDD145C}" srcOrd="0" destOrd="0" presId="urn:microsoft.com/office/officeart/2005/8/layout/hProcess9"/>
    <dgm:cxn modelId="{A7A69328-78CC-9E4D-9784-966142D3B25B}" type="presParOf" srcId="{948F76B2-BF44-C44C-BABF-4914E998AE07}" destId="{590ABE32-E8AB-254E-8C86-446184EA5374}" srcOrd="1" destOrd="0" presId="urn:microsoft.com/office/officeart/2005/8/layout/hProcess9"/>
    <dgm:cxn modelId="{B2F919C3-0C6D-CF48-98B6-9296295F356B}" type="presParOf" srcId="{590ABE32-E8AB-254E-8C86-446184EA5374}" destId="{054043CF-2D09-FE4C-B6BA-8C7A8F4DD86F}" srcOrd="0" destOrd="0" presId="urn:microsoft.com/office/officeart/2005/8/layout/hProcess9"/>
    <dgm:cxn modelId="{D02A3ABC-E4B5-0942-9308-F867EF964137}" type="presParOf" srcId="{590ABE32-E8AB-254E-8C86-446184EA5374}" destId="{84A1A111-CFD6-FC41-8116-F3EC8AAC7E42}" srcOrd="1" destOrd="0" presId="urn:microsoft.com/office/officeart/2005/8/layout/hProcess9"/>
    <dgm:cxn modelId="{D0A558FD-8023-EA4A-ABF0-669C62A43639}" type="presParOf" srcId="{590ABE32-E8AB-254E-8C86-446184EA5374}" destId="{06A65EF5-CB1C-0A4F-853C-D31241EEF64D}" srcOrd="2" destOrd="0" presId="urn:microsoft.com/office/officeart/2005/8/layout/hProcess9"/>
    <dgm:cxn modelId="{AB4ABCAF-48FD-AA45-B407-5EF9C27205F0}" type="presParOf" srcId="{590ABE32-E8AB-254E-8C86-446184EA5374}" destId="{943BC318-C5FB-2D47-96D2-5232ACB11E7B}" srcOrd="3" destOrd="0" presId="urn:microsoft.com/office/officeart/2005/8/layout/hProcess9"/>
    <dgm:cxn modelId="{2C7C1DDA-3D7C-4E41-BBB7-709495DF299C}"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56AEF1-B32D-9042-8BE2-3D5BBC1AB577}" type="doc">
      <dgm:prSet loTypeId="urn:microsoft.com/office/officeart/2005/8/layout/hProcess9" loCatId="process" qsTypeId="urn:microsoft.com/office/officeart/2005/8/quickstyle/simple4" qsCatId="simple" csTypeId="urn:microsoft.com/office/officeart/2005/8/colors/accent1_2" csCatId="accent1" phldr="1"/>
      <dgm:spPr/>
      <dgm:t>
        <a:bodyPr/>
        <a:lstStyle/>
        <a:p>
          <a:endParaRPr lang="en-US"/>
        </a:p>
      </dgm:t>
    </dgm:pt>
    <dgm:pt modelId="{ED86E4E3-AE16-5E4E-8B95-3646250C7181}">
      <dgm:prSet>
        <dgm:style>
          <a:lnRef idx="1">
            <a:schemeClr val="accent2"/>
          </a:lnRef>
          <a:fillRef idx="3">
            <a:schemeClr val="accent2"/>
          </a:fillRef>
          <a:effectRef idx="2">
            <a:schemeClr val="accent2"/>
          </a:effectRef>
          <a:fontRef idx="minor">
            <a:schemeClr val="lt1"/>
          </a:fontRef>
        </dgm:style>
      </dgm:prSet>
      <dgm:spPr>
        <a:solidFill>
          <a:schemeClr val="accent1"/>
        </a:solidFill>
      </dgm:spPr>
      <dgm:t>
        <a:bodyPr/>
        <a:lstStyle/>
        <a:p>
          <a:pPr rtl="0"/>
          <a:r>
            <a:rPr lang="en-US" dirty="0"/>
            <a:t>Increase prompts and active supervision in hallway</a:t>
          </a:r>
        </a:p>
      </dgm:t>
    </dgm:pt>
    <dgm:pt modelId="{998183D5-D188-B440-94D0-4A1B2A164777}" type="parTrans" cxnId="{66F88648-8744-EB4E-BFB9-4E53F0F4A518}">
      <dgm:prSet/>
      <dgm:spPr/>
      <dgm:t>
        <a:bodyPr/>
        <a:lstStyle/>
        <a:p>
          <a:endParaRPr lang="en-US"/>
        </a:p>
      </dgm:t>
    </dgm:pt>
    <dgm:pt modelId="{751F2B3C-96B4-9E4E-B88A-924AB9DD6BF6}" type="sibTrans" cxnId="{66F88648-8744-EB4E-BFB9-4E53F0F4A518}">
      <dgm:prSet/>
      <dgm:spPr/>
      <dgm:t>
        <a:bodyPr/>
        <a:lstStyle/>
        <a:p>
          <a:endParaRPr lang="en-US"/>
        </a:p>
      </dgm:t>
    </dgm:pt>
    <dgm:pt modelId="{800436A6-0ECE-8944-8376-785ACFC0B177}">
      <dgm:prSet>
        <dgm:style>
          <a:lnRef idx="1">
            <a:schemeClr val="accent2"/>
          </a:lnRef>
          <a:fillRef idx="3">
            <a:schemeClr val="accent2"/>
          </a:fillRef>
          <a:effectRef idx="2">
            <a:schemeClr val="accent2"/>
          </a:effectRef>
          <a:fontRef idx="minor">
            <a:schemeClr val="lt1"/>
          </a:fontRef>
        </dgm:style>
      </dgm:prSet>
      <dgm:spPr>
        <a:solidFill>
          <a:schemeClr val="accent1"/>
        </a:solidFill>
      </dgm:spPr>
      <dgm:t>
        <a:bodyPr/>
        <a:lstStyle/>
        <a:p>
          <a:pPr rtl="0"/>
          <a:r>
            <a:rPr lang="en-US" dirty="0"/>
            <a:t>Teach and prompt respectful behavior toward all peers</a:t>
          </a:r>
        </a:p>
      </dgm:t>
    </dgm:pt>
    <dgm:pt modelId="{F33A4410-67BE-7145-9E2B-39F6B920EDF8}" type="parTrans" cxnId="{41232863-A83C-5B4F-83F1-D0812478D202}">
      <dgm:prSet/>
      <dgm:spPr/>
      <dgm:t>
        <a:bodyPr/>
        <a:lstStyle/>
        <a:p>
          <a:endParaRPr lang="en-US"/>
        </a:p>
      </dgm:t>
    </dgm:pt>
    <dgm:pt modelId="{4A844847-E612-C84F-8525-AA54EEB6309A}" type="sibTrans" cxnId="{41232863-A83C-5B4F-83F1-D0812478D202}">
      <dgm:prSet/>
      <dgm:spPr/>
      <dgm:t>
        <a:bodyPr/>
        <a:lstStyle/>
        <a:p>
          <a:endParaRPr lang="en-US"/>
        </a:p>
      </dgm:t>
    </dgm:pt>
    <dgm:pt modelId="{93007476-6EF1-F64E-A519-1ACAF287E549}">
      <dgm:prSet>
        <dgm:style>
          <a:lnRef idx="1">
            <a:schemeClr val="accent2"/>
          </a:lnRef>
          <a:fillRef idx="3">
            <a:schemeClr val="accent2"/>
          </a:fillRef>
          <a:effectRef idx="2">
            <a:schemeClr val="accent2"/>
          </a:effectRef>
          <a:fontRef idx="minor">
            <a:schemeClr val="lt1"/>
          </a:fontRef>
        </dgm:style>
      </dgm:prSet>
      <dgm:spPr>
        <a:solidFill>
          <a:schemeClr val="accent1"/>
        </a:solidFill>
      </dgm:spPr>
      <dgm:t>
        <a:bodyPr/>
        <a:lstStyle/>
        <a:p>
          <a:pPr rtl="0"/>
          <a:r>
            <a:rPr lang="en-US" dirty="0"/>
            <a:t>Group contingency: peers reinforced for supporting good choices (and ignoring teasing)</a:t>
          </a:r>
        </a:p>
      </dgm:t>
    </dgm:pt>
    <dgm:pt modelId="{08885007-BEA3-CE44-885E-A15F0AC51D9F}" type="parTrans" cxnId="{1A186483-A9F0-B048-BA09-215593CDFCA7}">
      <dgm:prSet/>
      <dgm:spPr/>
      <dgm:t>
        <a:bodyPr/>
        <a:lstStyle/>
        <a:p>
          <a:endParaRPr lang="en-US"/>
        </a:p>
      </dgm:t>
    </dgm:pt>
    <dgm:pt modelId="{6038BB7C-71AB-4947-84C2-3554F575A1F9}" type="sibTrans" cxnId="{1A186483-A9F0-B048-BA09-215593CDFCA7}">
      <dgm:prSet/>
      <dgm:spPr/>
      <dgm:t>
        <a:bodyPr/>
        <a:lstStyle/>
        <a:p>
          <a:endParaRPr lang="en-US"/>
        </a:p>
      </dgm:t>
    </dgm:pt>
    <dgm:pt modelId="{948F76B2-BF44-C44C-BABF-4914E998AE07}" type="pres">
      <dgm:prSet presAssocID="{A156AEF1-B32D-9042-8BE2-3D5BBC1AB577}" presName="CompostProcess" presStyleCnt="0">
        <dgm:presLayoutVars>
          <dgm:dir/>
          <dgm:resizeHandles val="exact"/>
        </dgm:presLayoutVars>
      </dgm:prSet>
      <dgm:spPr/>
    </dgm:pt>
    <dgm:pt modelId="{DA96B8C7-BDCC-8745-9B2D-EAAD7FDD145C}" type="pres">
      <dgm:prSet presAssocID="{A156AEF1-B32D-9042-8BE2-3D5BBC1AB577}" presName="arrow" presStyleLbl="bgShp" presStyleIdx="0" presStyleCnt="1" custLinFactNeighborX="28214" custLinFactNeighborY="25254">
        <dgm:style>
          <a:lnRef idx="1">
            <a:schemeClr val="accent2"/>
          </a:lnRef>
          <a:fillRef idx="2">
            <a:schemeClr val="accent2"/>
          </a:fillRef>
          <a:effectRef idx="1">
            <a:schemeClr val="accent2"/>
          </a:effectRef>
          <a:fontRef idx="minor">
            <a:schemeClr val="dk1"/>
          </a:fontRef>
        </dgm:style>
      </dgm:prSet>
      <dgm:spPr>
        <a:solidFill>
          <a:schemeClr val="accent1">
            <a:lumMod val="40000"/>
            <a:lumOff val="60000"/>
          </a:schemeClr>
        </a:solidFill>
      </dgm:spPr>
    </dgm:pt>
    <dgm:pt modelId="{590ABE32-E8AB-254E-8C86-446184EA5374}" type="pres">
      <dgm:prSet presAssocID="{A156AEF1-B32D-9042-8BE2-3D5BBC1AB577}" presName="linearProcess" presStyleCnt="0"/>
      <dgm:spPr/>
    </dgm:pt>
    <dgm:pt modelId="{054043CF-2D09-FE4C-B6BA-8C7A8F4DD86F}" type="pres">
      <dgm:prSet presAssocID="{ED86E4E3-AE16-5E4E-8B95-3646250C7181}" presName="textNode" presStyleLbl="node1" presStyleIdx="0" presStyleCnt="3" custScaleY="137966">
        <dgm:presLayoutVars>
          <dgm:bulletEnabled val="1"/>
        </dgm:presLayoutVars>
      </dgm:prSet>
      <dgm:spPr/>
    </dgm:pt>
    <dgm:pt modelId="{84A1A111-CFD6-FC41-8116-F3EC8AAC7E42}" type="pres">
      <dgm:prSet presAssocID="{751F2B3C-96B4-9E4E-B88A-924AB9DD6BF6}" presName="sibTrans" presStyleCnt="0"/>
      <dgm:spPr/>
    </dgm:pt>
    <dgm:pt modelId="{06A65EF5-CB1C-0A4F-853C-D31241EEF64D}" type="pres">
      <dgm:prSet presAssocID="{800436A6-0ECE-8944-8376-785ACFC0B177}" presName="textNode" presStyleLbl="node1" presStyleIdx="1" presStyleCnt="3" custScaleY="137966">
        <dgm:presLayoutVars>
          <dgm:bulletEnabled val="1"/>
        </dgm:presLayoutVars>
      </dgm:prSet>
      <dgm:spPr/>
    </dgm:pt>
    <dgm:pt modelId="{943BC318-C5FB-2D47-96D2-5232ACB11E7B}" type="pres">
      <dgm:prSet presAssocID="{4A844847-E612-C84F-8525-AA54EEB6309A}" presName="sibTrans" presStyleCnt="0"/>
      <dgm:spPr/>
    </dgm:pt>
    <dgm:pt modelId="{A0866A59-B2FB-4644-B18A-C6FBC1F9B5F8}" type="pres">
      <dgm:prSet presAssocID="{93007476-6EF1-F64E-A519-1ACAF287E549}" presName="textNode" presStyleLbl="node1" presStyleIdx="2" presStyleCnt="3" custScaleY="137966">
        <dgm:presLayoutVars>
          <dgm:bulletEnabled val="1"/>
        </dgm:presLayoutVars>
      </dgm:prSet>
      <dgm:spPr/>
    </dgm:pt>
  </dgm:ptLst>
  <dgm:cxnLst>
    <dgm:cxn modelId="{84F67435-541B-4443-888B-E7E552186387}" type="presOf" srcId="{A156AEF1-B32D-9042-8BE2-3D5BBC1AB577}" destId="{948F76B2-BF44-C44C-BABF-4914E998AE07}" srcOrd="0" destOrd="0" presId="urn:microsoft.com/office/officeart/2005/8/layout/hProcess9"/>
    <dgm:cxn modelId="{41232863-A83C-5B4F-83F1-D0812478D202}" srcId="{A156AEF1-B32D-9042-8BE2-3D5BBC1AB577}" destId="{800436A6-0ECE-8944-8376-785ACFC0B177}" srcOrd="1" destOrd="0" parTransId="{F33A4410-67BE-7145-9E2B-39F6B920EDF8}" sibTransId="{4A844847-E612-C84F-8525-AA54EEB6309A}"/>
    <dgm:cxn modelId="{66F88648-8744-EB4E-BFB9-4E53F0F4A518}" srcId="{A156AEF1-B32D-9042-8BE2-3D5BBC1AB577}" destId="{ED86E4E3-AE16-5E4E-8B95-3646250C7181}" srcOrd="0" destOrd="0" parTransId="{998183D5-D188-B440-94D0-4A1B2A164777}" sibTransId="{751F2B3C-96B4-9E4E-B88A-924AB9DD6BF6}"/>
    <dgm:cxn modelId="{74F19349-4F31-FE42-8C77-3A104B879D3A}" type="presOf" srcId="{ED86E4E3-AE16-5E4E-8B95-3646250C7181}" destId="{054043CF-2D09-FE4C-B6BA-8C7A8F4DD86F}" srcOrd="0" destOrd="0" presId="urn:microsoft.com/office/officeart/2005/8/layout/hProcess9"/>
    <dgm:cxn modelId="{48177E7B-CB5A-704F-BB5F-9E4CE4C508E3}" type="presOf" srcId="{800436A6-0ECE-8944-8376-785ACFC0B177}" destId="{06A65EF5-CB1C-0A4F-853C-D31241EEF64D}" srcOrd="0" destOrd="0" presId="urn:microsoft.com/office/officeart/2005/8/layout/hProcess9"/>
    <dgm:cxn modelId="{1A186483-A9F0-B048-BA09-215593CDFCA7}" srcId="{A156AEF1-B32D-9042-8BE2-3D5BBC1AB577}" destId="{93007476-6EF1-F64E-A519-1ACAF287E549}" srcOrd="2" destOrd="0" parTransId="{08885007-BEA3-CE44-885E-A15F0AC51D9F}" sibTransId="{6038BB7C-71AB-4947-84C2-3554F575A1F9}"/>
    <dgm:cxn modelId="{8FE4FAEC-246F-E44B-A921-C66D7CFF2D2B}" type="presOf" srcId="{93007476-6EF1-F64E-A519-1ACAF287E549}" destId="{A0866A59-B2FB-4644-B18A-C6FBC1F9B5F8}" srcOrd="0" destOrd="0" presId="urn:microsoft.com/office/officeart/2005/8/layout/hProcess9"/>
    <dgm:cxn modelId="{65997644-662D-E244-B028-FE8E9044165A}" type="presParOf" srcId="{948F76B2-BF44-C44C-BABF-4914E998AE07}" destId="{DA96B8C7-BDCC-8745-9B2D-EAAD7FDD145C}" srcOrd="0" destOrd="0" presId="urn:microsoft.com/office/officeart/2005/8/layout/hProcess9"/>
    <dgm:cxn modelId="{0EEEE7BB-E5D8-1D45-B845-3850A7C3F5F1}" type="presParOf" srcId="{948F76B2-BF44-C44C-BABF-4914E998AE07}" destId="{590ABE32-E8AB-254E-8C86-446184EA5374}" srcOrd="1" destOrd="0" presId="urn:microsoft.com/office/officeart/2005/8/layout/hProcess9"/>
    <dgm:cxn modelId="{D20BEE8F-696D-9941-AE9D-E8275FD3A356}" type="presParOf" srcId="{590ABE32-E8AB-254E-8C86-446184EA5374}" destId="{054043CF-2D09-FE4C-B6BA-8C7A8F4DD86F}" srcOrd="0" destOrd="0" presId="urn:microsoft.com/office/officeart/2005/8/layout/hProcess9"/>
    <dgm:cxn modelId="{02CE0F93-B56F-1E47-ABB1-BAE51AC2F875}" type="presParOf" srcId="{590ABE32-E8AB-254E-8C86-446184EA5374}" destId="{84A1A111-CFD6-FC41-8116-F3EC8AAC7E42}" srcOrd="1" destOrd="0" presId="urn:microsoft.com/office/officeart/2005/8/layout/hProcess9"/>
    <dgm:cxn modelId="{59505767-4CC5-7441-8CCE-14A3223B5B3C}" type="presParOf" srcId="{590ABE32-E8AB-254E-8C86-446184EA5374}" destId="{06A65EF5-CB1C-0A4F-853C-D31241EEF64D}" srcOrd="2" destOrd="0" presId="urn:microsoft.com/office/officeart/2005/8/layout/hProcess9"/>
    <dgm:cxn modelId="{BB6E95C4-B0D7-7545-9546-0585536CFA86}" type="presParOf" srcId="{590ABE32-E8AB-254E-8C86-446184EA5374}" destId="{943BC318-C5FB-2D47-96D2-5232ACB11E7B}" srcOrd="3" destOrd="0" presId="urn:microsoft.com/office/officeart/2005/8/layout/hProcess9"/>
    <dgm:cxn modelId="{34931C7D-CF61-3E4A-97EC-B7F24BA08436}" type="presParOf" srcId="{590ABE32-E8AB-254E-8C86-446184EA5374}" destId="{A0866A59-B2FB-4644-B18A-C6FBC1F9B5F8}"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634317-0EB7-E04E-995B-2F75A6FFE4E0}" type="doc">
      <dgm:prSet loTypeId="urn:microsoft.com/office/officeart/2005/8/layout/hProcess9" loCatId="" qsTypeId="urn:microsoft.com/office/officeart/2005/8/quickstyle/simple4" qsCatId="simple" csTypeId="urn:microsoft.com/office/officeart/2005/8/colors/accent2_2" csCatId="accent2" phldr="1"/>
      <dgm:spPr/>
    </dgm:pt>
    <dgm:pt modelId="{5BFFABCC-E464-2B4A-82FA-B82BD42A76E6}">
      <dgm:prSet phldrT="[Text]"/>
      <dgm:spPr/>
      <dgm:t>
        <a:bodyPr/>
        <a:lstStyle/>
        <a:p>
          <a:r>
            <a:rPr lang="en-US" dirty="0"/>
            <a:t>Acquisition</a:t>
          </a:r>
        </a:p>
      </dgm:t>
    </dgm:pt>
    <dgm:pt modelId="{4D1F3BC7-77BF-584C-BD16-9E229262DD80}" type="parTrans" cxnId="{0718B451-E4ED-4F4E-ADEC-3101D1761193}">
      <dgm:prSet/>
      <dgm:spPr/>
      <dgm:t>
        <a:bodyPr/>
        <a:lstStyle/>
        <a:p>
          <a:endParaRPr lang="en-US"/>
        </a:p>
      </dgm:t>
    </dgm:pt>
    <dgm:pt modelId="{A3C7706D-6128-E543-8975-D3375527408C}" type="sibTrans" cxnId="{0718B451-E4ED-4F4E-ADEC-3101D1761193}">
      <dgm:prSet/>
      <dgm:spPr/>
      <dgm:t>
        <a:bodyPr/>
        <a:lstStyle/>
        <a:p>
          <a:endParaRPr lang="en-US"/>
        </a:p>
      </dgm:t>
    </dgm:pt>
    <dgm:pt modelId="{89ABEC6F-B1DA-2E49-90D2-A1019D0D915A}">
      <dgm:prSet phldrT="[Text]"/>
      <dgm:spPr/>
      <dgm:t>
        <a:bodyPr/>
        <a:lstStyle/>
        <a:p>
          <a:r>
            <a:rPr lang="en-US" dirty="0"/>
            <a:t>Fluency</a:t>
          </a:r>
        </a:p>
      </dgm:t>
    </dgm:pt>
    <dgm:pt modelId="{ABB3F26C-130B-BB4B-A3DE-C0005834D605}" type="parTrans" cxnId="{7601DE9E-51E0-7E42-99DC-22744C2E10DC}">
      <dgm:prSet/>
      <dgm:spPr/>
      <dgm:t>
        <a:bodyPr/>
        <a:lstStyle/>
        <a:p>
          <a:endParaRPr lang="en-US"/>
        </a:p>
      </dgm:t>
    </dgm:pt>
    <dgm:pt modelId="{2F270ABD-1F18-BD4D-88B1-FE4DEFFD07DE}" type="sibTrans" cxnId="{7601DE9E-51E0-7E42-99DC-22744C2E10DC}">
      <dgm:prSet/>
      <dgm:spPr/>
      <dgm:t>
        <a:bodyPr/>
        <a:lstStyle/>
        <a:p>
          <a:endParaRPr lang="en-US"/>
        </a:p>
      </dgm:t>
    </dgm:pt>
    <dgm:pt modelId="{38C206DB-60D6-1849-BDA2-D7380ADE649A}">
      <dgm:prSet phldrT="[Text]"/>
      <dgm:spPr/>
      <dgm:t>
        <a:bodyPr/>
        <a:lstStyle/>
        <a:p>
          <a:r>
            <a:rPr lang="en-US" dirty="0"/>
            <a:t>Maintenance</a:t>
          </a:r>
        </a:p>
      </dgm:t>
    </dgm:pt>
    <dgm:pt modelId="{4DF55A55-D448-D04F-B1AA-33144BF275E3}" type="parTrans" cxnId="{4CE3088C-FF98-6B46-A978-59A1C5670BBA}">
      <dgm:prSet/>
      <dgm:spPr/>
      <dgm:t>
        <a:bodyPr/>
        <a:lstStyle/>
        <a:p>
          <a:endParaRPr lang="en-US"/>
        </a:p>
      </dgm:t>
    </dgm:pt>
    <dgm:pt modelId="{61BF9B35-C6B2-464F-9D12-014B257090CC}" type="sibTrans" cxnId="{4CE3088C-FF98-6B46-A978-59A1C5670BBA}">
      <dgm:prSet/>
      <dgm:spPr/>
      <dgm:t>
        <a:bodyPr/>
        <a:lstStyle/>
        <a:p>
          <a:endParaRPr lang="en-US"/>
        </a:p>
      </dgm:t>
    </dgm:pt>
    <dgm:pt modelId="{245CD7AA-117B-B14C-A600-766B5B303883}">
      <dgm:prSet phldrT="[Text]"/>
      <dgm:spPr/>
      <dgm:t>
        <a:bodyPr/>
        <a:lstStyle/>
        <a:p>
          <a:r>
            <a:rPr lang="en-US" dirty="0"/>
            <a:t>Generalization</a:t>
          </a:r>
        </a:p>
      </dgm:t>
    </dgm:pt>
    <dgm:pt modelId="{BC066FB8-241E-F24D-95C4-B2CC3505742C}" type="parTrans" cxnId="{93795071-E81F-7C45-A018-18BD5CC9A27E}">
      <dgm:prSet/>
      <dgm:spPr/>
      <dgm:t>
        <a:bodyPr/>
        <a:lstStyle/>
        <a:p>
          <a:endParaRPr lang="en-US"/>
        </a:p>
      </dgm:t>
    </dgm:pt>
    <dgm:pt modelId="{C54836FC-3847-5E43-8390-720CA34CF9B1}" type="sibTrans" cxnId="{93795071-E81F-7C45-A018-18BD5CC9A27E}">
      <dgm:prSet/>
      <dgm:spPr/>
      <dgm:t>
        <a:bodyPr/>
        <a:lstStyle/>
        <a:p>
          <a:endParaRPr lang="en-US"/>
        </a:p>
      </dgm:t>
    </dgm:pt>
    <dgm:pt modelId="{396BABFD-76C3-C646-A443-F4455894CFCC}" type="pres">
      <dgm:prSet presAssocID="{95634317-0EB7-E04E-995B-2F75A6FFE4E0}" presName="CompostProcess" presStyleCnt="0">
        <dgm:presLayoutVars>
          <dgm:dir/>
          <dgm:resizeHandles val="exact"/>
        </dgm:presLayoutVars>
      </dgm:prSet>
      <dgm:spPr/>
    </dgm:pt>
    <dgm:pt modelId="{E5C5236B-1781-234D-BD0B-259C249989C2}" type="pres">
      <dgm:prSet presAssocID="{95634317-0EB7-E04E-995B-2F75A6FFE4E0}" presName="arrow" presStyleLbl="bgShp" presStyleIdx="0" presStyleCnt="1" custLinFactNeighborX="966" custLinFactNeighborY="-24682"/>
      <dgm:spPr/>
    </dgm:pt>
    <dgm:pt modelId="{258F1EC9-C4C0-6043-B03D-892AF338579B}" type="pres">
      <dgm:prSet presAssocID="{95634317-0EB7-E04E-995B-2F75A6FFE4E0}" presName="linearProcess" presStyleCnt="0"/>
      <dgm:spPr/>
    </dgm:pt>
    <dgm:pt modelId="{6C0C4B7E-CB51-0947-8BD4-85C8C991B26D}" type="pres">
      <dgm:prSet presAssocID="{5BFFABCC-E464-2B4A-82FA-B82BD42A76E6}" presName="textNode" presStyleLbl="node1" presStyleIdx="0" presStyleCnt="4" custLinFactNeighborY="-534">
        <dgm:presLayoutVars>
          <dgm:bulletEnabled val="1"/>
        </dgm:presLayoutVars>
      </dgm:prSet>
      <dgm:spPr/>
    </dgm:pt>
    <dgm:pt modelId="{2B29A345-2FA2-AB4F-977B-09949874FB98}" type="pres">
      <dgm:prSet presAssocID="{A3C7706D-6128-E543-8975-D3375527408C}" presName="sibTrans" presStyleCnt="0"/>
      <dgm:spPr/>
    </dgm:pt>
    <dgm:pt modelId="{C511816C-8BE2-2444-A0F4-28C4A09C69A2}" type="pres">
      <dgm:prSet presAssocID="{89ABEC6F-B1DA-2E49-90D2-A1019D0D915A}" presName="textNode" presStyleLbl="node1" presStyleIdx="1" presStyleCnt="4" custLinFactNeighborY="-534">
        <dgm:presLayoutVars>
          <dgm:bulletEnabled val="1"/>
        </dgm:presLayoutVars>
      </dgm:prSet>
      <dgm:spPr/>
    </dgm:pt>
    <dgm:pt modelId="{48063603-8980-DB4A-9DAB-4039FF511B31}" type="pres">
      <dgm:prSet presAssocID="{2F270ABD-1F18-BD4D-88B1-FE4DEFFD07DE}" presName="sibTrans" presStyleCnt="0"/>
      <dgm:spPr/>
    </dgm:pt>
    <dgm:pt modelId="{20E49FC2-E1CC-354A-97B0-190B56229170}" type="pres">
      <dgm:prSet presAssocID="{38C206DB-60D6-1849-BDA2-D7380ADE649A}" presName="textNode" presStyleLbl="node1" presStyleIdx="2" presStyleCnt="4" custLinFactNeighborY="-534">
        <dgm:presLayoutVars>
          <dgm:bulletEnabled val="1"/>
        </dgm:presLayoutVars>
      </dgm:prSet>
      <dgm:spPr/>
    </dgm:pt>
    <dgm:pt modelId="{589F21A8-C3F7-D64E-BAA6-F852130DA3D3}" type="pres">
      <dgm:prSet presAssocID="{61BF9B35-C6B2-464F-9D12-014B257090CC}" presName="sibTrans" presStyleCnt="0"/>
      <dgm:spPr/>
    </dgm:pt>
    <dgm:pt modelId="{2E1157CA-51C2-0E45-94EB-B2EB8B009A89}" type="pres">
      <dgm:prSet presAssocID="{245CD7AA-117B-B14C-A600-766B5B303883}" presName="textNode" presStyleLbl="node1" presStyleIdx="3" presStyleCnt="4" custLinFactNeighborY="-534">
        <dgm:presLayoutVars>
          <dgm:bulletEnabled val="1"/>
        </dgm:presLayoutVars>
      </dgm:prSet>
      <dgm:spPr/>
    </dgm:pt>
  </dgm:ptLst>
  <dgm:cxnLst>
    <dgm:cxn modelId="{5A8A0241-D716-FC4A-B234-61B1229EDC89}" type="presOf" srcId="{89ABEC6F-B1DA-2E49-90D2-A1019D0D915A}" destId="{C511816C-8BE2-2444-A0F4-28C4A09C69A2}" srcOrd="0" destOrd="0" presId="urn:microsoft.com/office/officeart/2005/8/layout/hProcess9"/>
    <dgm:cxn modelId="{93795071-E81F-7C45-A018-18BD5CC9A27E}" srcId="{95634317-0EB7-E04E-995B-2F75A6FFE4E0}" destId="{245CD7AA-117B-B14C-A600-766B5B303883}" srcOrd="3" destOrd="0" parTransId="{BC066FB8-241E-F24D-95C4-B2CC3505742C}" sibTransId="{C54836FC-3847-5E43-8390-720CA34CF9B1}"/>
    <dgm:cxn modelId="{0718B451-E4ED-4F4E-ADEC-3101D1761193}" srcId="{95634317-0EB7-E04E-995B-2F75A6FFE4E0}" destId="{5BFFABCC-E464-2B4A-82FA-B82BD42A76E6}" srcOrd="0" destOrd="0" parTransId="{4D1F3BC7-77BF-584C-BD16-9E229262DD80}" sibTransId="{A3C7706D-6128-E543-8975-D3375527408C}"/>
    <dgm:cxn modelId="{A720A47F-0AF6-E14D-9FCE-B1669B612C56}" type="presOf" srcId="{95634317-0EB7-E04E-995B-2F75A6FFE4E0}" destId="{396BABFD-76C3-C646-A443-F4455894CFCC}" srcOrd="0" destOrd="0" presId="urn:microsoft.com/office/officeart/2005/8/layout/hProcess9"/>
    <dgm:cxn modelId="{4CE3088C-FF98-6B46-A978-59A1C5670BBA}" srcId="{95634317-0EB7-E04E-995B-2F75A6FFE4E0}" destId="{38C206DB-60D6-1849-BDA2-D7380ADE649A}" srcOrd="2" destOrd="0" parTransId="{4DF55A55-D448-D04F-B1AA-33144BF275E3}" sibTransId="{61BF9B35-C6B2-464F-9D12-014B257090CC}"/>
    <dgm:cxn modelId="{7601DE9E-51E0-7E42-99DC-22744C2E10DC}" srcId="{95634317-0EB7-E04E-995B-2F75A6FFE4E0}" destId="{89ABEC6F-B1DA-2E49-90D2-A1019D0D915A}" srcOrd="1" destOrd="0" parTransId="{ABB3F26C-130B-BB4B-A3DE-C0005834D605}" sibTransId="{2F270ABD-1F18-BD4D-88B1-FE4DEFFD07DE}"/>
    <dgm:cxn modelId="{0155B2A1-9149-4B45-A9C2-993F4B5F2B63}" type="presOf" srcId="{5BFFABCC-E464-2B4A-82FA-B82BD42A76E6}" destId="{6C0C4B7E-CB51-0947-8BD4-85C8C991B26D}" srcOrd="0" destOrd="0" presId="urn:microsoft.com/office/officeart/2005/8/layout/hProcess9"/>
    <dgm:cxn modelId="{5F9D65B5-C757-7345-997E-D302D86066BB}" type="presOf" srcId="{38C206DB-60D6-1849-BDA2-D7380ADE649A}" destId="{20E49FC2-E1CC-354A-97B0-190B56229170}" srcOrd="0" destOrd="0" presId="urn:microsoft.com/office/officeart/2005/8/layout/hProcess9"/>
    <dgm:cxn modelId="{E218B9E9-3A2F-E349-807F-4667AF3A3472}" type="presOf" srcId="{245CD7AA-117B-B14C-A600-766B5B303883}" destId="{2E1157CA-51C2-0E45-94EB-B2EB8B009A89}" srcOrd="0" destOrd="0" presId="urn:microsoft.com/office/officeart/2005/8/layout/hProcess9"/>
    <dgm:cxn modelId="{1C20F919-BDF5-0245-94D4-F7B950D2E324}" type="presParOf" srcId="{396BABFD-76C3-C646-A443-F4455894CFCC}" destId="{E5C5236B-1781-234D-BD0B-259C249989C2}" srcOrd="0" destOrd="0" presId="urn:microsoft.com/office/officeart/2005/8/layout/hProcess9"/>
    <dgm:cxn modelId="{78C15959-4860-0248-9B7B-021A12A77840}" type="presParOf" srcId="{396BABFD-76C3-C646-A443-F4455894CFCC}" destId="{258F1EC9-C4C0-6043-B03D-892AF338579B}" srcOrd="1" destOrd="0" presId="urn:microsoft.com/office/officeart/2005/8/layout/hProcess9"/>
    <dgm:cxn modelId="{9E2F35B8-BA5D-2442-AD7B-2D06B9808612}" type="presParOf" srcId="{258F1EC9-C4C0-6043-B03D-892AF338579B}" destId="{6C0C4B7E-CB51-0947-8BD4-85C8C991B26D}" srcOrd="0" destOrd="0" presId="urn:microsoft.com/office/officeart/2005/8/layout/hProcess9"/>
    <dgm:cxn modelId="{2D3F140E-E905-A44E-8FBB-382208FC22A2}" type="presParOf" srcId="{258F1EC9-C4C0-6043-B03D-892AF338579B}" destId="{2B29A345-2FA2-AB4F-977B-09949874FB98}" srcOrd="1" destOrd="0" presId="urn:microsoft.com/office/officeart/2005/8/layout/hProcess9"/>
    <dgm:cxn modelId="{7D4B0507-D13D-1747-B7A4-B51B6E6D093C}" type="presParOf" srcId="{258F1EC9-C4C0-6043-B03D-892AF338579B}" destId="{C511816C-8BE2-2444-A0F4-28C4A09C69A2}" srcOrd="2" destOrd="0" presId="urn:microsoft.com/office/officeart/2005/8/layout/hProcess9"/>
    <dgm:cxn modelId="{BEC53A48-F3D1-B64D-9A3A-CB8997A99E00}" type="presParOf" srcId="{258F1EC9-C4C0-6043-B03D-892AF338579B}" destId="{48063603-8980-DB4A-9DAB-4039FF511B31}" srcOrd="3" destOrd="0" presId="urn:microsoft.com/office/officeart/2005/8/layout/hProcess9"/>
    <dgm:cxn modelId="{1F83BA67-28B5-A942-8DE7-9D80A16EAF67}" type="presParOf" srcId="{258F1EC9-C4C0-6043-B03D-892AF338579B}" destId="{20E49FC2-E1CC-354A-97B0-190B56229170}" srcOrd="4" destOrd="0" presId="urn:microsoft.com/office/officeart/2005/8/layout/hProcess9"/>
    <dgm:cxn modelId="{376FA408-8770-8348-8D80-1AA16D0913EA}" type="presParOf" srcId="{258F1EC9-C4C0-6043-B03D-892AF338579B}" destId="{589F21A8-C3F7-D64E-BAA6-F852130DA3D3}" srcOrd="5" destOrd="0" presId="urn:microsoft.com/office/officeart/2005/8/layout/hProcess9"/>
    <dgm:cxn modelId="{A6536A87-EDAA-5943-9105-19FFD409A25C}" type="presParOf" srcId="{258F1EC9-C4C0-6043-B03D-892AF338579B}" destId="{2E1157CA-51C2-0E45-94EB-B2EB8B009A89}"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634317-0EB7-E04E-995B-2F75A6FFE4E0}" type="doc">
      <dgm:prSet loTypeId="urn:microsoft.com/office/officeart/2005/8/layout/hProcess9" loCatId="" qsTypeId="urn:microsoft.com/office/officeart/2005/8/quickstyle/simple4" qsCatId="simple" csTypeId="urn:microsoft.com/office/officeart/2005/8/colors/accent2_2" csCatId="accent2" phldr="1"/>
      <dgm:spPr/>
    </dgm:pt>
    <dgm:pt modelId="{5BFFABCC-E464-2B4A-82FA-B82BD42A76E6}">
      <dgm:prSet phldrT="[Text]"/>
      <dgm:spPr/>
      <dgm:t>
        <a:bodyPr/>
        <a:lstStyle/>
        <a:p>
          <a:r>
            <a:rPr lang="en-US" dirty="0"/>
            <a:t>Acquisition</a:t>
          </a:r>
        </a:p>
      </dgm:t>
    </dgm:pt>
    <dgm:pt modelId="{4D1F3BC7-77BF-584C-BD16-9E229262DD80}" type="parTrans" cxnId="{0718B451-E4ED-4F4E-ADEC-3101D1761193}">
      <dgm:prSet/>
      <dgm:spPr/>
      <dgm:t>
        <a:bodyPr/>
        <a:lstStyle/>
        <a:p>
          <a:endParaRPr lang="en-US"/>
        </a:p>
      </dgm:t>
    </dgm:pt>
    <dgm:pt modelId="{A3C7706D-6128-E543-8975-D3375527408C}" type="sibTrans" cxnId="{0718B451-E4ED-4F4E-ADEC-3101D1761193}">
      <dgm:prSet/>
      <dgm:spPr/>
      <dgm:t>
        <a:bodyPr/>
        <a:lstStyle/>
        <a:p>
          <a:endParaRPr lang="en-US"/>
        </a:p>
      </dgm:t>
    </dgm:pt>
    <dgm:pt modelId="{89ABEC6F-B1DA-2E49-90D2-A1019D0D915A}">
      <dgm:prSet phldrT="[Text]"/>
      <dgm:spPr/>
      <dgm:t>
        <a:bodyPr/>
        <a:lstStyle/>
        <a:p>
          <a:r>
            <a:rPr lang="en-US" dirty="0"/>
            <a:t>Fluency</a:t>
          </a:r>
        </a:p>
      </dgm:t>
    </dgm:pt>
    <dgm:pt modelId="{ABB3F26C-130B-BB4B-A3DE-C0005834D605}" type="parTrans" cxnId="{7601DE9E-51E0-7E42-99DC-22744C2E10DC}">
      <dgm:prSet/>
      <dgm:spPr/>
      <dgm:t>
        <a:bodyPr/>
        <a:lstStyle/>
        <a:p>
          <a:endParaRPr lang="en-US"/>
        </a:p>
      </dgm:t>
    </dgm:pt>
    <dgm:pt modelId="{2F270ABD-1F18-BD4D-88B1-FE4DEFFD07DE}" type="sibTrans" cxnId="{7601DE9E-51E0-7E42-99DC-22744C2E10DC}">
      <dgm:prSet/>
      <dgm:spPr/>
      <dgm:t>
        <a:bodyPr/>
        <a:lstStyle/>
        <a:p>
          <a:endParaRPr lang="en-US"/>
        </a:p>
      </dgm:t>
    </dgm:pt>
    <dgm:pt modelId="{38C206DB-60D6-1849-BDA2-D7380ADE649A}">
      <dgm:prSet phldrT="[Text]"/>
      <dgm:spPr/>
      <dgm:t>
        <a:bodyPr/>
        <a:lstStyle/>
        <a:p>
          <a:r>
            <a:rPr lang="en-US" dirty="0"/>
            <a:t>Maintenance</a:t>
          </a:r>
        </a:p>
      </dgm:t>
    </dgm:pt>
    <dgm:pt modelId="{4DF55A55-D448-D04F-B1AA-33144BF275E3}" type="parTrans" cxnId="{4CE3088C-FF98-6B46-A978-59A1C5670BBA}">
      <dgm:prSet/>
      <dgm:spPr/>
      <dgm:t>
        <a:bodyPr/>
        <a:lstStyle/>
        <a:p>
          <a:endParaRPr lang="en-US"/>
        </a:p>
      </dgm:t>
    </dgm:pt>
    <dgm:pt modelId="{61BF9B35-C6B2-464F-9D12-014B257090CC}" type="sibTrans" cxnId="{4CE3088C-FF98-6B46-A978-59A1C5670BBA}">
      <dgm:prSet/>
      <dgm:spPr/>
      <dgm:t>
        <a:bodyPr/>
        <a:lstStyle/>
        <a:p>
          <a:endParaRPr lang="en-US"/>
        </a:p>
      </dgm:t>
    </dgm:pt>
    <dgm:pt modelId="{245CD7AA-117B-B14C-A600-766B5B303883}">
      <dgm:prSet phldrT="[Text]"/>
      <dgm:spPr/>
      <dgm:t>
        <a:bodyPr/>
        <a:lstStyle/>
        <a:p>
          <a:r>
            <a:rPr lang="en-US" dirty="0"/>
            <a:t>Generalization</a:t>
          </a:r>
        </a:p>
      </dgm:t>
    </dgm:pt>
    <dgm:pt modelId="{BC066FB8-241E-F24D-95C4-B2CC3505742C}" type="parTrans" cxnId="{93795071-E81F-7C45-A018-18BD5CC9A27E}">
      <dgm:prSet/>
      <dgm:spPr/>
      <dgm:t>
        <a:bodyPr/>
        <a:lstStyle/>
        <a:p>
          <a:endParaRPr lang="en-US"/>
        </a:p>
      </dgm:t>
    </dgm:pt>
    <dgm:pt modelId="{C54836FC-3847-5E43-8390-720CA34CF9B1}" type="sibTrans" cxnId="{93795071-E81F-7C45-A018-18BD5CC9A27E}">
      <dgm:prSet/>
      <dgm:spPr/>
      <dgm:t>
        <a:bodyPr/>
        <a:lstStyle/>
        <a:p>
          <a:endParaRPr lang="en-US"/>
        </a:p>
      </dgm:t>
    </dgm:pt>
    <dgm:pt modelId="{396BABFD-76C3-C646-A443-F4455894CFCC}" type="pres">
      <dgm:prSet presAssocID="{95634317-0EB7-E04E-995B-2F75A6FFE4E0}" presName="CompostProcess" presStyleCnt="0">
        <dgm:presLayoutVars>
          <dgm:dir/>
          <dgm:resizeHandles val="exact"/>
        </dgm:presLayoutVars>
      </dgm:prSet>
      <dgm:spPr/>
    </dgm:pt>
    <dgm:pt modelId="{E5C5236B-1781-234D-BD0B-259C249989C2}" type="pres">
      <dgm:prSet presAssocID="{95634317-0EB7-E04E-995B-2F75A6FFE4E0}" presName="arrow" presStyleLbl="bgShp" presStyleIdx="0" presStyleCnt="1"/>
      <dgm:spPr/>
    </dgm:pt>
    <dgm:pt modelId="{258F1EC9-C4C0-6043-B03D-892AF338579B}" type="pres">
      <dgm:prSet presAssocID="{95634317-0EB7-E04E-995B-2F75A6FFE4E0}" presName="linearProcess" presStyleCnt="0"/>
      <dgm:spPr/>
    </dgm:pt>
    <dgm:pt modelId="{6C0C4B7E-CB51-0947-8BD4-85C8C991B26D}" type="pres">
      <dgm:prSet presAssocID="{5BFFABCC-E464-2B4A-82FA-B82BD42A76E6}" presName="textNode" presStyleLbl="node1" presStyleIdx="0" presStyleCnt="4">
        <dgm:presLayoutVars>
          <dgm:bulletEnabled val="1"/>
        </dgm:presLayoutVars>
      </dgm:prSet>
      <dgm:spPr/>
    </dgm:pt>
    <dgm:pt modelId="{2B29A345-2FA2-AB4F-977B-09949874FB98}" type="pres">
      <dgm:prSet presAssocID="{A3C7706D-6128-E543-8975-D3375527408C}" presName="sibTrans" presStyleCnt="0"/>
      <dgm:spPr/>
    </dgm:pt>
    <dgm:pt modelId="{C511816C-8BE2-2444-A0F4-28C4A09C69A2}" type="pres">
      <dgm:prSet presAssocID="{89ABEC6F-B1DA-2E49-90D2-A1019D0D915A}" presName="textNode" presStyleLbl="node1" presStyleIdx="1" presStyleCnt="4">
        <dgm:presLayoutVars>
          <dgm:bulletEnabled val="1"/>
        </dgm:presLayoutVars>
      </dgm:prSet>
      <dgm:spPr/>
    </dgm:pt>
    <dgm:pt modelId="{48063603-8980-DB4A-9DAB-4039FF511B31}" type="pres">
      <dgm:prSet presAssocID="{2F270ABD-1F18-BD4D-88B1-FE4DEFFD07DE}" presName="sibTrans" presStyleCnt="0"/>
      <dgm:spPr/>
    </dgm:pt>
    <dgm:pt modelId="{20E49FC2-E1CC-354A-97B0-190B56229170}" type="pres">
      <dgm:prSet presAssocID="{38C206DB-60D6-1849-BDA2-D7380ADE649A}" presName="textNode" presStyleLbl="node1" presStyleIdx="2" presStyleCnt="4">
        <dgm:presLayoutVars>
          <dgm:bulletEnabled val="1"/>
        </dgm:presLayoutVars>
      </dgm:prSet>
      <dgm:spPr/>
    </dgm:pt>
    <dgm:pt modelId="{589F21A8-C3F7-D64E-BAA6-F852130DA3D3}" type="pres">
      <dgm:prSet presAssocID="{61BF9B35-C6B2-464F-9D12-014B257090CC}" presName="sibTrans" presStyleCnt="0"/>
      <dgm:spPr/>
    </dgm:pt>
    <dgm:pt modelId="{2E1157CA-51C2-0E45-94EB-B2EB8B009A89}" type="pres">
      <dgm:prSet presAssocID="{245CD7AA-117B-B14C-A600-766B5B303883}" presName="textNode" presStyleLbl="node1" presStyleIdx="3" presStyleCnt="4">
        <dgm:presLayoutVars>
          <dgm:bulletEnabled val="1"/>
        </dgm:presLayoutVars>
      </dgm:prSet>
      <dgm:spPr/>
    </dgm:pt>
  </dgm:ptLst>
  <dgm:cxnLst>
    <dgm:cxn modelId="{93795071-E81F-7C45-A018-18BD5CC9A27E}" srcId="{95634317-0EB7-E04E-995B-2F75A6FFE4E0}" destId="{245CD7AA-117B-B14C-A600-766B5B303883}" srcOrd="3" destOrd="0" parTransId="{BC066FB8-241E-F24D-95C4-B2CC3505742C}" sibTransId="{C54836FC-3847-5E43-8390-720CA34CF9B1}"/>
    <dgm:cxn modelId="{0718B451-E4ED-4F4E-ADEC-3101D1761193}" srcId="{95634317-0EB7-E04E-995B-2F75A6FFE4E0}" destId="{5BFFABCC-E464-2B4A-82FA-B82BD42A76E6}" srcOrd="0" destOrd="0" parTransId="{4D1F3BC7-77BF-584C-BD16-9E229262DD80}" sibTransId="{A3C7706D-6128-E543-8975-D3375527408C}"/>
    <dgm:cxn modelId="{452F9379-9A4C-394A-A50D-C65EB9724A58}" type="presOf" srcId="{38C206DB-60D6-1849-BDA2-D7380ADE649A}" destId="{20E49FC2-E1CC-354A-97B0-190B56229170}" srcOrd="0" destOrd="0" presId="urn:microsoft.com/office/officeart/2005/8/layout/hProcess9"/>
    <dgm:cxn modelId="{4CE3088C-FF98-6B46-A978-59A1C5670BBA}" srcId="{95634317-0EB7-E04E-995B-2F75A6FFE4E0}" destId="{38C206DB-60D6-1849-BDA2-D7380ADE649A}" srcOrd="2" destOrd="0" parTransId="{4DF55A55-D448-D04F-B1AA-33144BF275E3}" sibTransId="{61BF9B35-C6B2-464F-9D12-014B257090CC}"/>
    <dgm:cxn modelId="{22C7B396-B659-1A48-AADA-4D0EE6FF0BA5}" type="presOf" srcId="{5BFFABCC-E464-2B4A-82FA-B82BD42A76E6}" destId="{6C0C4B7E-CB51-0947-8BD4-85C8C991B26D}" srcOrd="0" destOrd="0" presId="urn:microsoft.com/office/officeart/2005/8/layout/hProcess9"/>
    <dgm:cxn modelId="{7601DE9E-51E0-7E42-99DC-22744C2E10DC}" srcId="{95634317-0EB7-E04E-995B-2F75A6FFE4E0}" destId="{89ABEC6F-B1DA-2E49-90D2-A1019D0D915A}" srcOrd="1" destOrd="0" parTransId="{ABB3F26C-130B-BB4B-A3DE-C0005834D605}" sibTransId="{2F270ABD-1F18-BD4D-88B1-FE4DEFFD07DE}"/>
    <dgm:cxn modelId="{CF8E8CCE-BE56-7148-A5AE-F79339031213}" type="presOf" srcId="{245CD7AA-117B-B14C-A600-766B5B303883}" destId="{2E1157CA-51C2-0E45-94EB-B2EB8B009A89}" srcOrd="0" destOrd="0" presId="urn:microsoft.com/office/officeart/2005/8/layout/hProcess9"/>
    <dgm:cxn modelId="{F595F9D0-87AC-B943-894B-E3F617F146A0}" type="presOf" srcId="{95634317-0EB7-E04E-995B-2F75A6FFE4E0}" destId="{396BABFD-76C3-C646-A443-F4455894CFCC}" srcOrd="0" destOrd="0" presId="urn:microsoft.com/office/officeart/2005/8/layout/hProcess9"/>
    <dgm:cxn modelId="{4161C7DA-53B8-194A-A0DA-69B0FC0FE70D}" type="presOf" srcId="{89ABEC6F-B1DA-2E49-90D2-A1019D0D915A}" destId="{C511816C-8BE2-2444-A0F4-28C4A09C69A2}" srcOrd="0" destOrd="0" presId="urn:microsoft.com/office/officeart/2005/8/layout/hProcess9"/>
    <dgm:cxn modelId="{9B2A6074-39E0-F34B-8DFD-C0CBCBC29D33}" type="presParOf" srcId="{396BABFD-76C3-C646-A443-F4455894CFCC}" destId="{E5C5236B-1781-234D-BD0B-259C249989C2}" srcOrd="0" destOrd="0" presId="urn:microsoft.com/office/officeart/2005/8/layout/hProcess9"/>
    <dgm:cxn modelId="{4E7FF4BE-1D3C-5F4A-A928-4BE1156BCC27}" type="presParOf" srcId="{396BABFD-76C3-C646-A443-F4455894CFCC}" destId="{258F1EC9-C4C0-6043-B03D-892AF338579B}" srcOrd="1" destOrd="0" presId="urn:microsoft.com/office/officeart/2005/8/layout/hProcess9"/>
    <dgm:cxn modelId="{141D23E8-387A-F44E-AF9D-85253AA60A49}" type="presParOf" srcId="{258F1EC9-C4C0-6043-B03D-892AF338579B}" destId="{6C0C4B7E-CB51-0947-8BD4-85C8C991B26D}" srcOrd="0" destOrd="0" presId="urn:microsoft.com/office/officeart/2005/8/layout/hProcess9"/>
    <dgm:cxn modelId="{FA455F12-09A9-F24E-9A86-D2CF32ED4BFA}" type="presParOf" srcId="{258F1EC9-C4C0-6043-B03D-892AF338579B}" destId="{2B29A345-2FA2-AB4F-977B-09949874FB98}" srcOrd="1" destOrd="0" presId="urn:microsoft.com/office/officeart/2005/8/layout/hProcess9"/>
    <dgm:cxn modelId="{67BC1494-2A9E-CE4C-8B61-5B20268148B0}" type="presParOf" srcId="{258F1EC9-C4C0-6043-B03D-892AF338579B}" destId="{C511816C-8BE2-2444-A0F4-28C4A09C69A2}" srcOrd="2" destOrd="0" presId="urn:microsoft.com/office/officeart/2005/8/layout/hProcess9"/>
    <dgm:cxn modelId="{B3C017F2-C95F-2B4D-A137-BDA637B1C748}" type="presParOf" srcId="{258F1EC9-C4C0-6043-B03D-892AF338579B}" destId="{48063603-8980-DB4A-9DAB-4039FF511B31}" srcOrd="3" destOrd="0" presId="urn:microsoft.com/office/officeart/2005/8/layout/hProcess9"/>
    <dgm:cxn modelId="{49A53215-35F6-F740-BCEC-8E0B9DBD00C6}" type="presParOf" srcId="{258F1EC9-C4C0-6043-B03D-892AF338579B}" destId="{20E49FC2-E1CC-354A-97B0-190B56229170}" srcOrd="4" destOrd="0" presId="urn:microsoft.com/office/officeart/2005/8/layout/hProcess9"/>
    <dgm:cxn modelId="{696839E6-D5E8-BB49-9DCA-B462607C12A3}" type="presParOf" srcId="{258F1EC9-C4C0-6043-B03D-892AF338579B}" destId="{589F21A8-C3F7-D64E-BAA6-F852130DA3D3}" srcOrd="5" destOrd="0" presId="urn:microsoft.com/office/officeart/2005/8/layout/hProcess9"/>
    <dgm:cxn modelId="{21369115-67BC-9E49-84AB-B83D0C5B2A32}" type="presParOf" srcId="{258F1EC9-C4C0-6043-B03D-892AF338579B}" destId="{2E1157CA-51C2-0E45-94EB-B2EB8B009A89}"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5634317-0EB7-E04E-995B-2F75A6FFE4E0}" type="doc">
      <dgm:prSet loTypeId="urn:microsoft.com/office/officeart/2005/8/layout/hProcess9" loCatId="" qsTypeId="urn:microsoft.com/office/officeart/2005/8/quickstyle/simple4" qsCatId="simple" csTypeId="urn:microsoft.com/office/officeart/2005/8/colors/accent2_2" csCatId="accent2" phldr="1"/>
      <dgm:spPr/>
    </dgm:pt>
    <dgm:pt modelId="{5BFFABCC-E464-2B4A-82FA-B82BD42A76E6}">
      <dgm:prSet phldrT="[Text]"/>
      <dgm:spPr/>
      <dgm:t>
        <a:bodyPr/>
        <a:lstStyle/>
        <a:p>
          <a:r>
            <a:rPr lang="en-US" dirty="0"/>
            <a:t>Acquisition</a:t>
          </a:r>
        </a:p>
      </dgm:t>
    </dgm:pt>
    <dgm:pt modelId="{4D1F3BC7-77BF-584C-BD16-9E229262DD80}" type="parTrans" cxnId="{0718B451-E4ED-4F4E-ADEC-3101D1761193}">
      <dgm:prSet/>
      <dgm:spPr/>
      <dgm:t>
        <a:bodyPr/>
        <a:lstStyle/>
        <a:p>
          <a:endParaRPr lang="en-US"/>
        </a:p>
      </dgm:t>
    </dgm:pt>
    <dgm:pt modelId="{A3C7706D-6128-E543-8975-D3375527408C}" type="sibTrans" cxnId="{0718B451-E4ED-4F4E-ADEC-3101D1761193}">
      <dgm:prSet/>
      <dgm:spPr/>
      <dgm:t>
        <a:bodyPr/>
        <a:lstStyle/>
        <a:p>
          <a:endParaRPr lang="en-US"/>
        </a:p>
      </dgm:t>
    </dgm:pt>
    <dgm:pt modelId="{89ABEC6F-B1DA-2E49-90D2-A1019D0D915A}">
      <dgm:prSet phldrT="[Text]"/>
      <dgm:spPr/>
      <dgm:t>
        <a:bodyPr/>
        <a:lstStyle/>
        <a:p>
          <a:r>
            <a:rPr lang="en-US" dirty="0"/>
            <a:t>Fluency</a:t>
          </a:r>
        </a:p>
      </dgm:t>
    </dgm:pt>
    <dgm:pt modelId="{ABB3F26C-130B-BB4B-A3DE-C0005834D605}" type="parTrans" cxnId="{7601DE9E-51E0-7E42-99DC-22744C2E10DC}">
      <dgm:prSet/>
      <dgm:spPr/>
      <dgm:t>
        <a:bodyPr/>
        <a:lstStyle/>
        <a:p>
          <a:endParaRPr lang="en-US"/>
        </a:p>
      </dgm:t>
    </dgm:pt>
    <dgm:pt modelId="{2F270ABD-1F18-BD4D-88B1-FE4DEFFD07DE}" type="sibTrans" cxnId="{7601DE9E-51E0-7E42-99DC-22744C2E10DC}">
      <dgm:prSet/>
      <dgm:spPr/>
      <dgm:t>
        <a:bodyPr/>
        <a:lstStyle/>
        <a:p>
          <a:endParaRPr lang="en-US"/>
        </a:p>
      </dgm:t>
    </dgm:pt>
    <dgm:pt modelId="{38C206DB-60D6-1849-BDA2-D7380ADE649A}">
      <dgm:prSet phldrT="[Text]"/>
      <dgm:spPr/>
      <dgm:t>
        <a:bodyPr/>
        <a:lstStyle/>
        <a:p>
          <a:r>
            <a:rPr lang="en-US" dirty="0"/>
            <a:t>Maintenance</a:t>
          </a:r>
        </a:p>
      </dgm:t>
    </dgm:pt>
    <dgm:pt modelId="{4DF55A55-D448-D04F-B1AA-33144BF275E3}" type="parTrans" cxnId="{4CE3088C-FF98-6B46-A978-59A1C5670BBA}">
      <dgm:prSet/>
      <dgm:spPr/>
      <dgm:t>
        <a:bodyPr/>
        <a:lstStyle/>
        <a:p>
          <a:endParaRPr lang="en-US"/>
        </a:p>
      </dgm:t>
    </dgm:pt>
    <dgm:pt modelId="{61BF9B35-C6B2-464F-9D12-014B257090CC}" type="sibTrans" cxnId="{4CE3088C-FF98-6B46-A978-59A1C5670BBA}">
      <dgm:prSet/>
      <dgm:spPr/>
      <dgm:t>
        <a:bodyPr/>
        <a:lstStyle/>
        <a:p>
          <a:endParaRPr lang="en-US"/>
        </a:p>
      </dgm:t>
    </dgm:pt>
    <dgm:pt modelId="{245CD7AA-117B-B14C-A600-766B5B303883}">
      <dgm:prSet phldrT="[Text]"/>
      <dgm:spPr/>
      <dgm:t>
        <a:bodyPr/>
        <a:lstStyle/>
        <a:p>
          <a:r>
            <a:rPr lang="en-US" dirty="0"/>
            <a:t>Generalization</a:t>
          </a:r>
        </a:p>
      </dgm:t>
    </dgm:pt>
    <dgm:pt modelId="{BC066FB8-241E-F24D-95C4-B2CC3505742C}" type="parTrans" cxnId="{93795071-E81F-7C45-A018-18BD5CC9A27E}">
      <dgm:prSet/>
      <dgm:spPr/>
      <dgm:t>
        <a:bodyPr/>
        <a:lstStyle/>
        <a:p>
          <a:endParaRPr lang="en-US"/>
        </a:p>
      </dgm:t>
    </dgm:pt>
    <dgm:pt modelId="{C54836FC-3847-5E43-8390-720CA34CF9B1}" type="sibTrans" cxnId="{93795071-E81F-7C45-A018-18BD5CC9A27E}">
      <dgm:prSet/>
      <dgm:spPr/>
      <dgm:t>
        <a:bodyPr/>
        <a:lstStyle/>
        <a:p>
          <a:endParaRPr lang="en-US"/>
        </a:p>
      </dgm:t>
    </dgm:pt>
    <dgm:pt modelId="{396BABFD-76C3-C646-A443-F4455894CFCC}" type="pres">
      <dgm:prSet presAssocID="{95634317-0EB7-E04E-995B-2F75A6FFE4E0}" presName="CompostProcess" presStyleCnt="0">
        <dgm:presLayoutVars>
          <dgm:dir/>
          <dgm:resizeHandles val="exact"/>
        </dgm:presLayoutVars>
      </dgm:prSet>
      <dgm:spPr/>
    </dgm:pt>
    <dgm:pt modelId="{E5C5236B-1781-234D-BD0B-259C249989C2}" type="pres">
      <dgm:prSet presAssocID="{95634317-0EB7-E04E-995B-2F75A6FFE4E0}" presName="arrow" presStyleLbl="bgShp" presStyleIdx="0" presStyleCnt="1"/>
      <dgm:spPr/>
    </dgm:pt>
    <dgm:pt modelId="{258F1EC9-C4C0-6043-B03D-892AF338579B}" type="pres">
      <dgm:prSet presAssocID="{95634317-0EB7-E04E-995B-2F75A6FFE4E0}" presName="linearProcess" presStyleCnt="0"/>
      <dgm:spPr/>
    </dgm:pt>
    <dgm:pt modelId="{6C0C4B7E-CB51-0947-8BD4-85C8C991B26D}" type="pres">
      <dgm:prSet presAssocID="{5BFFABCC-E464-2B4A-82FA-B82BD42A76E6}" presName="textNode" presStyleLbl="node1" presStyleIdx="0" presStyleCnt="4">
        <dgm:presLayoutVars>
          <dgm:bulletEnabled val="1"/>
        </dgm:presLayoutVars>
      </dgm:prSet>
      <dgm:spPr/>
    </dgm:pt>
    <dgm:pt modelId="{2B29A345-2FA2-AB4F-977B-09949874FB98}" type="pres">
      <dgm:prSet presAssocID="{A3C7706D-6128-E543-8975-D3375527408C}" presName="sibTrans" presStyleCnt="0"/>
      <dgm:spPr/>
    </dgm:pt>
    <dgm:pt modelId="{C511816C-8BE2-2444-A0F4-28C4A09C69A2}" type="pres">
      <dgm:prSet presAssocID="{89ABEC6F-B1DA-2E49-90D2-A1019D0D915A}" presName="textNode" presStyleLbl="node1" presStyleIdx="1" presStyleCnt="4">
        <dgm:presLayoutVars>
          <dgm:bulletEnabled val="1"/>
        </dgm:presLayoutVars>
      </dgm:prSet>
      <dgm:spPr/>
    </dgm:pt>
    <dgm:pt modelId="{48063603-8980-DB4A-9DAB-4039FF511B31}" type="pres">
      <dgm:prSet presAssocID="{2F270ABD-1F18-BD4D-88B1-FE4DEFFD07DE}" presName="sibTrans" presStyleCnt="0"/>
      <dgm:spPr/>
    </dgm:pt>
    <dgm:pt modelId="{20E49FC2-E1CC-354A-97B0-190B56229170}" type="pres">
      <dgm:prSet presAssocID="{38C206DB-60D6-1849-BDA2-D7380ADE649A}" presName="textNode" presStyleLbl="node1" presStyleIdx="2" presStyleCnt="4">
        <dgm:presLayoutVars>
          <dgm:bulletEnabled val="1"/>
        </dgm:presLayoutVars>
      </dgm:prSet>
      <dgm:spPr/>
    </dgm:pt>
    <dgm:pt modelId="{589F21A8-C3F7-D64E-BAA6-F852130DA3D3}" type="pres">
      <dgm:prSet presAssocID="{61BF9B35-C6B2-464F-9D12-014B257090CC}" presName="sibTrans" presStyleCnt="0"/>
      <dgm:spPr/>
    </dgm:pt>
    <dgm:pt modelId="{2E1157CA-51C2-0E45-94EB-B2EB8B009A89}" type="pres">
      <dgm:prSet presAssocID="{245CD7AA-117B-B14C-A600-766B5B303883}" presName="textNode" presStyleLbl="node1" presStyleIdx="3" presStyleCnt="4">
        <dgm:presLayoutVars>
          <dgm:bulletEnabled val="1"/>
        </dgm:presLayoutVars>
      </dgm:prSet>
      <dgm:spPr/>
    </dgm:pt>
  </dgm:ptLst>
  <dgm:cxnLst>
    <dgm:cxn modelId="{773E9D19-8F7D-4448-99B9-E50EF50BD9E6}" type="presOf" srcId="{245CD7AA-117B-B14C-A600-766B5B303883}" destId="{2E1157CA-51C2-0E45-94EB-B2EB8B009A89}" srcOrd="0" destOrd="0" presId="urn:microsoft.com/office/officeart/2005/8/layout/hProcess9"/>
    <dgm:cxn modelId="{72709021-F8FB-3743-81D9-9FF44F0527CC}" type="presOf" srcId="{38C206DB-60D6-1849-BDA2-D7380ADE649A}" destId="{20E49FC2-E1CC-354A-97B0-190B56229170}" srcOrd="0" destOrd="0" presId="urn:microsoft.com/office/officeart/2005/8/layout/hProcess9"/>
    <dgm:cxn modelId="{93795071-E81F-7C45-A018-18BD5CC9A27E}" srcId="{95634317-0EB7-E04E-995B-2F75A6FFE4E0}" destId="{245CD7AA-117B-B14C-A600-766B5B303883}" srcOrd="3" destOrd="0" parTransId="{BC066FB8-241E-F24D-95C4-B2CC3505742C}" sibTransId="{C54836FC-3847-5E43-8390-720CA34CF9B1}"/>
    <dgm:cxn modelId="{0718B451-E4ED-4F4E-ADEC-3101D1761193}" srcId="{95634317-0EB7-E04E-995B-2F75A6FFE4E0}" destId="{5BFFABCC-E464-2B4A-82FA-B82BD42A76E6}" srcOrd="0" destOrd="0" parTransId="{4D1F3BC7-77BF-584C-BD16-9E229262DD80}" sibTransId="{A3C7706D-6128-E543-8975-D3375527408C}"/>
    <dgm:cxn modelId="{3AC4E285-D436-9B4C-80F6-E1DB17C39783}" type="presOf" srcId="{95634317-0EB7-E04E-995B-2F75A6FFE4E0}" destId="{396BABFD-76C3-C646-A443-F4455894CFCC}" srcOrd="0" destOrd="0" presId="urn:microsoft.com/office/officeart/2005/8/layout/hProcess9"/>
    <dgm:cxn modelId="{4CE3088C-FF98-6B46-A978-59A1C5670BBA}" srcId="{95634317-0EB7-E04E-995B-2F75A6FFE4E0}" destId="{38C206DB-60D6-1849-BDA2-D7380ADE649A}" srcOrd="2" destOrd="0" parTransId="{4DF55A55-D448-D04F-B1AA-33144BF275E3}" sibTransId="{61BF9B35-C6B2-464F-9D12-014B257090CC}"/>
    <dgm:cxn modelId="{7601DE9E-51E0-7E42-99DC-22744C2E10DC}" srcId="{95634317-0EB7-E04E-995B-2F75A6FFE4E0}" destId="{89ABEC6F-B1DA-2E49-90D2-A1019D0D915A}" srcOrd="1" destOrd="0" parTransId="{ABB3F26C-130B-BB4B-A3DE-C0005834D605}" sibTransId="{2F270ABD-1F18-BD4D-88B1-FE4DEFFD07DE}"/>
    <dgm:cxn modelId="{C45A90AA-AAB6-064A-8C32-8C1DAC689C9C}" type="presOf" srcId="{89ABEC6F-B1DA-2E49-90D2-A1019D0D915A}" destId="{C511816C-8BE2-2444-A0F4-28C4A09C69A2}" srcOrd="0" destOrd="0" presId="urn:microsoft.com/office/officeart/2005/8/layout/hProcess9"/>
    <dgm:cxn modelId="{81D343E2-D29C-054E-B9BF-6844988CA187}" type="presOf" srcId="{5BFFABCC-E464-2B4A-82FA-B82BD42A76E6}" destId="{6C0C4B7E-CB51-0947-8BD4-85C8C991B26D}" srcOrd="0" destOrd="0" presId="urn:microsoft.com/office/officeart/2005/8/layout/hProcess9"/>
    <dgm:cxn modelId="{B0D8B859-D5A7-B841-9F2E-B49123488ACC}" type="presParOf" srcId="{396BABFD-76C3-C646-A443-F4455894CFCC}" destId="{E5C5236B-1781-234D-BD0B-259C249989C2}" srcOrd="0" destOrd="0" presId="urn:microsoft.com/office/officeart/2005/8/layout/hProcess9"/>
    <dgm:cxn modelId="{3F589733-48E2-CF47-BC1B-C75CA463C52A}" type="presParOf" srcId="{396BABFD-76C3-C646-A443-F4455894CFCC}" destId="{258F1EC9-C4C0-6043-B03D-892AF338579B}" srcOrd="1" destOrd="0" presId="urn:microsoft.com/office/officeart/2005/8/layout/hProcess9"/>
    <dgm:cxn modelId="{BF6470A4-EE6B-9B4F-912F-1B0849300A97}" type="presParOf" srcId="{258F1EC9-C4C0-6043-B03D-892AF338579B}" destId="{6C0C4B7E-CB51-0947-8BD4-85C8C991B26D}" srcOrd="0" destOrd="0" presId="urn:microsoft.com/office/officeart/2005/8/layout/hProcess9"/>
    <dgm:cxn modelId="{2358A2A3-C4C4-BA45-822D-872D1BEBA0F7}" type="presParOf" srcId="{258F1EC9-C4C0-6043-B03D-892AF338579B}" destId="{2B29A345-2FA2-AB4F-977B-09949874FB98}" srcOrd="1" destOrd="0" presId="urn:microsoft.com/office/officeart/2005/8/layout/hProcess9"/>
    <dgm:cxn modelId="{7005DB6A-CE4A-BA4D-B29C-67290E488ECF}" type="presParOf" srcId="{258F1EC9-C4C0-6043-B03D-892AF338579B}" destId="{C511816C-8BE2-2444-A0F4-28C4A09C69A2}" srcOrd="2" destOrd="0" presId="urn:microsoft.com/office/officeart/2005/8/layout/hProcess9"/>
    <dgm:cxn modelId="{415A2CD9-09F9-7348-A8BA-4A72A1F8EC7D}" type="presParOf" srcId="{258F1EC9-C4C0-6043-B03D-892AF338579B}" destId="{48063603-8980-DB4A-9DAB-4039FF511B31}" srcOrd="3" destOrd="0" presId="urn:microsoft.com/office/officeart/2005/8/layout/hProcess9"/>
    <dgm:cxn modelId="{A799D57A-E78D-EC43-AE69-916EB22DB480}" type="presParOf" srcId="{258F1EC9-C4C0-6043-B03D-892AF338579B}" destId="{20E49FC2-E1CC-354A-97B0-190B56229170}" srcOrd="4" destOrd="0" presId="urn:microsoft.com/office/officeart/2005/8/layout/hProcess9"/>
    <dgm:cxn modelId="{2354B601-9520-6541-9CE5-CA74BA8F6EA3}" type="presParOf" srcId="{258F1EC9-C4C0-6043-B03D-892AF338579B}" destId="{589F21A8-C3F7-D64E-BAA6-F852130DA3D3}" srcOrd="5" destOrd="0" presId="urn:microsoft.com/office/officeart/2005/8/layout/hProcess9"/>
    <dgm:cxn modelId="{C7E59497-77CA-A946-BB21-01CB47FF9041}" type="presParOf" srcId="{258F1EC9-C4C0-6043-B03D-892AF338579B}" destId="{2E1157CA-51C2-0E45-94EB-B2EB8B009A89}"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5634317-0EB7-E04E-995B-2F75A6FFE4E0}" type="doc">
      <dgm:prSet loTypeId="urn:microsoft.com/office/officeart/2005/8/layout/hProcess9" loCatId="" qsTypeId="urn:microsoft.com/office/officeart/2005/8/quickstyle/simple4" qsCatId="simple" csTypeId="urn:microsoft.com/office/officeart/2005/8/colors/accent2_2" csCatId="accent2" phldr="1"/>
      <dgm:spPr/>
    </dgm:pt>
    <dgm:pt modelId="{5BFFABCC-E464-2B4A-82FA-B82BD42A76E6}">
      <dgm:prSet phldrT="[Text]"/>
      <dgm:spPr/>
      <dgm:t>
        <a:bodyPr/>
        <a:lstStyle/>
        <a:p>
          <a:r>
            <a:rPr lang="en-US" dirty="0"/>
            <a:t>Acquisition</a:t>
          </a:r>
        </a:p>
      </dgm:t>
    </dgm:pt>
    <dgm:pt modelId="{4D1F3BC7-77BF-584C-BD16-9E229262DD80}" type="parTrans" cxnId="{0718B451-E4ED-4F4E-ADEC-3101D1761193}">
      <dgm:prSet/>
      <dgm:spPr/>
      <dgm:t>
        <a:bodyPr/>
        <a:lstStyle/>
        <a:p>
          <a:endParaRPr lang="en-US"/>
        </a:p>
      </dgm:t>
    </dgm:pt>
    <dgm:pt modelId="{A3C7706D-6128-E543-8975-D3375527408C}" type="sibTrans" cxnId="{0718B451-E4ED-4F4E-ADEC-3101D1761193}">
      <dgm:prSet/>
      <dgm:spPr/>
      <dgm:t>
        <a:bodyPr/>
        <a:lstStyle/>
        <a:p>
          <a:endParaRPr lang="en-US"/>
        </a:p>
      </dgm:t>
    </dgm:pt>
    <dgm:pt modelId="{89ABEC6F-B1DA-2E49-90D2-A1019D0D915A}">
      <dgm:prSet phldrT="[Text]"/>
      <dgm:spPr/>
      <dgm:t>
        <a:bodyPr/>
        <a:lstStyle/>
        <a:p>
          <a:r>
            <a:rPr lang="en-US" dirty="0"/>
            <a:t>Fluency</a:t>
          </a:r>
        </a:p>
      </dgm:t>
    </dgm:pt>
    <dgm:pt modelId="{ABB3F26C-130B-BB4B-A3DE-C0005834D605}" type="parTrans" cxnId="{7601DE9E-51E0-7E42-99DC-22744C2E10DC}">
      <dgm:prSet/>
      <dgm:spPr/>
      <dgm:t>
        <a:bodyPr/>
        <a:lstStyle/>
        <a:p>
          <a:endParaRPr lang="en-US"/>
        </a:p>
      </dgm:t>
    </dgm:pt>
    <dgm:pt modelId="{2F270ABD-1F18-BD4D-88B1-FE4DEFFD07DE}" type="sibTrans" cxnId="{7601DE9E-51E0-7E42-99DC-22744C2E10DC}">
      <dgm:prSet/>
      <dgm:spPr/>
      <dgm:t>
        <a:bodyPr/>
        <a:lstStyle/>
        <a:p>
          <a:endParaRPr lang="en-US"/>
        </a:p>
      </dgm:t>
    </dgm:pt>
    <dgm:pt modelId="{38C206DB-60D6-1849-BDA2-D7380ADE649A}">
      <dgm:prSet phldrT="[Text]"/>
      <dgm:spPr/>
      <dgm:t>
        <a:bodyPr/>
        <a:lstStyle/>
        <a:p>
          <a:r>
            <a:rPr lang="en-US" dirty="0"/>
            <a:t>Maintenance</a:t>
          </a:r>
        </a:p>
      </dgm:t>
    </dgm:pt>
    <dgm:pt modelId="{4DF55A55-D448-D04F-B1AA-33144BF275E3}" type="parTrans" cxnId="{4CE3088C-FF98-6B46-A978-59A1C5670BBA}">
      <dgm:prSet/>
      <dgm:spPr/>
      <dgm:t>
        <a:bodyPr/>
        <a:lstStyle/>
        <a:p>
          <a:endParaRPr lang="en-US"/>
        </a:p>
      </dgm:t>
    </dgm:pt>
    <dgm:pt modelId="{61BF9B35-C6B2-464F-9D12-014B257090CC}" type="sibTrans" cxnId="{4CE3088C-FF98-6B46-A978-59A1C5670BBA}">
      <dgm:prSet/>
      <dgm:spPr/>
      <dgm:t>
        <a:bodyPr/>
        <a:lstStyle/>
        <a:p>
          <a:endParaRPr lang="en-US"/>
        </a:p>
      </dgm:t>
    </dgm:pt>
    <dgm:pt modelId="{245CD7AA-117B-B14C-A600-766B5B303883}">
      <dgm:prSet phldrT="[Text]"/>
      <dgm:spPr/>
      <dgm:t>
        <a:bodyPr/>
        <a:lstStyle/>
        <a:p>
          <a:r>
            <a:rPr lang="en-US" dirty="0"/>
            <a:t>Generalization</a:t>
          </a:r>
        </a:p>
      </dgm:t>
    </dgm:pt>
    <dgm:pt modelId="{BC066FB8-241E-F24D-95C4-B2CC3505742C}" type="parTrans" cxnId="{93795071-E81F-7C45-A018-18BD5CC9A27E}">
      <dgm:prSet/>
      <dgm:spPr/>
      <dgm:t>
        <a:bodyPr/>
        <a:lstStyle/>
        <a:p>
          <a:endParaRPr lang="en-US"/>
        </a:p>
      </dgm:t>
    </dgm:pt>
    <dgm:pt modelId="{C54836FC-3847-5E43-8390-720CA34CF9B1}" type="sibTrans" cxnId="{93795071-E81F-7C45-A018-18BD5CC9A27E}">
      <dgm:prSet/>
      <dgm:spPr/>
      <dgm:t>
        <a:bodyPr/>
        <a:lstStyle/>
        <a:p>
          <a:endParaRPr lang="en-US"/>
        </a:p>
      </dgm:t>
    </dgm:pt>
    <dgm:pt modelId="{396BABFD-76C3-C646-A443-F4455894CFCC}" type="pres">
      <dgm:prSet presAssocID="{95634317-0EB7-E04E-995B-2F75A6FFE4E0}" presName="CompostProcess" presStyleCnt="0">
        <dgm:presLayoutVars>
          <dgm:dir/>
          <dgm:resizeHandles val="exact"/>
        </dgm:presLayoutVars>
      </dgm:prSet>
      <dgm:spPr/>
    </dgm:pt>
    <dgm:pt modelId="{E5C5236B-1781-234D-BD0B-259C249989C2}" type="pres">
      <dgm:prSet presAssocID="{95634317-0EB7-E04E-995B-2F75A6FFE4E0}" presName="arrow" presStyleLbl="bgShp" presStyleIdx="0" presStyleCnt="1"/>
      <dgm:spPr/>
    </dgm:pt>
    <dgm:pt modelId="{258F1EC9-C4C0-6043-B03D-892AF338579B}" type="pres">
      <dgm:prSet presAssocID="{95634317-0EB7-E04E-995B-2F75A6FFE4E0}" presName="linearProcess" presStyleCnt="0"/>
      <dgm:spPr/>
    </dgm:pt>
    <dgm:pt modelId="{6C0C4B7E-CB51-0947-8BD4-85C8C991B26D}" type="pres">
      <dgm:prSet presAssocID="{5BFFABCC-E464-2B4A-82FA-B82BD42A76E6}" presName="textNode" presStyleLbl="node1" presStyleIdx="0" presStyleCnt="4">
        <dgm:presLayoutVars>
          <dgm:bulletEnabled val="1"/>
        </dgm:presLayoutVars>
      </dgm:prSet>
      <dgm:spPr/>
    </dgm:pt>
    <dgm:pt modelId="{2B29A345-2FA2-AB4F-977B-09949874FB98}" type="pres">
      <dgm:prSet presAssocID="{A3C7706D-6128-E543-8975-D3375527408C}" presName="sibTrans" presStyleCnt="0"/>
      <dgm:spPr/>
    </dgm:pt>
    <dgm:pt modelId="{C511816C-8BE2-2444-A0F4-28C4A09C69A2}" type="pres">
      <dgm:prSet presAssocID="{89ABEC6F-B1DA-2E49-90D2-A1019D0D915A}" presName="textNode" presStyleLbl="node1" presStyleIdx="1" presStyleCnt="4">
        <dgm:presLayoutVars>
          <dgm:bulletEnabled val="1"/>
        </dgm:presLayoutVars>
      </dgm:prSet>
      <dgm:spPr/>
    </dgm:pt>
    <dgm:pt modelId="{48063603-8980-DB4A-9DAB-4039FF511B31}" type="pres">
      <dgm:prSet presAssocID="{2F270ABD-1F18-BD4D-88B1-FE4DEFFD07DE}" presName="sibTrans" presStyleCnt="0"/>
      <dgm:spPr/>
    </dgm:pt>
    <dgm:pt modelId="{20E49FC2-E1CC-354A-97B0-190B56229170}" type="pres">
      <dgm:prSet presAssocID="{38C206DB-60D6-1849-BDA2-D7380ADE649A}" presName="textNode" presStyleLbl="node1" presStyleIdx="2" presStyleCnt="4">
        <dgm:presLayoutVars>
          <dgm:bulletEnabled val="1"/>
        </dgm:presLayoutVars>
      </dgm:prSet>
      <dgm:spPr/>
    </dgm:pt>
    <dgm:pt modelId="{589F21A8-C3F7-D64E-BAA6-F852130DA3D3}" type="pres">
      <dgm:prSet presAssocID="{61BF9B35-C6B2-464F-9D12-014B257090CC}" presName="sibTrans" presStyleCnt="0"/>
      <dgm:spPr/>
    </dgm:pt>
    <dgm:pt modelId="{2E1157CA-51C2-0E45-94EB-B2EB8B009A89}" type="pres">
      <dgm:prSet presAssocID="{245CD7AA-117B-B14C-A600-766B5B303883}" presName="textNode" presStyleLbl="node1" presStyleIdx="3" presStyleCnt="4">
        <dgm:presLayoutVars>
          <dgm:bulletEnabled val="1"/>
        </dgm:presLayoutVars>
      </dgm:prSet>
      <dgm:spPr/>
    </dgm:pt>
  </dgm:ptLst>
  <dgm:cxnLst>
    <dgm:cxn modelId="{773E9D19-8F7D-4448-99B9-E50EF50BD9E6}" type="presOf" srcId="{245CD7AA-117B-B14C-A600-766B5B303883}" destId="{2E1157CA-51C2-0E45-94EB-B2EB8B009A89}" srcOrd="0" destOrd="0" presId="urn:microsoft.com/office/officeart/2005/8/layout/hProcess9"/>
    <dgm:cxn modelId="{72709021-F8FB-3743-81D9-9FF44F0527CC}" type="presOf" srcId="{38C206DB-60D6-1849-BDA2-D7380ADE649A}" destId="{20E49FC2-E1CC-354A-97B0-190B56229170}" srcOrd="0" destOrd="0" presId="urn:microsoft.com/office/officeart/2005/8/layout/hProcess9"/>
    <dgm:cxn modelId="{93795071-E81F-7C45-A018-18BD5CC9A27E}" srcId="{95634317-0EB7-E04E-995B-2F75A6FFE4E0}" destId="{245CD7AA-117B-B14C-A600-766B5B303883}" srcOrd="3" destOrd="0" parTransId="{BC066FB8-241E-F24D-95C4-B2CC3505742C}" sibTransId="{C54836FC-3847-5E43-8390-720CA34CF9B1}"/>
    <dgm:cxn modelId="{0718B451-E4ED-4F4E-ADEC-3101D1761193}" srcId="{95634317-0EB7-E04E-995B-2F75A6FFE4E0}" destId="{5BFFABCC-E464-2B4A-82FA-B82BD42A76E6}" srcOrd="0" destOrd="0" parTransId="{4D1F3BC7-77BF-584C-BD16-9E229262DD80}" sibTransId="{A3C7706D-6128-E543-8975-D3375527408C}"/>
    <dgm:cxn modelId="{3AC4E285-D436-9B4C-80F6-E1DB17C39783}" type="presOf" srcId="{95634317-0EB7-E04E-995B-2F75A6FFE4E0}" destId="{396BABFD-76C3-C646-A443-F4455894CFCC}" srcOrd="0" destOrd="0" presId="urn:microsoft.com/office/officeart/2005/8/layout/hProcess9"/>
    <dgm:cxn modelId="{4CE3088C-FF98-6B46-A978-59A1C5670BBA}" srcId="{95634317-0EB7-E04E-995B-2F75A6FFE4E0}" destId="{38C206DB-60D6-1849-BDA2-D7380ADE649A}" srcOrd="2" destOrd="0" parTransId="{4DF55A55-D448-D04F-B1AA-33144BF275E3}" sibTransId="{61BF9B35-C6B2-464F-9D12-014B257090CC}"/>
    <dgm:cxn modelId="{7601DE9E-51E0-7E42-99DC-22744C2E10DC}" srcId="{95634317-0EB7-E04E-995B-2F75A6FFE4E0}" destId="{89ABEC6F-B1DA-2E49-90D2-A1019D0D915A}" srcOrd="1" destOrd="0" parTransId="{ABB3F26C-130B-BB4B-A3DE-C0005834D605}" sibTransId="{2F270ABD-1F18-BD4D-88B1-FE4DEFFD07DE}"/>
    <dgm:cxn modelId="{C45A90AA-AAB6-064A-8C32-8C1DAC689C9C}" type="presOf" srcId="{89ABEC6F-B1DA-2E49-90D2-A1019D0D915A}" destId="{C511816C-8BE2-2444-A0F4-28C4A09C69A2}" srcOrd="0" destOrd="0" presId="urn:microsoft.com/office/officeart/2005/8/layout/hProcess9"/>
    <dgm:cxn modelId="{81D343E2-D29C-054E-B9BF-6844988CA187}" type="presOf" srcId="{5BFFABCC-E464-2B4A-82FA-B82BD42A76E6}" destId="{6C0C4B7E-CB51-0947-8BD4-85C8C991B26D}" srcOrd="0" destOrd="0" presId="urn:microsoft.com/office/officeart/2005/8/layout/hProcess9"/>
    <dgm:cxn modelId="{B0D8B859-D5A7-B841-9F2E-B49123488ACC}" type="presParOf" srcId="{396BABFD-76C3-C646-A443-F4455894CFCC}" destId="{E5C5236B-1781-234D-BD0B-259C249989C2}" srcOrd="0" destOrd="0" presId="urn:microsoft.com/office/officeart/2005/8/layout/hProcess9"/>
    <dgm:cxn modelId="{3F589733-48E2-CF47-BC1B-C75CA463C52A}" type="presParOf" srcId="{396BABFD-76C3-C646-A443-F4455894CFCC}" destId="{258F1EC9-C4C0-6043-B03D-892AF338579B}" srcOrd="1" destOrd="0" presId="urn:microsoft.com/office/officeart/2005/8/layout/hProcess9"/>
    <dgm:cxn modelId="{BF6470A4-EE6B-9B4F-912F-1B0849300A97}" type="presParOf" srcId="{258F1EC9-C4C0-6043-B03D-892AF338579B}" destId="{6C0C4B7E-CB51-0947-8BD4-85C8C991B26D}" srcOrd="0" destOrd="0" presId="urn:microsoft.com/office/officeart/2005/8/layout/hProcess9"/>
    <dgm:cxn modelId="{2358A2A3-C4C4-BA45-822D-872D1BEBA0F7}" type="presParOf" srcId="{258F1EC9-C4C0-6043-B03D-892AF338579B}" destId="{2B29A345-2FA2-AB4F-977B-09949874FB98}" srcOrd="1" destOrd="0" presId="urn:microsoft.com/office/officeart/2005/8/layout/hProcess9"/>
    <dgm:cxn modelId="{7005DB6A-CE4A-BA4D-B29C-67290E488ECF}" type="presParOf" srcId="{258F1EC9-C4C0-6043-B03D-892AF338579B}" destId="{C511816C-8BE2-2444-A0F4-28C4A09C69A2}" srcOrd="2" destOrd="0" presId="urn:microsoft.com/office/officeart/2005/8/layout/hProcess9"/>
    <dgm:cxn modelId="{415A2CD9-09F9-7348-A8BA-4A72A1F8EC7D}" type="presParOf" srcId="{258F1EC9-C4C0-6043-B03D-892AF338579B}" destId="{48063603-8980-DB4A-9DAB-4039FF511B31}" srcOrd="3" destOrd="0" presId="urn:microsoft.com/office/officeart/2005/8/layout/hProcess9"/>
    <dgm:cxn modelId="{A799D57A-E78D-EC43-AE69-916EB22DB480}" type="presParOf" srcId="{258F1EC9-C4C0-6043-B03D-892AF338579B}" destId="{20E49FC2-E1CC-354A-97B0-190B56229170}" srcOrd="4" destOrd="0" presId="urn:microsoft.com/office/officeart/2005/8/layout/hProcess9"/>
    <dgm:cxn modelId="{2354B601-9520-6541-9CE5-CA74BA8F6EA3}" type="presParOf" srcId="{258F1EC9-C4C0-6043-B03D-892AF338579B}" destId="{589F21A8-C3F7-D64E-BAA6-F852130DA3D3}" srcOrd="5" destOrd="0" presId="urn:microsoft.com/office/officeart/2005/8/layout/hProcess9"/>
    <dgm:cxn modelId="{C7E59497-77CA-A946-BB21-01CB47FF9041}" type="presParOf" srcId="{258F1EC9-C4C0-6043-B03D-892AF338579B}" destId="{2E1157CA-51C2-0E45-94EB-B2EB8B009A89}"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702CF-138E-0D4D-8669-5566BAFA2D3A}">
      <dsp:nvSpPr>
        <dsp:cNvPr id="0" name=""/>
        <dsp:cNvSpPr/>
      </dsp:nvSpPr>
      <dsp:spPr>
        <a:xfrm>
          <a:off x="4547" y="228361"/>
          <a:ext cx="2067847" cy="11115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ctr" defTabSz="889000">
            <a:lnSpc>
              <a:spcPct val="90000"/>
            </a:lnSpc>
            <a:spcBef>
              <a:spcPct val="0"/>
            </a:spcBef>
            <a:spcAft>
              <a:spcPct val="35000"/>
            </a:spcAft>
            <a:buNone/>
          </a:pPr>
          <a:r>
            <a:rPr lang="en-US" sz="2000" kern="1200" dirty="0"/>
            <a:t>Pre-service</a:t>
          </a:r>
        </a:p>
      </dsp:txBody>
      <dsp:txXfrm>
        <a:off x="4547" y="228361"/>
        <a:ext cx="2067847" cy="741026"/>
      </dsp:txXfrm>
    </dsp:sp>
    <dsp:sp modelId="{63C2B86F-C339-A644-A0A5-8D17AF622403}">
      <dsp:nvSpPr>
        <dsp:cNvPr id="0" name=""/>
        <dsp:cNvSpPr/>
      </dsp:nvSpPr>
      <dsp:spPr>
        <a:xfrm>
          <a:off x="428082" y="969387"/>
          <a:ext cx="2067847" cy="37049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Become fluent with content and basic theory </a:t>
          </a:r>
        </a:p>
        <a:p>
          <a:pPr marL="114300" lvl="1" indent="-114300" algn="l" defTabSz="622300">
            <a:lnSpc>
              <a:spcPct val="90000"/>
            </a:lnSpc>
            <a:spcBef>
              <a:spcPct val="0"/>
            </a:spcBef>
            <a:spcAft>
              <a:spcPct val="15000"/>
            </a:spcAft>
            <a:buChar char="•"/>
          </a:pPr>
          <a:r>
            <a:rPr lang="en-US" sz="1400" kern="1200" dirty="0"/>
            <a:t>Look for examples of implementation in your clinic placements </a:t>
          </a:r>
        </a:p>
        <a:p>
          <a:pPr marL="114300" lvl="1" indent="-114300" algn="l" defTabSz="622300">
            <a:lnSpc>
              <a:spcPct val="90000"/>
            </a:lnSpc>
            <a:spcBef>
              <a:spcPct val="0"/>
            </a:spcBef>
            <a:spcAft>
              <a:spcPct val="15000"/>
            </a:spcAft>
            <a:buChar char="•"/>
          </a:pPr>
          <a:r>
            <a:rPr lang="en-US" sz="1400" kern="1200" dirty="0"/>
            <a:t>Video record or ask for feedback on your implementation of key practices during your student teaching</a:t>
          </a:r>
        </a:p>
      </dsp:txBody>
      <dsp:txXfrm>
        <a:off x="488647" y="1029952"/>
        <a:ext cx="1946717" cy="3583860"/>
      </dsp:txXfrm>
    </dsp:sp>
    <dsp:sp modelId="{66AE0118-AAE6-344F-8859-8AB38F867746}">
      <dsp:nvSpPr>
        <dsp:cNvPr id="0" name=""/>
        <dsp:cNvSpPr/>
      </dsp:nvSpPr>
      <dsp:spPr>
        <a:xfrm>
          <a:off x="2385873" y="341457"/>
          <a:ext cx="664573" cy="5148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385873" y="444424"/>
        <a:ext cx="510123" cy="308900"/>
      </dsp:txXfrm>
    </dsp:sp>
    <dsp:sp modelId="{54717E25-7AA8-E34A-A3F5-DEA4C45C2E19}">
      <dsp:nvSpPr>
        <dsp:cNvPr id="0" name=""/>
        <dsp:cNvSpPr/>
      </dsp:nvSpPr>
      <dsp:spPr>
        <a:xfrm>
          <a:off x="3326308" y="228361"/>
          <a:ext cx="2067847" cy="11115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ctr" defTabSz="889000">
            <a:lnSpc>
              <a:spcPct val="90000"/>
            </a:lnSpc>
            <a:spcBef>
              <a:spcPct val="0"/>
            </a:spcBef>
            <a:spcAft>
              <a:spcPct val="35000"/>
            </a:spcAft>
            <a:buNone/>
          </a:pPr>
          <a:r>
            <a:rPr lang="en-US" sz="2000" kern="1200" dirty="0"/>
            <a:t>New Teachers</a:t>
          </a:r>
        </a:p>
      </dsp:txBody>
      <dsp:txXfrm>
        <a:off x="3326308" y="228361"/>
        <a:ext cx="2067847" cy="741026"/>
      </dsp:txXfrm>
    </dsp:sp>
    <dsp:sp modelId="{3B369317-152F-0846-AC40-1C8FD6D6754F}">
      <dsp:nvSpPr>
        <dsp:cNvPr id="0" name=""/>
        <dsp:cNvSpPr/>
      </dsp:nvSpPr>
      <dsp:spPr>
        <a:xfrm>
          <a:off x="3749843" y="969387"/>
          <a:ext cx="2067847" cy="37049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Focus on moving from knowledge to practice</a:t>
          </a:r>
        </a:p>
        <a:p>
          <a:pPr marL="114300" lvl="1" indent="-114300" algn="l" defTabSz="622300">
            <a:lnSpc>
              <a:spcPct val="90000"/>
            </a:lnSpc>
            <a:spcBef>
              <a:spcPct val="0"/>
            </a:spcBef>
            <a:spcAft>
              <a:spcPct val="15000"/>
            </a:spcAft>
            <a:buChar char="•"/>
          </a:pPr>
          <a:r>
            <a:rPr lang="en-US" sz="1400" kern="1200" dirty="0"/>
            <a:t>Set implementation goals and either self-monitor or ask for peer/coach feedback on your use of key skills</a:t>
          </a:r>
        </a:p>
        <a:p>
          <a:pPr marL="114300" lvl="1" indent="-114300" algn="l" defTabSz="622300">
            <a:lnSpc>
              <a:spcPct val="90000"/>
            </a:lnSpc>
            <a:spcBef>
              <a:spcPct val="0"/>
            </a:spcBef>
            <a:spcAft>
              <a:spcPct val="15000"/>
            </a:spcAft>
            <a:buChar char="•"/>
          </a:pPr>
          <a:r>
            <a:rPr lang="en-US" sz="1400" kern="1200" dirty="0"/>
            <a:t>When a practice isn’t working, use your understanding of theory to help you modify or intensify a practice to improve outcomes</a:t>
          </a:r>
        </a:p>
      </dsp:txBody>
      <dsp:txXfrm>
        <a:off x="3810408" y="1029952"/>
        <a:ext cx="1946717" cy="3583860"/>
      </dsp:txXfrm>
    </dsp:sp>
    <dsp:sp modelId="{4A58222B-1BB2-9F40-BE77-B7B4AA6FCDAE}">
      <dsp:nvSpPr>
        <dsp:cNvPr id="0" name=""/>
        <dsp:cNvSpPr/>
      </dsp:nvSpPr>
      <dsp:spPr>
        <a:xfrm>
          <a:off x="5707634" y="341457"/>
          <a:ext cx="664573" cy="51483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707634" y="444424"/>
        <a:ext cx="510123" cy="308900"/>
      </dsp:txXfrm>
    </dsp:sp>
    <dsp:sp modelId="{DE1436E0-4BF3-CB4E-A889-102C52BD3C3D}">
      <dsp:nvSpPr>
        <dsp:cNvPr id="0" name=""/>
        <dsp:cNvSpPr/>
      </dsp:nvSpPr>
      <dsp:spPr>
        <a:xfrm>
          <a:off x="6648069" y="228361"/>
          <a:ext cx="2067847" cy="11115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76200" numCol="1" spcCol="1270" anchor="t" anchorCtr="0">
          <a:noAutofit/>
        </a:bodyPr>
        <a:lstStyle/>
        <a:p>
          <a:pPr marL="0" lvl="0" indent="0" algn="ctr" defTabSz="889000">
            <a:lnSpc>
              <a:spcPct val="90000"/>
            </a:lnSpc>
            <a:spcBef>
              <a:spcPct val="0"/>
            </a:spcBef>
            <a:spcAft>
              <a:spcPct val="35000"/>
            </a:spcAft>
            <a:buNone/>
          </a:pPr>
          <a:r>
            <a:rPr lang="en-US" sz="2000" kern="1200" dirty="0"/>
            <a:t>Experienced Teachers</a:t>
          </a:r>
        </a:p>
      </dsp:txBody>
      <dsp:txXfrm>
        <a:off x="6648069" y="228361"/>
        <a:ext cx="2067847" cy="741026"/>
      </dsp:txXfrm>
    </dsp:sp>
    <dsp:sp modelId="{5674F3AF-C665-9746-9B76-874571840816}">
      <dsp:nvSpPr>
        <dsp:cNvPr id="0" name=""/>
        <dsp:cNvSpPr/>
      </dsp:nvSpPr>
      <dsp:spPr>
        <a:xfrm>
          <a:off x="7071604" y="969387"/>
          <a:ext cx="2067847" cy="37049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Use activities as a self-reflection opportunity</a:t>
          </a:r>
        </a:p>
        <a:p>
          <a:pPr marL="114300" lvl="1" indent="-114300" algn="l" defTabSz="622300">
            <a:lnSpc>
              <a:spcPct val="90000"/>
            </a:lnSpc>
            <a:spcBef>
              <a:spcPct val="0"/>
            </a:spcBef>
            <a:spcAft>
              <a:spcPct val="15000"/>
            </a:spcAft>
            <a:buChar char="•"/>
          </a:pPr>
          <a:r>
            <a:rPr lang="en-US" sz="1400" kern="1200" dirty="0"/>
            <a:t>Set a new implementation goal for yourself</a:t>
          </a:r>
        </a:p>
        <a:p>
          <a:pPr marL="114300" lvl="1" indent="-114300" algn="l" defTabSz="622300">
            <a:lnSpc>
              <a:spcPct val="90000"/>
            </a:lnSpc>
            <a:spcBef>
              <a:spcPct val="0"/>
            </a:spcBef>
            <a:spcAft>
              <a:spcPct val="15000"/>
            </a:spcAft>
            <a:buChar char="•"/>
          </a:pPr>
          <a:r>
            <a:rPr lang="en-US" sz="1400" kern="1200" dirty="0"/>
            <a:t>Consider how you might coach or teach the skills/content to a new teacher in your building</a:t>
          </a:r>
        </a:p>
        <a:p>
          <a:pPr marL="114300" lvl="1" indent="-114300" algn="l" defTabSz="622300">
            <a:lnSpc>
              <a:spcPct val="90000"/>
            </a:lnSpc>
            <a:spcBef>
              <a:spcPct val="0"/>
            </a:spcBef>
            <a:spcAft>
              <a:spcPct val="15000"/>
            </a:spcAft>
            <a:buChar char="•"/>
          </a:pPr>
          <a:r>
            <a:rPr lang="en-US" sz="1400" kern="1200" dirty="0"/>
            <a:t>Review resources provided to extend your learning with respect to culturally and contextually relevant implementation</a:t>
          </a:r>
        </a:p>
      </dsp:txBody>
      <dsp:txXfrm>
        <a:off x="7132169" y="1029952"/>
        <a:ext cx="1946717" cy="358386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5236B-1781-234D-BD0B-259C249989C2}">
      <dsp:nvSpPr>
        <dsp:cNvPr id="0" name=""/>
        <dsp:cNvSpPr/>
      </dsp:nvSpPr>
      <dsp:spPr>
        <a:xfrm>
          <a:off x="759043" y="0"/>
          <a:ext cx="7753622" cy="320765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C0C4B7E-CB51-0947-8BD4-85C8C991B26D}">
      <dsp:nvSpPr>
        <dsp:cNvPr id="0" name=""/>
        <dsp:cNvSpPr/>
      </dsp:nvSpPr>
      <dsp:spPr>
        <a:xfrm>
          <a:off x="2157" y="955445"/>
          <a:ext cx="2132414"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Acquisition</a:t>
          </a:r>
        </a:p>
      </dsp:txBody>
      <dsp:txXfrm>
        <a:off x="64791" y="1018079"/>
        <a:ext cx="2007146" cy="1157794"/>
      </dsp:txXfrm>
    </dsp:sp>
    <dsp:sp modelId="{C511816C-8BE2-2444-A0F4-28C4A09C69A2}">
      <dsp:nvSpPr>
        <dsp:cNvPr id="0" name=""/>
        <dsp:cNvSpPr/>
      </dsp:nvSpPr>
      <dsp:spPr>
        <a:xfrm>
          <a:off x="2330550" y="955445"/>
          <a:ext cx="2132414"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Fluency</a:t>
          </a:r>
        </a:p>
      </dsp:txBody>
      <dsp:txXfrm>
        <a:off x="2393184" y="1018079"/>
        <a:ext cx="2007146" cy="1157794"/>
      </dsp:txXfrm>
    </dsp:sp>
    <dsp:sp modelId="{20E49FC2-E1CC-354A-97B0-190B56229170}">
      <dsp:nvSpPr>
        <dsp:cNvPr id="0" name=""/>
        <dsp:cNvSpPr/>
      </dsp:nvSpPr>
      <dsp:spPr>
        <a:xfrm>
          <a:off x="4658943" y="955445"/>
          <a:ext cx="2132414"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Maintenance</a:t>
          </a:r>
        </a:p>
      </dsp:txBody>
      <dsp:txXfrm>
        <a:off x="4721577" y="1018079"/>
        <a:ext cx="2007146" cy="1157794"/>
      </dsp:txXfrm>
    </dsp:sp>
    <dsp:sp modelId="{2E1157CA-51C2-0E45-94EB-B2EB8B009A89}">
      <dsp:nvSpPr>
        <dsp:cNvPr id="0" name=""/>
        <dsp:cNvSpPr/>
      </dsp:nvSpPr>
      <dsp:spPr>
        <a:xfrm>
          <a:off x="6987336" y="955445"/>
          <a:ext cx="2132414"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Generalization</a:t>
          </a:r>
        </a:p>
      </dsp:txBody>
      <dsp:txXfrm>
        <a:off x="7049970" y="1018079"/>
        <a:ext cx="2007146" cy="11577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133501" y="0"/>
          <a:ext cx="6423172" cy="3588628"/>
        </a:xfrm>
        <a:prstGeom prst="rightArrow">
          <a:avLst/>
        </a:prstGeom>
        <a:solidFill>
          <a:srgbClr val="BADDE1"/>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054043CF-2D09-FE4C-B6BA-8C7A8F4DD86F}">
      <dsp:nvSpPr>
        <dsp:cNvPr id="0" name=""/>
        <dsp:cNvSpPr/>
      </dsp:nvSpPr>
      <dsp:spPr>
        <a:xfrm>
          <a:off x="0" y="1330476"/>
          <a:ext cx="2267002" cy="1435451"/>
        </a:xfrm>
        <a:prstGeom prst="roundRect">
          <a:avLst/>
        </a:prstGeom>
        <a:solidFill>
          <a:schemeClr val="accent2"/>
        </a:soli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How can we </a:t>
          </a:r>
          <a:r>
            <a:rPr lang="en-US" sz="2100" b="1" i="1" kern="1200" dirty="0"/>
            <a:t>prevent</a:t>
          </a:r>
          <a:r>
            <a:rPr lang="en-US" sz="2100" kern="1200" dirty="0"/>
            <a:t>?</a:t>
          </a:r>
        </a:p>
      </dsp:txBody>
      <dsp:txXfrm>
        <a:off x="70073" y="1400549"/>
        <a:ext cx="2126856" cy="1295305"/>
      </dsp:txXfrm>
    </dsp:sp>
    <dsp:sp modelId="{06A65EF5-CB1C-0A4F-853C-D31241EEF64D}">
      <dsp:nvSpPr>
        <dsp:cNvPr id="0" name=""/>
        <dsp:cNvSpPr/>
      </dsp:nvSpPr>
      <dsp:spPr>
        <a:xfrm>
          <a:off x="2680623" y="1332127"/>
          <a:ext cx="2267002" cy="1435451"/>
        </a:xfrm>
        <a:prstGeom prst="roundRect">
          <a:avLst/>
        </a:prstGeom>
        <a:solidFill>
          <a:schemeClr val="accent2"/>
        </a:soli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What should we </a:t>
          </a:r>
          <a:r>
            <a:rPr lang="en-US" sz="2100" b="1" i="1" kern="1200" dirty="0"/>
            <a:t>teach </a:t>
          </a:r>
          <a:r>
            <a:rPr lang="en-US" sz="2100" kern="1200" dirty="0"/>
            <a:t>the student to do instead?</a:t>
          </a:r>
        </a:p>
      </dsp:txBody>
      <dsp:txXfrm>
        <a:off x="2750696" y="1402200"/>
        <a:ext cx="2126856" cy="1295305"/>
      </dsp:txXfrm>
    </dsp:sp>
    <dsp:sp modelId="{A0866A59-B2FB-4644-B18A-C6FBC1F9B5F8}">
      <dsp:nvSpPr>
        <dsp:cNvPr id="0" name=""/>
        <dsp:cNvSpPr/>
      </dsp:nvSpPr>
      <dsp:spPr>
        <a:xfrm>
          <a:off x="5289671" y="1331797"/>
          <a:ext cx="2267002" cy="1435451"/>
        </a:xfrm>
        <a:prstGeom prst="roundRect">
          <a:avLst/>
        </a:prstGeom>
        <a:solidFill>
          <a:schemeClr val="accent2"/>
        </a:soli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How do we </a:t>
          </a:r>
          <a:r>
            <a:rPr lang="en-US" sz="2100" b="1" i="1" kern="1200" dirty="0"/>
            <a:t>respond </a:t>
          </a:r>
          <a:r>
            <a:rPr lang="en-US" sz="2100" kern="1200" dirty="0"/>
            <a:t>to make sure the new skill “works”?</a:t>
          </a:r>
        </a:p>
      </dsp:txBody>
      <dsp:txXfrm>
        <a:off x="5359744" y="1401870"/>
        <a:ext cx="2126856" cy="12953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3535363"/>
        </a:xfrm>
        <a:prstGeom prst="rightArrow">
          <a:avLst/>
        </a:prstGeom>
        <a:solidFill>
          <a:schemeClr val="accent1">
            <a:lumMod val="20000"/>
            <a:lumOff val="80000"/>
          </a:schemeClr>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054043CF-2D09-FE4C-B6BA-8C7A8F4DD86F}">
      <dsp:nvSpPr>
        <dsp:cNvPr id="0" name=""/>
        <dsp:cNvSpPr/>
      </dsp:nvSpPr>
      <dsp:spPr>
        <a:xfrm>
          <a:off x="278874" y="1060608"/>
          <a:ext cx="2468880" cy="1414145"/>
        </a:xfrm>
        <a:prstGeom prst="roundRect">
          <a:avLst/>
        </a:prstGeom>
        <a:solidFill>
          <a:srgbClr val="009999"/>
        </a:soli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Provide attention ahead of lecture and frequent eye contact during </a:t>
          </a:r>
        </a:p>
      </dsp:txBody>
      <dsp:txXfrm>
        <a:off x="347907" y="1129641"/>
        <a:ext cx="2330814" cy="1276079"/>
      </dsp:txXfrm>
    </dsp:sp>
    <dsp:sp modelId="{06A65EF5-CB1C-0A4F-853C-D31241EEF64D}">
      <dsp:nvSpPr>
        <dsp:cNvPr id="0" name=""/>
        <dsp:cNvSpPr/>
      </dsp:nvSpPr>
      <dsp:spPr>
        <a:xfrm>
          <a:off x="2880359" y="1060608"/>
          <a:ext cx="2468880" cy="1414145"/>
        </a:xfrm>
        <a:prstGeom prst="roundRect">
          <a:avLst/>
        </a:prstGeom>
        <a:solidFill>
          <a:srgbClr val="009999"/>
        </a:soli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Teach and prompt hand raising</a:t>
          </a:r>
        </a:p>
      </dsp:txBody>
      <dsp:txXfrm>
        <a:off x="2949392" y="1129641"/>
        <a:ext cx="2330814" cy="1276079"/>
      </dsp:txXfrm>
    </dsp:sp>
    <dsp:sp modelId="{A0866A59-B2FB-4644-B18A-C6FBC1F9B5F8}">
      <dsp:nvSpPr>
        <dsp:cNvPr id="0" name=""/>
        <dsp:cNvSpPr/>
      </dsp:nvSpPr>
      <dsp:spPr>
        <a:xfrm>
          <a:off x="5481845" y="1060608"/>
          <a:ext cx="2468880" cy="1414145"/>
        </a:xfrm>
        <a:prstGeom prst="roundRect">
          <a:avLst/>
        </a:prstGeom>
        <a:solidFill>
          <a:srgbClr val="009999"/>
        </a:soli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Call on her ONLY when she raises her hand (otherwise ignore)</a:t>
          </a:r>
        </a:p>
      </dsp:txBody>
      <dsp:txXfrm>
        <a:off x="5550878" y="1129641"/>
        <a:ext cx="2330814" cy="12760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3535363"/>
        </a:xfrm>
        <a:prstGeom prst="rightArrow">
          <a:avLst/>
        </a:prstGeom>
        <a:solidFill>
          <a:schemeClr val="accent1">
            <a:lumMod val="20000"/>
            <a:lumOff val="80000"/>
          </a:schemeClr>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054043CF-2D09-FE4C-B6BA-8C7A8F4DD86F}">
      <dsp:nvSpPr>
        <dsp:cNvPr id="0" name=""/>
        <dsp:cNvSpPr/>
      </dsp:nvSpPr>
      <dsp:spPr>
        <a:xfrm>
          <a:off x="278874" y="1060608"/>
          <a:ext cx="2468880" cy="1414145"/>
        </a:xfrm>
        <a:prstGeom prst="roundRect">
          <a:avLst/>
        </a:prstGeom>
        <a:solidFill>
          <a:schemeClr val="accent1"/>
        </a:soli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Modify writing assignment</a:t>
          </a:r>
        </a:p>
      </dsp:txBody>
      <dsp:txXfrm>
        <a:off x="347907" y="1129641"/>
        <a:ext cx="2330814" cy="1276079"/>
      </dsp:txXfrm>
    </dsp:sp>
    <dsp:sp modelId="{06A65EF5-CB1C-0A4F-853C-D31241EEF64D}">
      <dsp:nvSpPr>
        <dsp:cNvPr id="0" name=""/>
        <dsp:cNvSpPr/>
      </dsp:nvSpPr>
      <dsp:spPr>
        <a:xfrm>
          <a:off x="2880359" y="1060608"/>
          <a:ext cx="2468880" cy="1414145"/>
        </a:xfrm>
        <a:prstGeom prst="roundRect">
          <a:avLst/>
        </a:prstGeom>
        <a:solidFill>
          <a:schemeClr val="accent1"/>
        </a:soli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Teach and prompt her to ask for help/break</a:t>
          </a:r>
        </a:p>
      </dsp:txBody>
      <dsp:txXfrm>
        <a:off x="2949392" y="1129641"/>
        <a:ext cx="2330814" cy="1276079"/>
      </dsp:txXfrm>
    </dsp:sp>
    <dsp:sp modelId="{A0866A59-B2FB-4644-B18A-C6FBC1F9B5F8}">
      <dsp:nvSpPr>
        <dsp:cNvPr id="0" name=""/>
        <dsp:cNvSpPr/>
      </dsp:nvSpPr>
      <dsp:spPr>
        <a:xfrm>
          <a:off x="5481845" y="1060608"/>
          <a:ext cx="2468880" cy="1414145"/>
        </a:xfrm>
        <a:prstGeom prst="roundRect">
          <a:avLst/>
        </a:prstGeom>
        <a:solidFill>
          <a:schemeClr val="accent1"/>
        </a:soli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Give immediate help/break when asked.  Otherwise, redirect to task.</a:t>
          </a:r>
        </a:p>
      </dsp:txBody>
      <dsp:txXfrm>
        <a:off x="5550878" y="1129641"/>
        <a:ext cx="2330814" cy="12760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96B8C7-BDCC-8745-9B2D-EAAD7FDD145C}">
      <dsp:nvSpPr>
        <dsp:cNvPr id="0" name=""/>
        <dsp:cNvSpPr/>
      </dsp:nvSpPr>
      <dsp:spPr>
        <a:xfrm>
          <a:off x="1234440" y="0"/>
          <a:ext cx="6995160" cy="3535363"/>
        </a:xfrm>
        <a:prstGeom prst="rightArrow">
          <a:avLst/>
        </a:prstGeom>
        <a:solidFill>
          <a:schemeClr val="accent1">
            <a:lumMod val="40000"/>
            <a:lumOff val="60000"/>
          </a:schemeClr>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054043CF-2D09-FE4C-B6BA-8C7A8F4DD86F}">
      <dsp:nvSpPr>
        <dsp:cNvPr id="0" name=""/>
        <dsp:cNvSpPr/>
      </dsp:nvSpPr>
      <dsp:spPr>
        <a:xfrm>
          <a:off x="8840" y="792161"/>
          <a:ext cx="2648902" cy="1951039"/>
        </a:xfrm>
        <a:prstGeom prst="roundRect">
          <a:avLst/>
        </a:prstGeom>
        <a:solidFill>
          <a:schemeClr val="accent1"/>
        </a:soli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Increase prompts and active supervision in hallway</a:t>
          </a:r>
        </a:p>
      </dsp:txBody>
      <dsp:txXfrm>
        <a:off x="104082" y="887403"/>
        <a:ext cx="2458418" cy="1760555"/>
      </dsp:txXfrm>
    </dsp:sp>
    <dsp:sp modelId="{06A65EF5-CB1C-0A4F-853C-D31241EEF64D}">
      <dsp:nvSpPr>
        <dsp:cNvPr id="0" name=""/>
        <dsp:cNvSpPr/>
      </dsp:nvSpPr>
      <dsp:spPr>
        <a:xfrm>
          <a:off x="2790348" y="792161"/>
          <a:ext cx="2648902" cy="1951039"/>
        </a:xfrm>
        <a:prstGeom prst="roundRect">
          <a:avLst/>
        </a:prstGeom>
        <a:solidFill>
          <a:schemeClr val="accent1"/>
        </a:soli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Teach and prompt respectful behavior toward all peers</a:t>
          </a:r>
        </a:p>
      </dsp:txBody>
      <dsp:txXfrm>
        <a:off x="2885590" y="887403"/>
        <a:ext cx="2458418" cy="1760555"/>
      </dsp:txXfrm>
    </dsp:sp>
    <dsp:sp modelId="{A0866A59-B2FB-4644-B18A-C6FBC1F9B5F8}">
      <dsp:nvSpPr>
        <dsp:cNvPr id="0" name=""/>
        <dsp:cNvSpPr/>
      </dsp:nvSpPr>
      <dsp:spPr>
        <a:xfrm>
          <a:off x="5571857" y="792161"/>
          <a:ext cx="2648902" cy="1951039"/>
        </a:xfrm>
        <a:prstGeom prst="roundRect">
          <a:avLst/>
        </a:prstGeom>
        <a:solidFill>
          <a:schemeClr val="accent1"/>
        </a:soli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Group contingency: peers reinforced for supporting good choices (and ignoring teasing)</a:t>
          </a:r>
        </a:p>
      </dsp:txBody>
      <dsp:txXfrm>
        <a:off x="5667099" y="887403"/>
        <a:ext cx="2458418" cy="17605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5236B-1781-234D-BD0B-259C249989C2}">
      <dsp:nvSpPr>
        <dsp:cNvPr id="0" name=""/>
        <dsp:cNvSpPr/>
      </dsp:nvSpPr>
      <dsp:spPr>
        <a:xfrm>
          <a:off x="759043" y="0"/>
          <a:ext cx="7753622" cy="320765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C0C4B7E-CB51-0947-8BD4-85C8C991B26D}">
      <dsp:nvSpPr>
        <dsp:cNvPr id="0" name=""/>
        <dsp:cNvSpPr/>
      </dsp:nvSpPr>
      <dsp:spPr>
        <a:xfrm>
          <a:off x="2157" y="955445"/>
          <a:ext cx="2132414"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Acquisition</a:t>
          </a:r>
        </a:p>
      </dsp:txBody>
      <dsp:txXfrm>
        <a:off x="64791" y="1018079"/>
        <a:ext cx="2007146" cy="1157794"/>
      </dsp:txXfrm>
    </dsp:sp>
    <dsp:sp modelId="{C511816C-8BE2-2444-A0F4-28C4A09C69A2}">
      <dsp:nvSpPr>
        <dsp:cNvPr id="0" name=""/>
        <dsp:cNvSpPr/>
      </dsp:nvSpPr>
      <dsp:spPr>
        <a:xfrm>
          <a:off x="2330550" y="955445"/>
          <a:ext cx="2132414"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Fluency</a:t>
          </a:r>
        </a:p>
      </dsp:txBody>
      <dsp:txXfrm>
        <a:off x="2393184" y="1018079"/>
        <a:ext cx="2007146" cy="1157794"/>
      </dsp:txXfrm>
    </dsp:sp>
    <dsp:sp modelId="{20E49FC2-E1CC-354A-97B0-190B56229170}">
      <dsp:nvSpPr>
        <dsp:cNvPr id="0" name=""/>
        <dsp:cNvSpPr/>
      </dsp:nvSpPr>
      <dsp:spPr>
        <a:xfrm>
          <a:off x="4658943" y="955445"/>
          <a:ext cx="2132414"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Maintenance</a:t>
          </a:r>
        </a:p>
      </dsp:txBody>
      <dsp:txXfrm>
        <a:off x="4721577" y="1018079"/>
        <a:ext cx="2007146" cy="1157794"/>
      </dsp:txXfrm>
    </dsp:sp>
    <dsp:sp modelId="{2E1157CA-51C2-0E45-94EB-B2EB8B009A89}">
      <dsp:nvSpPr>
        <dsp:cNvPr id="0" name=""/>
        <dsp:cNvSpPr/>
      </dsp:nvSpPr>
      <dsp:spPr>
        <a:xfrm>
          <a:off x="6987336" y="955445"/>
          <a:ext cx="2132414"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Generalization</a:t>
          </a:r>
        </a:p>
      </dsp:txBody>
      <dsp:txXfrm>
        <a:off x="7049970" y="1018079"/>
        <a:ext cx="2007146" cy="115779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5236B-1781-234D-BD0B-259C249989C2}">
      <dsp:nvSpPr>
        <dsp:cNvPr id="0" name=""/>
        <dsp:cNvSpPr/>
      </dsp:nvSpPr>
      <dsp:spPr>
        <a:xfrm>
          <a:off x="685799" y="0"/>
          <a:ext cx="7772400" cy="320765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C0C4B7E-CB51-0947-8BD4-85C8C991B26D}">
      <dsp:nvSpPr>
        <dsp:cNvPr id="0" name=""/>
        <dsp:cNvSpPr/>
      </dsp:nvSpPr>
      <dsp:spPr>
        <a:xfrm>
          <a:off x="2162" y="962297"/>
          <a:ext cx="2137578"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Acquisition</a:t>
          </a:r>
        </a:p>
      </dsp:txBody>
      <dsp:txXfrm>
        <a:off x="64796" y="1024931"/>
        <a:ext cx="2012310" cy="1157794"/>
      </dsp:txXfrm>
    </dsp:sp>
    <dsp:sp modelId="{C511816C-8BE2-2444-A0F4-28C4A09C69A2}">
      <dsp:nvSpPr>
        <dsp:cNvPr id="0" name=""/>
        <dsp:cNvSpPr/>
      </dsp:nvSpPr>
      <dsp:spPr>
        <a:xfrm>
          <a:off x="2336194" y="962297"/>
          <a:ext cx="2137578"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Fluency</a:t>
          </a:r>
        </a:p>
      </dsp:txBody>
      <dsp:txXfrm>
        <a:off x="2398828" y="1024931"/>
        <a:ext cx="2012310" cy="1157794"/>
      </dsp:txXfrm>
    </dsp:sp>
    <dsp:sp modelId="{20E49FC2-E1CC-354A-97B0-190B56229170}">
      <dsp:nvSpPr>
        <dsp:cNvPr id="0" name=""/>
        <dsp:cNvSpPr/>
      </dsp:nvSpPr>
      <dsp:spPr>
        <a:xfrm>
          <a:off x="4670226" y="962297"/>
          <a:ext cx="2137578"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Maintenance</a:t>
          </a:r>
        </a:p>
      </dsp:txBody>
      <dsp:txXfrm>
        <a:off x="4732860" y="1024931"/>
        <a:ext cx="2012310" cy="1157794"/>
      </dsp:txXfrm>
    </dsp:sp>
    <dsp:sp modelId="{2E1157CA-51C2-0E45-94EB-B2EB8B009A89}">
      <dsp:nvSpPr>
        <dsp:cNvPr id="0" name=""/>
        <dsp:cNvSpPr/>
      </dsp:nvSpPr>
      <dsp:spPr>
        <a:xfrm>
          <a:off x="7004258" y="962297"/>
          <a:ext cx="2137578"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Generalization</a:t>
          </a:r>
        </a:p>
      </dsp:txBody>
      <dsp:txXfrm>
        <a:off x="7066892" y="1024931"/>
        <a:ext cx="2012310" cy="11577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5236B-1781-234D-BD0B-259C249989C2}">
      <dsp:nvSpPr>
        <dsp:cNvPr id="0" name=""/>
        <dsp:cNvSpPr/>
      </dsp:nvSpPr>
      <dsp:spPr>
        <a:xfrm>
          <a:off x="685799" y="0"/>
          <a:ext cx="7772400" cy="320765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C0C4B7E-CB51-0947-8BD4-85C8C991B26D}">
      <dsp:nvSpPr>
        <dsp:cNvPr id="0" name=""/>
        <dsp:cNvSpPr/>
      </dsp:nvSpPr>
      <dsp:spPr>
        <a:xfrm>
          <a:off x="2162" y="962297"/>
          <a:ext cx="2137578"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Acquisition</a:t>
          </a:r>
        </a:p>
      </dsp:txBody>
      <dsp:txXfrm>
        <a:off x="64796" y="1024931"/>
        <a:ext cx="2012310" cy="1157794"/>
      </dsp:txXfrm>
    </dsp:sp>
    <dsp:sp modelId="{C511816C-8BE2-2444-A0F4-28C4A09C69A2}">
      <dsp:nvSpPr>
        <dsp:cNvPr id="0" name=""/>
        <dsp:cNvSpPr/>
      </dsp:nvSpPr>
      <dsp:spPr>
        <a:xfrm>
          <a:off x="2336194" y="962297"/>
          <a:ext cx="2137578"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Fluency</a:t>
          </a:r>
        </a:p>
      </dsp:txBody>
      <dsp:txXfrm>
        <a:off x="2398828" y="1024931"/>
        <a:ext cx="2012310" cy="1157794"/>
      </dsp:txXfrm>
    </dsp:sp>
    <dsp:sp modelId="{20E49FC2-E1CC-354A-97B0-190B56229170}">
      <dsp:nvSpPr>
        <dsp:cNvPr id="0" name=""/>
        <dsp:cNvSpPr/>
      </dsp:nvSpPr>
      <dsp:spPr>
        <a:xfrm>
          <a:off x="4670226" y="962297"/>
          <a:ext cx="2137578"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Maintenance</a:t>
          </a:r>
        </a:p>
      </dsp:txBody>
      <dsp:txXfrm>
        <a:off x="4732860" y="1024931"/>
        <a:ext cx="2012310" cy="1157794"/>
      </dsp:txXfrm>
    </dsp:sp>
    <dsp:sp modelId="{2E1157CA-51C2-0E45-94EB-B2EB8B009A89}">
      <dsp:nvSpPr>
        <dsp:cNvPr id="0" name=""/>
        <dsp:cNvSpPr/>
      </dsp:nvSpPr>
      <dsp:spPr>
        <a:xfrm>
          <a:off x="7004258" y="962297"/>
          <a:ext cx="2137578"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Generalization</a:t>
          </a:r>
        </a:p>
      </dsp:txBody>
      <dsp:txXfrm>
        <a:off x="7066892" y="1024931"/>
        <a:ext cx="2012310" cy="11577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5236B-1781-234D-BD0B-259C249989C2}">
      <dsp:nvSpPr>
        <dsp:cNvPr id="0" name=""/>
        <dsp:cNvSpPr/>
      </dsp:nvSpPr>
      <dsp:spPr>
        <a:xfrm>
          <a:off x="685799" y="0"/>
          <a:ext cx="7772400" cy="3207657"/>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C0C4B7E-CB51-0947-8BD4-85C8C991B26D}">
      <dsp:nvSpPr>
        <dsp:cNvPr id="0" name=""/>
        <dsp:cNvSpPr/>
      </dsp:nvSpPr>
      <dsp:spPr>
        <a:xfrm>
          <a:off x="2162" y="962297"/>
          <a:ext cx="2137578"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Acquisition</a:t>
          </a:r>
        </a:p>
      </dsp:txBody>
      <dsp:txXfrm>
        <a:off x="64796" y="1024931"/>
        <a:ext cx="2012310" cy="1157794"/>
      </dsp:txXfrm>
    </dsp:sp>
    <dsp:sp modelId="{C511816C-8BE2-2444-A0F4-28C4A09C69A2}">
      <dsp:nvSpPr>
        <dsp:cNvPr id="0" name=""/>
        <dsp:cNvSpPr/>
      </dsp:nvSpPr>
      <dsp:spPr>
        <a:xfrm>
          <a:off x="2336194" y="962297"/>
          <a:ext cx="2137578"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Fluency</a:t>
          </a:r>
        </a:p>
      </dsp:txBody>
      <dsp:txXfrm>
        <a:off x="2398828" y="1024931"/>
        <a:ext cx="2012310" cy="1157794"/>
      </dsp:txXfrm>
    </dsp:sp>
    <dsp:sp modelId="{20E49FC2-E1CC-354A-97B0-190B56229170}">
      <dsp:nvSpPr>
        <dsp:cNvPr id="0" name=""/>
        <dsp:cNvSpPr/>
      </dsp:nvSpPr>
      <dsp:spPr>
        <a:xfrm>
          <a:off x="4670226" y="962297"/>
          <a:ext cx="2137578"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Maintenance</a:t>
          </a:r>
        </a:p>
      </dsp:txBody>
      <dsp:txXfrm>
        <a:off x="4732860" y="1024931"/>
        <a:ext cx="2012310" cy="1157794"/>
      </dsp:txXfrm>
    </dsp:sp>
    <dsp:sp modelId="{2E1157CA-51C2-0E45-94EB-B2EB8B009A89}">
      <dsp:nvSpPr>
        <dsp:cNvPr id="0" name=""/>
        <dsp:cNvSpPr/>
      </dsp:nvSpPr>
      <dsp:spPr>
        <a:xfrm>
          <a:off x="7004258" y="962297"/>
          <a:ext cx="2137578" cy="128306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Generalization</a:t>
          </a:r>
        </a:p>
      </dsp:txBody>
      <dsp:txXfrm>
        <a:off x="7066892" y="1024931"/>
        <a:ext cx="2012310" cy="1157794"/>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9E7257-55F9-45A8-A497-B7C50E121B28}" type="datetimeFigureOut">
              <a:rPr lang="en-US" smtClean="0"/>
              <a:t>5/21/2019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BFAC79-47CE-40BA-860F-6171DF23AB64}" type="slidenum">
              <a:rPr lang="en-US" smtClean="0"/>
              <a:t>‹#›</a:t>
            </a:fld>
            <a:endParaRPr lang="en-US"/>
          </a:p>
        </p:txBody>
      </p:sp>
    </p:spTree>
    <p:extLst>
      <p:ext uri="{BB962C8B-B14F-4D97-AF65-F5344CB8AC3E}">
        <p14:creationId xmlns:p14="http://schemas.microsoft.com/office/powerpoint/2010/main" val="1053543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2B1C97-3CCA-534D-835E-664E359435CE}" type="datetimeFigureOut">
              <a:rPr lang="en-US" smtClean="0"/>
              <a:t>5/21/2019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92C50B-BD74-EB45-AE83-6D4737946634}" type="slidenum">
              <a:rPr lang="en-US" smtClean="0"/>
              <a:t>‹#›</a:t>
            </a:fld>
            <a:endParaRPr lang="en-US"/>
          </a:p>
        </p:txBody>
      </p:sp>
    </p:spTree>
    <p:extLst>
      <p:ext uri="{BB962C8B-B14F-4D97-AF65-F5344CB8AC3E}">
        <p14:creationId xmlns:p14="http://schemas.microsoft.com/office/powerpoint/2010/main" val="2226394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903004-2ECF-D946-93FD-ACBFAC9899A7}" type="slidenum">
              <a:rPr lang="en-US" smtClean="0"/>
              <a:t>3</a:t>
            </a:fld>
            <a:endParaRPr lang="en-US"/>
          </a:p>
        </p:txBody>
      </p:sp>
    </p:spTree>
    <p:extLst>
      <p:ext uri="{BB962C8B-B14F-4D97-AF65-F5344CB8AC3E}">
        <p14:creationId xmlns:p14="http://schemas.microsoft.com/office/powerpoint/2010/main" val="424899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B2C0D-DAEC-BD44-9099-31A75B9A8326}"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566290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B2C0D-DAEC-BD44-9099-31A75B9A8326}"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0994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B2C0D-DAEC-BD44-9099-31A75B9A8326}"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866001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B2C0D-DAEC-BD44-9099-31A75B9A8326}"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920544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B2C0D-DAEC-BD44-9099-31A75B9A8326}"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054828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Film an activity debrief here that provides additional examples of common setting events </a:t>
            </a:r>
          </a:p>
        </p:txBody>
      </p:sp>
      <p:sp>
        <p:nvSpPr>
          <p:cNvPr id="4" name="Slide Number Placeholder 3"/>
          <p:cNvSpPr>
            <a:spLocks noGrp="1"/>
          </p:cNvSpPr>
          <p:nvPr>
            <p:ph type="sldNum" sz="quarter" idx="10"/>
          </p:nvPr>
        </p:nvSpPr>
        <p:spPr/>
        <p:txBody>
          <a:bodyPr/>
          <a:lstStyle/>
          <a:p>
            <a:fld id="{1092C50B-BD74-EB45-AE83-6D4737946634}" type="slidenum">
              <a:rPr lang="en-US" smtClean="0"/>
              <a:t>17</a:t>
            </a:fld>
            <a:endParaRPr lang="en-US"/>
          </a:p>
        </p:txBody>
      </p:sp>
    </p:spTree>
    <p:extLst>
      <p:ext uri="{BB962C8B-B14F-4D97-AF65-F5344CB8AC3E}">
        <p14:creationId xmlns:p14="http://schemas.microsoft.com/office/powerpoint/2010/main" val="1711694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it is clear here that this section is just a preview and we will cover these strategies in detail in future modules.  We just want folks to see HOW we will use this basic behavioral theory to put together behavior plans in the future</a:t>
            </a:r>
          </a:p>
        </p:txBody>
      </p:sp>
      <p:sp>
        <p:nvSpPr>
          <p:cNvPr id="4" name="Slide Number Placeholder 3"/>
          <p:cNvSpPr>
            <a:spLocks noGrp="1"/>
          </p:cNvSpPr>
          <p:nvPr>
            <p:ph type="sldNum" sz="quarter" idx="5"/>
          </p:nvPr>
        </p:nvSpPr>
        <p:spPr/>
        <p:txBody>
          <a:bodyPr/>
          <a:lstStyle/>
          <a:p>
            <a:fld id="{1092C50B-BD74-EB45-AE83-6D4737946634}" type="slidenum">
              <a:rPr lang="en-US" smtClean="0"/>
              <a:t>18</a:t>
            </a:fld>
            <a:endParaRPr lang="en-US"/>
          </a:p>
        </p:txBody>
      </p:sp>
    </p:spTree>
    <p:extLst>
      <p:ext uri="{BB962C8B-B14F-4D97-AF65-F5344CB8AC3E}">
        <p14:creationId xmlns:p14="http://schemas.microsoft.com/office/powerpoint/2010/main" val="2197992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Also preview that these same teaching procedures can be effective for SEL or Executive functioning skills</a:t>
            </a:r>
          </a:p>
          <a:p>
            <a:endParaRPr lang="en-US" dirty="0"/>
          </a:p>
        </p:txBody>
      </p:sp>
      <p:sp>
        <p:nvSpPr>
          <p:cNvPr id="4" name="Slide Number Placeholder 3"/>
          <p:cNvSpPr>
            <a:spLocks noGrp="1"/>
          </p:cNvSpPr>
          <p:nvPr>
            <p:ph type="sldNum" sz="quarter" idx="10"/>
          </p:nvPr>
        </p:nvSpPr>
        <p:spPr/>
        <p:txBody>
          <a:bodyPr/>
          <a:lstStyle/>
          <a:p>
            <a:fld id="{040B2C0D-DAEC-BD44-9099-31A75B9A8326}"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195418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shaping appears under consequences because it is a consequence strategy</a:t>
            </a:r>
          </a:p>
          <a:p>
            <a:endParaRPr lang="en-US" dirty="0"/>
          </a:p>
        </p:txBody>
      </p:sp>
      <p:sp>
        <p:nvSpPr>
          <p:cNvPr id="4" name="Slide Number Placeholder 3"/>
          <p:cNvSpPr>
            <a:spLocks noGrp="1"/>
          </p:cNvSpPr>
          <p:nvPr>
            <p:ph type="sldNum" sz="quarter" idx="10"/>
          </p:nvPr>
        </p:nvSpPr>
        <p:spPr/>
        <p:txBody>
          <a:bodyPr/>
          <a:lstStyle/>
          <a:p>
            <a:fld id="{E3342A56-27B6-6D46-9B26-E5A82035BBBA}" type="slidenum">
              <a:rPr lang="en-US" smtClean="0"/>
              <a:t>29</a:t>
            </a:fld>
            <a:endParaRPr lang="en-US"/>
          </a:p>
        </p:txBody>
      </p:sp>
    </p:spTree>
    <p:extLst>
      <p:ext uri="{BB962C8B-B14F-4D97-AF65-F5344CB8AC3E}">
        <p14:creationId xmlns:p14="http://schemas.microsoft.com/office/powerpoint/2010/main" val="766753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342A56-27B6-6D46-9B26-E5A82035BBBA}" type="slidenum">
              <a:rPr lang="en-US" smtClean="0"/>
              <a:t>30</a:t>
            </a:fld>
            <a:endParaRPr lang="en-US"/>
          </a:p>
        </p:txBody>
      </p:sp>
    </p:spTree>
    <p:extLst>
      <p:ext uri="{BB962C8B-B14F-4D97-AF65-F5344CB8AC3E}">
        <p14:creationId xmlns:p14="http://schemas.microsoft.com/office/powerpoint/2010/main" val="3343635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preview that these same teaching procedures can be effective for SEL or Executive functioning skills</a:t>
            </a:r>
          </a:p>
          <a:p>
            <a:endParaRPr lang="en-US" dirty="0"/>
          </a:p>
        </p:txBody>
      </p:sp>
      <p:sp>
        <p:nvSpPr>
          <p:cNvPr id="4" name="Slide Number Placeholder 3"/>
          <p:cNvSpPr>
            <a:spLocks noGrp="1"/>
          </p:cNvSpPr>
          <p:nvPr>
            <p:ph type="sldNum" sz="quarter" idx="10"/>
          </p:nvPr>
        </p:nvSpPr>
        <p:spPr/>
        <p:txBody>
          <a:bodyPr/>
          <a:lstStyle/>
          <a:p>
            <a:fld id="{1092C50B-BD74-EB45-AE83-6D4737946634}" type="slidenum">
              <a:rPr lang="en-US" smtClean="0"/>
              <a:t>33</a:t>
            </a:fld>
            <a:endParaRPr lang="en-US"/>
          </a:p>
        </p:txBody>
      </p:sp>
    </p:spTree>
    <p:extLst>
      <p:ext uri="{BB962C8B-B14F-4D97-AF65-F5344CB8AC3E}">
        <p14:creationId xmlns:p14="http://schemas.microsoft.com/office/powerpoint/2010/main" val="2647548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ea typeface="ＭＳ Ｐゴシック" charset="-128"/>
            </a:endParaRPr>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ヒラギノ角ゴ Pro W3" charset="-128"/>
              </a:defRPr>
            </a:lvl3pPr>
            <a:lvl4pPr marL="1600200" indent="-228600">
              <a:spcBef>
                <a:spcPct val="30000"/>
              </a:spcBef>
              <a:defRPr sz="1200">
                <a:solidFill>
                  <a:schemeClr val="tx1"/>
                </a:solidFill>
                <a:latin typeface="Arial" charset="0"/>
                <a:ea typeface="ヒラギノ角ゴ Pro W3" charset="-128"/>
              </a:defRPr>
            </a:lvl4pPr>
            <a:lvl5pPr marL="2057400" indent="-228600">
              <a:spcBef>
                <a:spcPct val="30000"/>
              </a:spcBef>
              <a:defRPr sz="1200">
                <a:solidFill>
                  <a:schemeClr val="tx1"/>
                </a:solidFill>
                <a:latin typeface="Arial" charset="0"/>
                <a:ea typeface="ヒラギノ角ゴ Pro W3" charset="-128"/>
              </a:defRPr>
            </a:lvl5pPr>
            <a:lvl6pPr marL="2514600" indent="-228600" eaLnBrk="0" fontAlgn="base" hangingPunct="0">
              <a:spcBef>
                <a:spcPct val="30000"/>
              </a:spcBef>
              <a:spcAft>
                <a:spcPct val="0"/>
              </a:spcAft>
              <a:defRPr sz="1200">
                <a:solidFill>
                  <a:schemeClr val="tx1"/>
                </a:solidFill>
                <a:latin typeface="Arial" charset="0"/>
                <a:ea typeface="ヒラギノ角ゴ Pro W3" charset="-128"/>
              </a:defRPr>
            </a:lvl6pPr>
            <a:lvl7pPr marL="2971800" indent="-228600" eaLnBrk="0" fontAlgn="base" hangingPunct="0">
              <a:spcBef>
                <a:spcPct val="30000"/>
              </a:spcBef>
              <a:spcAft>
                <a:spcPct val="0"/>
              </a:spcAft>
              <a:defRPr sz="1200">
                <a:solidFill>
                  <a:schemeClr val="tx1"/>
                </a:solidFill>
                <a:latin typeface="Arial" charset="0"/>
                <a:ea typeface="ヒラギノ角ゴ Pro W3" charset="-128"/>
              </a:defRPr>
            </a:lvl7pPr>
            <a:lvl8pPr marL="3429000" indent="-228600" eaLnBrk="0" fontAlgn="base" hangingPunct="0">
              <a:spcBef>
                <a:spcPct val="30000"/>
              </a:spcBef>
              <a:spcAft>
                <a:spcPct val="0"/>
              </a:spcAft>
              <a:defRPr sz="1200">
                <a:solidFill>
                  <a:schemeClr val="tx1"/>
                </a:solidFill>
                <a:latin typeface="Arial" charset="0"/>
                <a:ea typeface="ヒラギノ角ゴ Pro W3" charset="-128"/>
              </a:defRPr>
            </a:lvl8pPr>
            <a:lvl9pPr marL="3886200" indent="-228600" eaLnBrk="0" fontAlgn="base" hangingPunct="0">
              <a:spcBef>
                <a:spcPct val="30000"/>
              </a:spcBef>
              <a:spcAft>
                <a:spcPct val="0"/>
              </a:spcAft>
              <a:defRPr sz="1200">
                <a:solidFill>
                  <a:schemeClr val="tx1"/>
                </a:solidFill>
                <a:latin typeface="Arial" charset="0"/>
                <a:ea typeface="ヒラギノ角ゴ Pro W3" charset="-128"/>
              </a:defRPr>
            </a:lvl9pPr>
          </a:lstStyle>
          <a:p>
            <a:pPr>
              <a:spcBef>
                <a:spcPct val="0"/>
              </a:spcBef>
            </a:pPr>
            <a:fld id="{981179D5-1B8C-5C44-A7AF-D52BB98C7D67}" type="slidenum">
              <a:rPr lang="en-US" altLang="en-US">
                <a:solidFill>
                  <a:srgbClr val="000000"/>
                </a:solidFill>
              </a:rPr>
              <a:pPr>
                <a:spcBef>
                  <a:spcPct val="0"/>
                </a:spcBef>
              </a:pPr>
              <a:t>36</a:t>
            </a:fld>
            <a:endParaRPr lang="en-US" altLang="en-US">
              <a:solidFill>
                <a:srgbClr val="000000"/>
              </a:solidFill>
            </a:endParaRPr>
          </a:p>
        </p:txBody>
      </p:sp>
    </p:spTree>
    <p:extLst>
      <p:ext uri="{BB962C8B-B14F-4D97-AF65-F5344CB8AC3E}">
        <p14:creationId xmlns:p14="http://schemas.microsoft.com/office/powerpoint/2010/main" val="2706802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B2C0D-DAEC-BD44-9099-31A75B9A8326}"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9799996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63717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DAD61-9825-4777-A377-F968A2E84A1F}"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1279" b="2558"/>
          <a:stretch/>
        </p:blipFill>
        <p:spPr>
          <a:xfrm>
            <a:off x="1" y="4254500"/>
            <a:ext cx="9144000" cy="2603500"/>
          </a:xfrm>
          <a:prstGeom prst="rect">
            <a:avLst/>
          </a:prstGeom>
        </p:spPr>
      </p:pic>
      <p:pic>
        <p:nvPicPr>
          <p:cNvPr id="10" name="Picture 9"/>
          <p:cNvPicPr>
            <a:picLocks noChangeAspect="1"/>
          </p:cNvPicPr>
          <p:nvPr userDrawn="1"/>
        </p:nvPicPr>
        <p:blipFill rotWithShape="1">
          <a:blip r:embed="rId2"/>
          <a:srcRect l="51929" t="12057" r="5093" b="50942"/>
          <a:stretch/>
        </p:blipFill>
        <p:spPr>
          <a:xfrm>
            <a:off x="267129" y="5645648"/>
            <a:ext cx="3929865" cy="1001731"/>
          </a:xfrm>
          <a:prstGeom prst="rect">
            <a:avLst/>
          </a:prstGeom>
        </p:spPr>
      </p:pic>
      <p:sp>
        <p:nvSpPr>
          <p:cNvPr id="11" name="Rectangle 10"/>
          <p:cNvSpPr/>
          <p:nvPr userDrawn="1"/>
        </p:nvSpPr>
        <p:spPr>
          <a:xfrm>
            <a:off x="4710701" y="4592548"/>
            <a:ext cx="4104526" cy="960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278043" y="4677233"/>
            <a:ext cx="4104526" cy="960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043" y="4677233"/>
            <a:ext cx="4538445" cy="926801"/>
          </a:xfrm>
          <a:prstGeom prst="rect">
            <a:avLst/>
          </a:prstGeom>
        </p:spPr>
      </p:pic>
      <p:sp>
        <p:nvSpPr>
          <p:cNvPr id="15" name="Text Placeholder 14"/>
          <p:cNvSpPr>
            <a:spLocks noGrp="1"/>
          </p:cNvSpPr>
          <p:nvPr>
            <p:ph type="body" sz="quarter" idx="13" hasCustomPrompt="1"/>
          </p:nvPr>
        </p:nvSpPr>
        <p:spPr>
          <a:xfrm>
            <a:off x="278043" y="739793"/>
            <a:ext cx="8537184" cy="1851348"/>
          </a:xfrm>
        </p:spPr>
        <p:txBody>
          <a:bodyPr>
            <a:noAutofit/>
          </a:bodyPr>
          <a:lstStyle>
            <a:lvl1pPr marL="0" indent="0">
              <a:buNone/>
              <a:defRPr sz="5800" b="1" baseline="0">
                <a:latin typeface="+mj-lt"/>
              </a:defRPr>
            </a:lvl1pPr>
            <a:lvl5pPr>
              <a:defRPr/>
            </a:lvl5pPr>
          </a:lstStyle>
          <a:p>
            <a:pPr lvl="0"/>
            <a:r>
              <a:rPr lang="en-US" dirty="0"/>
              <a:t>Click to add main module title</a:t>
            </a:r>
          </a:p>
        </p:txBody>
      </p:sp>
      <p:sp>
        <p:nvSpPr>
          <p:cNvPr id="16" name="Text Placeholder 14"/>
          <p:cNvSpPr>
            <a:spLocks noGrp="1"/>
          </p:cNvSpPr>
          <p:nvPr>
            <p:ph type="body" sz="quarter" idx="14" hasCustomPrompt="1"/>
          </p:nvPr>
        </p:nvSpPr>
        <p:spPr>
          <a:xfrm>
            <a:off x="278043" y="2689360"/>
            <a:ext cx="8537184" cy="983651"/>
          </a:xfrm>
        </p:spPr>
        <p:txBody>
          <a:bodyPr>
            <a:noAutofit/>
          </a:bodyPr>
          <a:lstStyle>
            <a:lvl1pPr marL="0" indent="0">
              <a:buNone/>
              <a:defRPr sz="3600" b="0" baseline="0">
                <a:latin typeface="+mn-lt"/>
              </a:defRPr>
            </a:lvl1pPr>
            <a:lvl5pPr>
              <a:defRPr/>
            </a:lvl5pPr>
          </a:lstStyle>
          <a:p>
            <a:pPr lvl="0"/>
            <a:r>
              <a:rPr lang="en-US" dirty="0"/>
              <a:t>Click to add main module subtitle</a:t>
            </a:r>
          </a:p>
        </p:txBody>
      </p:sp>
    </p:spTree>
    <p:extLst>
      <p:ext uri="{BB962C8B-B14F-4D97-AF65-F5344CB8AC3E}">
        <p14:creationId xmlns:p14="http://schemas.microsoft.com/office/powerpoint/2010/main" val="2628277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240299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63717F"/>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024113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dirty="0"/>
            </a:lvl1pPr>
          </a:lstStyle>
          <a:p>
            <a:pPr>
              <a:defRPr/>
            </a:pPr>
            <a:endParaRPr lang="en-US"/>
          </a:p>
        </p:txBody>
      </p:sp>
      <p:sp>
        <p:nvSpPr>
          <p:cNvPr id="6" name="Rectangle 5"/>
          <p:cNvSpPr>
            <a:spLocks noGrp="1" noChangeArrowheads="1"/>
          </p:cNvSpPr>
          <p:nvPr>
            <p:ph type="ftr" sz="quarter" idx="11"/>
          </p:nvPr>
        </p:nvSpPr>
        <p:spPr/>
        <p:txBody>
          <a:bodyPr/>
          <a:lstStyle>
            <a:lvl1pPr>
              <a:defRPr dirty="0"/>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18B88E49-1FFF-F745-AC5B-F5ABE833ED51}" type="slidenum">
              <a:rPr lang="en-US" altLang="en-US"/>
              <a:pPr/>
              <a:t>‹#›</a:t>
            </a:fld>
            <a:endParaRPr lang="en-US" altLang="en-US"/>
          </a:p>
        </p:txBody>
      </p:sp>
    </p:spTree>
    <p:extLst>
      <p:ext uri="{BB962C8B-B14F-4D97-AF65-F5344CB8AC3E}">
        <p14:creationId xmlns:p14="http://schemas.microsoft.com/office/powerpoint/2010/main" val="3592512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63717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DAD61-9825-4777-A377-F968A2E84A1F}"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1279" b="2558"/>
          <a:stretch/>
        </p:blipFill>
        <p:spPr>
          <a:xfrm>
            <a:off x="1" y="4254500"/>
            <a:ext cx="9144000" cy="2603500"/>
          </a:xfrm>
          <a:prstGeom prst="rect">
            <a:avLst/>
          </a:prstGeom>
        </p:spPr>
      </p:pic>
      <p:pic>
        <p:nvPicPr>
          <p:cNvPr id="10" name="Picture 9"/>
          <p:cNvPicPr>
            <a:picLocks noChangeAspect="1"/>
          </p:cNvPicPr>
          <p:nvPr userDrawn="1"/>
        </p:nvPicPr>
        <p:blipFill rotWithShape="1">
          <a:blip r:embed="rId2"/>
          <a:srcRect l="51929" t="12057" r="5093" b="50942"/>
          <a:stretch/>
        </p:blipFill>
        <p:spPr>
          <a:xfrm>
            <a:off x="267129" y="5645648"/>
            <a:ext cx="3929865" cy="1001731"/>
          </a:xfrm>
          <a:prstGeom prst="rect">
            <a:avLst/>
          </a:prstGeom>
        </p:spPr>
      </p:pic>
      <p:sp>
        <p:nvSpPr>
          <p:cNvPr id="11" name="Rectangle 10"/>
          <p:cNvSpPr/>
          <p:nvPr userDrawn="1"/>
        </p:nvSpPr>
        <p:spPr>
          <a:xfrm>
            <a:off x="4710701" y="4592548"/>
            <a:ext cx="4104526" cy="960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278043" y="4677233"/>
            <a:ext cx="4104526" cy="9606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043" y="4677233"/>
            <a:ext cx="4538445" cy="926801"/>
          </a:xfrm>
          <a:prstGeom prst="rect">
            <a:avLst/>
          </a:prstGeom>
        </p:spPr>
      </p:pic>
      <p:sp>
        <p:nvSpPr>
          <p:cNvPr id="15" name="Text Placeholder 14"/>
          <p:cNvSpPr>
            <a:spLocks noGrp="1"/>
          </p:cNvSpPr>
          <p:nvPr>
            <p:ph type="body" sz="quarter" idx="13" hasCustomPrompt="1"/>
          </p:nvPr>
        </p:nvSpPr>
        <p:spPr>
          <a:xfrm>
            <a:off x="278043" y="739793"/>
            <a:ext cx="8537184" cy="1851348"/>
          </a:xfrm>
        </p:spPr>
        <p:txBody>
          <a:bodyPr>
            <a:noAutofit/>
          </a:bodyPr>
          <a:lstStyle>
            <a:lvl1pPr marL="0" indent="0">
              <a:buNone/>
              <a:defRPr sz="5800" b="1" baseline="0">
                <a:latin typeface="+mj-lt"/>
              </a:defRPr>
            </a:lvl1pPr>
            <a:lvl5pPr>
              <a:defRPr/>
            </a:lvl5pPr>
          </a:lstStyle>
          <a:p>
            <a:pPr lvl="0"/>
            <a:r>
              <a:rPr lang="en-US" dirty="0"/>
              <a:t>Click to add main module title</a:t>
            </a:r>
          </a:p>
        </p:txBody>
      </p:sp>
      <p:sp>
        <p:nvSpPr>
          <p:cNvPr id="16" name="Text Placeholder 14"/>
          <p:cNvSpPr>
            <a:spLocks noGrp="1"/>
          </p:cNvSpPr>
          <p:nvPr>
            <p:ph type="body" sz="quarter" idx="14" hasCustomPrompt="1"/>
          </p:nvPr>
        </p:nvSpPr>
        <p:spPr>
          <a:xfrm>
            <a:off x="278043" y="2689360"/>
            <a:ext cx="8537184" cy="983651"/>
          </a:xfrm>
        </p:spPr>
        <p:txBody>
          <a:bodyPr>
            <a:noAutofit/>
          </a:bodyPr>
          <a:lstStyle>
            <a:lvl1pPr marL="0" indent="0">
              <a:buNone/>
              <a:defRPr sz="3600" b="0" baseline="0">
                <a:latin typeface="+mn-lt"/>
              </a:defRPr>
            </a:lvl1pPr>
            <a:lvl5pPr>
              <a:defRPr/>
            </a:lvl5pPr>
          </a:lstStyle>
          <a:p>
            <a:pPr lvl="0"/>
            <a:r>
              <a:rPr lang="en-US" dirty="0"/>
              <a:t>Click to add main module subtitle</a:t>
            </a:r>
          </a:p>
        </p:txBody>
      </p:sp>
    </p:spTree>
    <p:extLst>
      <p:ext uri="{BB962C8B-B14F-4D97-AF65-F5344CB8AC3E}">
        <p14:creationId xmlns:p14="http://schemas.microsoft.com/office/powerpoint/2010/main" val="473473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3904544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3717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DAD61-9825-4777-A377-F968A2E84A1F}"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9" name="Picture 8"/>
          <p:cNvPicPr>
            <a:picLocks noChangeAspect="1"/>
          </p:cNvPicPr>
          <p:nvPr userDrawn="1"/>
        </p:nvPicPr>
        <p:blipFill rotWithShape="1">
          <a:blip r:embed="rId2"/>
          <a:srcRect t="1279" b="37471"/>
          <a:stretch/>
        </p:blipFill>
        <p:spPr>
          <a:xfrm>
            <a:off x="5138" y="5204861"/>
            <a:ext cx="9144000" cy="1658278"/>
          </a:xfrm>
          <a:prstGeom prst="rect">
            <a:avLst/>
          </a:prstGeom>
        </p:spPr>
      </p:pic>
      <p:sp>
        <p:nvSpPr>
          <p:cNvPr id="3" name="Text Placeholder 2"/>
          <p:cNvSpPr>
            <a:spLocks noGrp="1"/>
          </p:cNvSpPr>
          <p:nvPr>
            <p:ph type="body" sz="quarter" idx="14" hasCustomPrompt="1"/>
          </p:nvPr>
        </p:nvSpPr>
        <p:spPr>
          <a:xfrm>
            <a:off x="266485" y="1638728"/>
            <a:ext cx="8621945" cy="935288"/>
          </a:xfrm>
        </p:spPr>
        <p:txBody>
          <a:bodyPr>
            <a:noAutofit/>
          </a:bodyPr>
          <a:lstStyle>
            <a:lvl1pPr marL="0" indent="0">
              <a:buNone/>
              <a:defRPr sz="3200" b="0" baseline="0"/>
            </a:lvl1pPr>
          </a:lstStyle>
          <a:p>
            <a:pPr lvl="0"/>
            <a:r>
              <a:rPr lang="en-US" dirty="0"/>
              <a:t>Click to add main module title (do not use a module #)</a:t>
            </a:r>
          </a:p>
        </p:txBody>
      </p:sp>
      <p:sp>
        <p:nvSpPr>
          <p:cNvPr id="11" name="Text Placeholder 10"/>
          <p:cNvSpPr>
            <a:spLocks noGrp="1"/>
          </p:cNvSpPr>
          <p:nvPr>
            <p:ph type="body" sz="quarter" idx="15" hasCustomPrompt="1"/>
          </p:nvPr>
        </p:nvSpPr>
        <p:spPr>
          <a:xfrm>
            <a:off x="255569" y="2746591"/>
            <a:ext cx="8632861" cy="1353875"/>
          </a:xfrm>
          <a:solidFill>
            <a:schemeClr val="accent3"/>
          </a:solidFill>
        </p:spPr>
        <p:txBody>
          <a:bodyPr>
            <a:noAutofit/>
          </a:bodyPr>
          <a:lstStyle>
            <a:lvl1pPr marL="0" indent="0">
              <a:buNone/>
              <a:defRPr sz="4400" b="0" baseline="0">
                <a:solidFill>
                  <a:schemeClr val="bg1"/>
                </a:solidFill>
                <a:latin typeface="+mj-lt"/>
              </a:defRPr>
            </a:lvl1pPr>
          </a:lstStyle>
          <a:p>
            <a:pPr lvl="0"/>
            <a:r>
              <a:rPr lang="en-US" dirty="0"/>
              <a:t>Part #: Add part title (as a question)</a:t>
            </a:r>
          </a:p>
        </p:txBody>
      </p:sp>
    </p:spTree>
    <p:extLst>
      <p:ext uri="{BB962C8B-B14F-4D97-AF65-F5344CB8AC3E}">
        <p14:creationId xmlns:p14="http://schemas.microsoft.com/office/powerpoint/2010/main" val="326767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CDAD61-9825-4777-A377-F968A2E84A1F}"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909772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CDAD61-9825-4777-A377-F968A2E84A1F}" type="datetimeFigureOut">
              <a:rPr lang="en-US" smtClean="0"/>
              <a:t>5/21/2019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DB228F-51E9-46B2-8EFC-ABF8BE8383E7}" type="slidenum">
              <a:rPr lang="en-US" smtClean="0"/>
              <a:t>‹#›</a:t>
            </a:fld>
            <a:endParaRPr lang="en-US"/>
          </a:p>
        </p:txBody>
      </p:sp>
      <p:pic>
        <p:nvPicPr>
          <p:cNvPr id="10" name="Picture 9"/>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793018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CDAD61-9825-4777-A377-F968A2E84A1F}" type="datetimeFigureOut">
              <a:rPr lang="en-US" smtClean="0"/>
              <a:t>5/21/2019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DB228F-51E9-46B2-8EFC-ABF8BE8383E7}" type="slidenum">
              <a:rPr lang="en-US" smtClean="0"/>
              <a:t>‹#›</a:t>
            </a:fld>
            <a:endParaRPr lang="en-US"/>
          </a:p>
        </p:txBody>
      </p:sp>
      <p:pic>
        <p:nvPicPr>
          <p:cNvPr id="6" name="Picture 5"/>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646576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63717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DAD61-9825-4777-A377-F968A2E84A1F}" type="datetimeFigureOut">
              <a:rPr lang="en-US" smtClean="0"/>
              <a:t>5/21/2019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DB228F-51E9-46B2-8EFC-ABF8BE8383E7}" type="slidenum">
              <a:rPr lang="en-US" smtClean="0"/>
              <a:t>‹#›</a:t>
            </a:fld>
            <a:endParaRPr lang="en-US"/>
          </a:p>
        </p:txBody>
      </p:sp>
      <p:pic>
        <p:nvPicPr>
          <p:cNvPr id="5" name="Picture 4"/>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166374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3597804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CDAD61-9825-4777-A377-F968A2E84A1F}"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239437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CDAD61-9825-4777-A377-F968A2E84A1F}"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212828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835528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rgbClr val="63717F"/>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CDAD61-9825-4777-A377-F968A2E84A1F}"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7" name="Picture 6"/>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3457153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63717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CDAD61-9825-4777-A377-F968A2E84A1F}" type="datetimeFigureOut">
              <a:rPr lang="en-US" smtClean="0"/>
              <a:t>5/21/2019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DB228F-51E9-46B2-8EFC-ABF8BE8383E7}" type="slidenum">
              <a:rPr lang="en-US" smtClean="0"/>
              <a:t>‹#›</a:t>
            </a:fld>
            <a:endParaRPr lang="en-US"/>
          </a:p>
        </p:txBody>
      </p:sp>
      <p:pic>
        <p:nvPicPr>
          <p:cNvPr id="9" name="Picture 8"/>
          <p:cNvPicPr>
            <a:picLocks noChangeAspect="1"/>
          </p:cNvPicPr>
          <p:nvPr userDrawn="1"/>
        </p:nvPicPr>
        <p:blipFill rotWithShape="1">
          <a:blip r:embed="rId2"/>
          <a:srcRect t="1279" b="37471"/>
          <a:stretch/>
        </p:blipFill>
        <p:spPr>
          <a:xfrm>
            <a:off x="5138" y="5204861"/>
            <a:ext cx="9144000" cy="1658278"/>
          </a:xfrm>
          <a:prstGeom prst="rect">
            <a:avLst/>
          </a:prstGeom>
        </p:spPr>
      </p:pic>
      <p:sp>
        <p:nvSpPr>
          <p:cNvPr id="3" name="Text Placeholder 2"/>
          <p:cNvSpPr>
            <a:spLocks noGrp="1"/>
          </p:cNvSpPr>
          <p:nvPr>
            <p:ph type="body" sz="quarter" idx="14" hasCustomPrompt="1"/>
          </p:nvPr>
        </p:nvSpPr>
        <p:spPr>
          <a:xfrm>
            <a:off x="266485" y="1638728"/>
            <a:ext cx="8621945" cy="935288"/>
          </a:xfrm>
        </p:spPr>
        <p:txBody>
          <a:bodyPr>
            <a:noAutofit/>
          </a:bodyPr>
          <a:lstStyle>
            <a:lvl1pPr marL="0" indent="0">
              <a:buNone/>
              <a:defRPr sz="3200" b="0" baseline="0"/>
            </a:lvl1pPr>
          </a:lstStyle>
          <a:p>
            <a:pPr lvl="0"/>
            <a:r>
              <a:rPr lang="en-US" dirty="0"/>
              <a:t>Click to add main module title (do not use a module #)</a:t>
            </a:r>
          </a:p>
        </p:txBody>
      </p:sp>
      <p:sp>
        <p:nvSpPr>
          <p:cNvPr id="11" name="Text Placeholder 10"/>
          <p:cNvSpPr>
            <a:spLocks noGrp="1"/>
          </p:cNvSpPr>
          <p:nvPr>
            <p:ph type="body" sz="quarter" idx="15" hasCustomPrompt="1"/>
          </p:nvPr>
        </p:nvSpPr>
        <p:spPr>
          <a:xfrm>
            <a:off x="255569" y="2746591"/>
            <a:ext cx="8632861" cy="1353875"/>
          </a:xfrm>
          <a:solidFill>
            <a:schemeClr val="accent3"/>
          </a:solidFill>
        </p:spPr>
        <p:txBody>
          <a:bodyPr>
            <a:noAutofit/>
          </a:bodyPr>
          <a:lstStyle>
            <a:lvl1pPr marL="0" indent="0">
              <a:buNone/>
              <a:defRPr sz="4400" b="0" baseline="0">
                <a:solidFill>
                  <a:schemeClr val="bg1"/>
                </a:solidFill>
                <a:latin typeface="+mj-lt"/>
              </a:defRPr>
            </a:lvl1pPr>
          </a:lstStyle>
          <a:p>
            <a:pPr lvl="0"/>
            <a:r>
              <a:rPr lang="en-US" dirty="0"/>
              <a:t>Part #: Add part title (as a question)</a:t>
            </a:r>
          </a:p>
        </p:txBody>
      </p:sp>
    </p:spTree>
    <p:extLst>
      <p:ext uri="{BB962C8B-B14F-4D97-AF65-F5344CB8AC3E}">
        <p14:creationId xmlns:p14="http://schemas.microsoft.com/office/powerpoint/2010/main" val="3312416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CDAD61-9825-4777-A377-F968A2E84A1F}"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85212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CDAD61-9825-4777-A377-F968A2E84A1F}" type="datetimeFigureOut">
              <a:rPr lang="en-US" smtClean="0"/>
              <a:t>5/21/2019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DB228F-51E9-46B2-8EFC-ABF8BE8383E7}" type="slidenum">
              <a:rPr lang="en-US" smtClean="0"/>
              <a:t>‹#›</a:t>
            </a:fld>
            <a:endParaRPr lang="en-US"/>
          </a:p>
        </p:txBody>
      </p:sp>
      <p:pic>
        <p:nvPicPr>
          <p:cNvPr id="10" name="Picture 9"/>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774880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CDAD61-9825-4777-A377-F968A2E84A1F}" type="datetimeFigureOut">
              <a:rPr lang="en-US" smtClean="0"/>
              <a:t>5/21/2019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DB228F-51E9-46B2-8EFC-ABF8BE8383E7}" type="slidenum">
              <a:rPr lang="en-US" smtClean="0"/>
              <a:t>‹#›</a:t>
            </a:fld>
            <a:endParaRPr lang="en-US"/>
          </a:p>
        </p:txBody>
      </p:sp>
      <p:pic>
        <p:nvPicPr>
          <p:cNvPr id="6" name="Picture 5"/>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477321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63717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DAD61-9825-4777-A377-F968A2E84A1F}" type="datetimeFigureOut">
              <a:rPr lang="en-US" smtClean="0"/>
              <a:t>5/21/2019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DB228F-51E9-46B2-8EFC-ABF8BE8383E7}" type="slidenum">
              <a:rPr lang="en-US" smtClean="0"/>
              <a:t>‹#›</a:t>
            </a:fld>
            <a:endParaRPr lang="en-US"/>
          </a:p>
        </p:txBody>
      </p:sp>
      <p:pic>
        <p:nvPicPr>
          <p:cNvPr id="5" name="Picture 4"/>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4019736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CDAD61-9825-4777-A377-F968A2E84A1F}"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2879605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63717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CDAD61-9825-4777-A377-F968A2E84A1F}" type="datetimeFigureOut">
              <a:rPr lang="en-US" smtClean="0"/>
              <a:t>5/21/2019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DB228F-51E9-46B2-8EFC-ABF8BE8383E7}" type="slidenum">
              <a:rPr lang="en-US" smtClean="0"/>
              <a:t>‹#›</a:t>
            </a:fld>
            <a:endParaRPr lang="en-US"/>
          </a:p>
        </p:txBody>
      </p:sp>
      <p:pic>
        <p:nvPicPr>
          <p:cNvPr id="8" name="Picture 7"/>
          <p:cNvPicPr>
            <a:picLocks noChangeAspect="1"/>
          </p:cNvPicPr>
          <p:nvPr userDrawn="1"/>
        </p:nvPicPr>
        <p:blipFill rotWithShape="1">
          <a:blip r:embed="rId2"/>
          <a:srcRect t="3473" r="497"/>
          <a:stretch/>
        </p:blipFill>
        <p:spPr>
          <a:xfrm>
            <a:off x="0" y="6193405"/>
            <a:ext cx="9144000" cy="678784"/>
          </a:xfrm>
          <a:prstGeom prst="rect">
            <a:avLst/>
          </a:prstGeom>
        </p:spPr>
      </p:pic>
    </p:spTree>
    <p:extLst>
      <p:ext uri="{BB962C8B-B14F-4D97-AF65-F5344CB8AC3E}">
        <p14:creationId xmlns:p14="http://schemas.microsoft.com/office/powerpoint/2010/main" val="1957029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63717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DAD61-9825-4777-A377-F968A2E84A1F}" type="datetimeFigureOut">
              <a:rPr lang="en-US" smtClean="0"/>
              <a:t>5/21/2019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B228F-51E9-46B2-8EFC-ABF8BE8383E7}" type="slidenum">
              <a:rPr lang="en-US" smtClean="0"/>
              <a:t>‹#›</a:t>
            </a:fld>
            <a:endParaRPr lang="en-US"/>
          </a:p>
        </p:txBody>
      </p:sp>
    </p:spTree>
    <p:extLst>
      <p:ext uri="{BB962C8B-B14F-4D97-AF65-F5344CB8AC3E}">
        <p14:creationId xmlns:p14="http://schemas.microsoft.com/office/powerpoint/2010/main" val="256428080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63717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DAD61-9825-4777-A377-F968A2E84A1F}" type="datetimeFigureOut">
              <a:rPr lang="en-US" smtClean="0"/>
              <a:t>5/21/2019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B228F-51E9-46B2-8EFC-ABF8BE8383E7}" type="slidenum">
              <a:rPr lang="en-US" smtClean="0"/>
              <a:t>‹#›</a:t>
            </a:fld>
            <a:endParaRPr lang="en-US"/>
          </a:p>
        </p:txBody>
      </p:sp>
    </p:spTree>
    <p:extLst>
      <p:ext uri="{BB962C8B-B14F-4D97-AF65-F5344CB8AC3E}">
        <p14:creationId xmlns:p14="http://schemas.microsoft.com/office/powerpoint/2010/main" val="253850304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_rels/slide2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image" Target="../media/image17.tiff"/><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 Id="rId9" Type="http://schemas.openxmlformats.org/officeDocument/2006/relationships/image" Target="../media/image24.tiff"/></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15.tiff"/><Relationship Id="rId7" Type="http://schemas.openxmlformats.org/officeDocument/2006/relationships/image" Target="../media/image29.tiff"/><Relationship Id="rId2" Type="http://schemas.openxmlformats.org/officeDocument/2006/relationships/image" Target="../media/image25.tiff"/><Relationship Id="rId1" Type="http://schemas.openxmlformats.org/officeDocument/2006/relationships/slideLayout" Target="../slideLayouts/slideLayout2.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45.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iff"/><Relationship Id="rId1" Type="http://schemas.openxmlformats.org/officeDocument/2006/relationships/slideLayout" Target="../slideLayouts/slideLayout2.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tiff"/><Relationship Id="rId7" Type="http://schemas.openxmlformats.org/officeDocument/2006/relationships/image" Target="../media/image41.tiff"/><Relationship Id="rId2" Type="http://schemas.openxmlformats.org/officeDocument/2006/relationships/image" Target="../media/image36.tiff"/><Relationship Id="rId1" Type="http://schemas.openxmlformats.org/officeDocument/2006/relationships/slideLayout" Target="../slideLayouts/slideLayout2.xml"/><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image" Target="../media/image38.tiff"/></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2.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44.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7.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78043" y="441064"/>
            <a:ext cx="8537184" cy="2150077"/>
          </a:xfrm>
        </p:spPr>
        <p:txBody>
          <a:bodyPr vert="horz" lIns="91440" tIns="45720" rIns="91440" bIns="45720" rtlCol="0" anchor="t">
            <a:noAutofit/>
          </a:bodyPr>
          <a:lstStyle/>
          <a:p>
            <a:r>
              <a:rPr lang="en-US" sz="4800" dirty="0">
                <a:solidFill>
                  <a:schemeClr val="accent2"/>
                </a:solidFill>
              </a:rPr>
              <a:t>Module 2</a:t>
            </a:r>
          </a:p>
          <a:p>
            <a:r>
              <a:rPr lang="en-US" dirty="0">
                <a:solidFill>
                  <a:schemeClr val="accent2"/>
                </a:solidFill>
              </a:rPr>
              <a:t>Behavioral Theory II</a:t>
            </a:r>
          </a:p>
        </p:txBody>
      </p:sp>
      <p:sp>
        <p:nvSpPr>
          <p:cNvPr id="3" name="Text Placeholder 2"/>
          <p:cNvSpPr>
            <a:spLocks noGrp="1"/>
          </p:cNvSpPr>
          <p:nvPr>
            <p:ph type="body" sz="quarter" idx="14"/>
          </p:nvPr>
        </p:nvSpPr>
        <p:spPr>
          <a:xfrm>
            <a:off x="278043" y="2689360"/>
            <a:ext cx="8537184" cy="1344758"/>
          </a:xfrm>
        </p:spPr>
        <p:txBody>
          <a:bodyPr/>
          <a:lstStyle/>
          <a:p>
            <a:r>
              <a:rPr lang="en-US" sz="2000" dirty="0">
                <a:solidFill>
                  <a:schemeClr val="bg1"/>
                </a:solidFill>
              </a:rPr>
              <a:t>Jennifer Freeman, PhD</a:t>
            </a:r>
          </a:p>
          <a:p>
            <a:r>
              <a:rPr lang="en-US" sz="2000" dirty="0">
                <a:solidFill>
                  <a:schemeClr val="bg1"/>
                </a:solidFill>
              </a:rPr>
              <a:t>Don Briere, PhD</a:t>
            </a:r>
          </a:p>
          <a:p>
            <a:r>
              <a:rPr lang="en-US" sz="2000" dirty="0">
                <a:solidFill>
                  <a:schemeClr val="bg1"/>
                </a:solidFill>
              </a:rPr>
              <a:t>Brandi Simonsen, PhD</a:t>
            </a:r>
          </a:p>
          <a:p>
            <a:endParaRPr lang="en-US" sz="2000" dirty="0"/>
          </a:p>
        </p:txBody>
      </p:sp>
    </p:spTree>
    <p:extLst>
      <p:ext uri="{BB962C8B-B14F-4D97-AF65-F5344CB8AC3E}">
        <p14:creationId xmlns:p14="http://schemas.microsoft.com/office/powerpoint/2010/main" val="3039910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0851" y="1828805"/>
            <a:ext cx="1928734" cy="1394085"/>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solidFill>
                  <a:prstClr val="white"/>
                </a:solidFill>
                <a:latin typeface="+mj-lt"/>
              </a:rPr>
              <a:t>Antecedent</a:t>
            </a:r>
          </a:p>
        </p:txBody>
      </p:sp>
      <p:sp>
        <p:nvSpPr>
          <p:cNvPr id="6" name="Rectangle 5"/>
          <p:cNvSpPr/>
          <p:nvPr/>
        </p:nvSpPr>
        <p:spPr>
          <a:xfrm>
            <a:off x="4686924" y="1821310"/>
            <a:ext cx="1928734"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prstClr val="white"/>
                </a:solidFill>
                <a:latin typeface="+mj-lt"/>
              </a:rPr>
              <a:t>Behavior</a:t>
            </a:r>
          </a:p>
        </p:txBody>
      </p:sp>
      <p:sp>
        <p:nvSpPr>
          <p:cNvPr id="7" name="Rectangle 6"/>
          <p:cNvSpPr/>
          <p:nvPr/>
        </p:nvSpPr>
        <p:spPr>
          <a:xfrm>
            <a:off x="6862997" y="1821309"/>
            <a:ext cx="1928734" cy="13940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prstClr val="white"/>
                </a:solidFill>
                <a:latin typeface="+mj-lt"/>
              </a:rPr>
              <a:t>Consequence</a:t>
            </a:r>
          </a:p>
        </p:txBody>
      </p:sp>
      <p:sp>
        <p:nvSpPr>
          <p:cNvPr id="8" name="Rectangle 7"/>
          <p:cNvSpPr/>
          <p:nvPr/>
        </p:nvSpPr>
        <p:spPr>
          <a:xfrm>
            <a:off x="334778" y="1828805"/>
            <a:ext cx="1928734" cy="1394085"/>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prstClr val="white"/>
                </a:solidFill>
                <a:latin typeface="+mj-lt"/>
              </a:rPr>
              <a:t>Setting Event</a:t>
            </a:r>
          </a:p>
        </p:txBody>
      </p:sp>
      <p:sp>
        <p:nvSpPr>
          <p:cNvPr id="4" name="Right Arrow 3"/>
          <p:cNvSpPr/>
          <p:nvPr/>
        </p:nvSpPr>
        <p:spPr>
          <a:xfrm>
            <a:off x="2158582" y="2338465"/>
            <a:ext cx="479687" cy="434715"/>
          </a:xfrm>
          <a:prstGeom prst="rightArrow">
            <a:avLst/>
          </a:prstGeom>
          <a:gradFill flip="none" rotWithShape="1">
            <a:gsLst>
              <a:gs pos="0">
                <a:schemeClr val="accent3"/>
              </a:gs>
              <a:gs pos="86000">
                <a:schemeClr val="accent2">
                  <a:lumMod val="90000"/>
                  <a:lumOff val="10000"/>
                </a:schemeClr>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Right Arrow 9"/>
          <p:cNvSpPr/>
          <p:nvPr/>
        </p:nvSpPr>
        <p:spPr>
          <a:xfrm>
            <a:off x="4323411" y="2338464"/>
            <a:ext cx="479687" cy="434715"/>
          </a:xfrm>
          <a:prstGeom prst="rightArrow">
            <a:avLst/>
          </a:prstGeom>
          <a:gradFill flip="none" rotWithShape="1">
            <a:gsLst>
              <a:gs pos="0">
                <a:schemeClr val="accent2">
                  <a:lumMod val="90000"/>
                  <a:lumOff val="10000"/>
                </a:schemeClr>
              </a:gs>
              <a:gs pos="86000">
                <a:srgbClr val="A856B6"/>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Right Arrow 10"/>
          <p:cNvSpPr/>
          <p:nvPr/>
        </p:nvSpPr>
        <p:spPr>
          <a:xfrm>
            <a:off x="6509477" y="2338464"/>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510851" y="3491147"/>
            <a:ext cx="1946223" cy="1323439"/>
          </a:xfrm>
          <a:prstGeom prst="rect">
            <a:avLst/>
          </a:prstGeom>
        </p:spPr>
        <p:txBody>
          <a:bodyPr wrap="square">
            <a:spAutoFit/>
          </a:bodyPr>
          <a:lstStyle/>
          <a:p>
            <a:pPr>
              <a:spcBef>
                <a:spcPct val="20000"/>
              </a:spcBef>
              <a:defRPr/>
            </a:pPr>
            <a:r>
              <a:rPr lang="en-US" sz="2000" dirty="0">
                <a:solidFill>
                  <a:prstClr val="black"/>
                </a:solidFill>
                <a:ea typeface="Calibri" charset="0"/>
                <a:cs typeface="Calibri" charset="0"/>
              </a:rPr>
              <a:t>Can occur at the same time and/or same place as the S</a:t>
            </a:r>
            <a:r>
              <a:rPr lang="en-US" sz="2000" baseline="30000" dirty="0">
                <a:solidFill>
                  <a:prstClr val="black"/>
                </a:solidFill>
                <a:ea typeface="Calibri" charset="0"/>
                <a:cs typeface="Calibri" charset="0"/>
              </a:rPr>
              <a:t>D</a:t>
            </a:r>
            <a:endParaRPr lang="en-US" sz="2400" dirty="0">
              <a:solidFill>
                <a:prstClr val="black"/>
              </a:solidFill>
              <a:ea typeface="Calibri" charset="0"/>
              <a:cs typeface="Calibri" charset="0"/>
            </a:endParaRPr>
          </a:p>
        </p:txBody>
      </p:sp>
      <p:sp>
        <p:nvSpPr>
          <p:cNvPr id="5" name="Rounded Rectangle 4"/>
          <p:cNvSpPr/>
          <p:nvPr/>
        </p:nvSpPr>
        <p:spPr>
          <a:xfrm>
            <a:off x="149902" y="1678898"/>
            <a:ext cx="4422098" cy="1659849"/>
          </a:xfrm>
          <a:prstGeom prst="roundRect">
            <a:avLst/>
          </a:prstGeom>
          <a:noFill/>
          <a:ln w="57150">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488425" y="3491147"/>
            <a:ext cx="1946223" cy="2246769"/>
          </a:xfrm>
          <a:prstGeom prst="rect">
            <a:avLst/>
          </a:prstGeom>
        </p:spPr>
        <p:txBody>
          <a:bodyPr wrap="square">
            <a:spAutoFit/>
          </a:bodyPr>
          <a:lstStyle/>
          <a:p>
            <a:pPr>
              <a:spcBef>
                <a:spcPct val="20000"/>
              </a:spcBef>
              <a:defRPr/>
            </a:pPr>
            <a:r>
              <a:rPr lang="en-US" sz="2000" dirty="0">
                <a:solidFill>
                  <a:prstClr val="white"/>
                </a:solidFill>
                <a:ea typeface="Calibri" charset="0"/>
                <a:cs typeface="Calibri" charset="0"/>
              </a:rPr>
              <a:t>Antecedent condition or event that temporarily alters the value of the consequence.</a:t>
            </a:r>
            <a:endParaRPr lang="en-US" sz="2400" dirty="0">
              <a:solidFill>
                <a:prstClr val="white"/>
              </a:solidFill>
              <a:ea typeface="Calibri" charset="0"/>
              <a:cs typeface="Calibri" charset="0"/>
            </a:endParaRPr>
          </a:p>
        </p:txBody>
      </p:sp>
      <p:sp>
        <p:nvSpPr>
          <p:cNvPr id="15" name="Rectangle 14"/>
          <p:cNvSpPr/>
          <p:nvPr/>
        </p:nvSpPr>
        <p:spPr>
          <a:xfrm>
            <a:off x="2502106" y="4814586"/>
            <a:ext cx="2069894" cy="1323439"/>
          </a:xfrm>
          <a:prstGeom prst="rect">
            <a:avLst/>
          </a:prstGeom>
        </p:spPr>
        <p:txBody>
          <a:bodyPr wrap="square">
            <a:spAutoFit/>
          </a:bodyPr>
          <a:lstStyle/>
          <a:p>
            <a:pPr>
              <a:spcBef>
                <a:spcPct val="20000"/>
              </a:spcBef>
              <a:defRPr/>
            </a:pPr>
            <a:r>
              <a:rPr lang="en-US" sz="2000" dirty="0">
                <a:solidFill>
                  <a:prstClr val="black"/>
                </a:solidFill>
                <a:ea typeface="Calibri" charset="0"/>
                <a:cs typeface="Calibri" charset="0"/>
              </a:rPr>
              <a:t>Can occur earlier and/or in a different location from the S</a:t>
            </a:r>
            <a:r>
              <a:rPr lang="en-US" sz="2000" baseline="30000" dirty="0">
                <a:solidFill>
                  <a:prstClr val="black"/>
                </a:solidFill>
                <a:ea typeface="Calibri" charset="0"/>
                <a:cs typeface="Calibri" charset="0"/>
              </a:rPr>
              <a:t>D</a:t>
            </a:r>
            <a:endParaRPr lang="en-US" sz="2400" dirty="0">
              <a:solidFill>
                <a:prstClr val="black"/>
              </a:solidFill>
              <a:ea typeface="Calibri" charset="0"/>
              <a:cs typeface="Calibri" charset="0"/>
            </a:endParaRPr>
          </a:p>
        </p:txBody>
      </p:sp>
      <p:sp>
        <p:nvSpPr>
          <p:cNvPr id="16" name="Rectangle 15"/>
          <p:cNvSpPr/>
          <p:nvPr/>
        </p:nvSpPr>
        <p:spPr>
          <a:xfrm>
            <a:off x="4696916" y="3543527"/>
            <a:ext cx="4104807" cy="1213011"/>
          </a:xfrm>
          <a:prstGeom prst="rect">
            <a:avLst/>
          </a:prstGeom>
          <a:solidFill>
            <a:schemeClr val="accent3"/>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You may be sick or tired in school when given a task, which may decrease the value of typical </a:t>
            </a:r>
            <a:r>
              <a:rPr lang="en-US" dirty="0" err="1">
                <a:solidFill>
                  <a:schemeClr val="bg1"/>
                </a:solidFill>
              </a:rPr>
              <a:t>reinforcers</a:t>
            </a:r>
            <a:r>
              <a:rPr lang="en-US" dirty="0">
                <a:solidFill>
                  <a:schemeClr val="bg1"/>
                </a:solidFill>
              </a:rPr>
              <a:t> for task completion (and increase value of nap)</a:t>
            </a:r>
          </a:p>
        </p:txBody>
      </p:sp>
      <p:sp>
        <p:nvSpPr>
          <p:cNvPr id="18" name="Rectangle 17"/>
          <p:cNvSpPr/>
          <p:nvPr/>
        </p:nvSpPr>
        <p:spPr>
          <a:xfrm>
            <a:off x="4686923" y="4858433"/>
            <a:ext cx="4104807" cy="1213011"/>
          </a:xfrm>
          <a:prstGeom prst="rect">
            <a:avLst/>
          </a:prstGeom>
          <a:solidFill>
            <a:schemeClr val="accent3"/>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If you fight with a family member before school, it may decrease the value of adult attention for appropriate social skills (and increase value of escape)</a:t>
            </a:r>
          </a:p>
        </p:txBody>
      </p:sp>
      <p:sp>
        <p:nvSpPr>
          <p:cNvPr id="19" name="Rectangle 18"/>
          <p:cNvSpPr/>
          <p:nvPr/>
        </p:nvSpPr>
        <p:spPr>
          <a:xfrm>
            <a:off x="2520844" y="3423149"/>
            <a:ext cx="6280879" cy="2688851"/>
          </a:xfrm>
          <a:prstGeom prst="rect">
            <a:avLst/>
          </a:prstGeom>
          <a:solidFill>
            <a:schemeClr val="accent3"/>
          </a:solidFill>
          <a:ln>
            <a:solidFill>
              <a:srgbClr val="009193"/>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ltLang="x-none" sz="2200" dirty="0">
                <a:solidFill>
                  <a:schemeClr val="bg1"/>
                </a:solidFill>
              </a:rPr>
              <a:t>Setting events may be environmental, physiological, or social</a:t>
            </a:r>
          </a:p>
          <a:p>
            <a:endParaRPr lang="en-US" altLang="x-none" sz="2200" dirty="0">
              <a:solidFill>
                <a:schemeClr val="bg1"/>
              </a:solidFill>
            </a:endParaRPr>
          </a:p>
          <a:p>
            <a:r>
              <a:rPr lang="en-US" altLang="x-none" sz="2200" dirty="0">
                <a:solidFill>
                  <a:schemeClr val="bg1"/>
                </a:solidFill>
              </a:rPr>
              <a:t>Setting events help explain variations in behavior </a:t>
            </a:r>
          </a:p>
          <a:p>
            <a:endParaRPr lang="en-US" altLang="x-none" sz="2200" dirty="0">
              <a:solidFill>
                <a:schemeClr val="bg1"/>
              </a:solidFill>
            </a:endParaRPr>
          </a:p>
          <a:p>
            <a:r>
              <a:rPr lang="en-US" altLang="x-none" sz="2200" dirty="0">
                <a:solidFill>
                  <a:schemeClr val="bg1"/>
                </a:solidFill>
              </a:rPr>
              <a:t>For our purposes, the terms setting event and motivating operations (MO) can be used interchangeably</a:t>
            </a:r>
          </a:p>
        </p:txBody>
      </p:sp>
      <p:sp>
        <p:nvSpPr>
          <p:cNvPr id="20" name="Title 1"/>
          <p:cNvSpPr txBox="1">
            <a:spLocks/>
          </p:cNvSpPr>
          <p:nvPr/>
        </p:nvSpPr>
        <p:spPr bwMode="auto">
          <a:xfrm>
            <a:off x="509841" y="741603"/>
            <a:ext cx="7637490" cy="94689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0" i="0">
                <a:solidFill>
                  <a:schemeClr val="tx2"/>
                </a:solidFill>
                <a:latin typeface="+mj-lt"/>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a:lstStyle>
          <a:p>
            <a:pPr algn="l"/>
            <a:r>
              <a:rPr lang="en-US" sz="3600" b="1" i="1" kern="0" dirty="0">
                <a:solidFill>
                  <a:schemeClr val="bg1"/>
                </a:solidFill>
                <a:latin typeface="+mn-lt"/>
              </a:rPr>
              <a:t>Focus on Setting Events</a:t>
            </a:r>
          </a:p>
        </p:txBody>
      </p:sp>
      <p:sp>
        <p:nvSpPr>
          <p:cNvPr id="22" name="Title 1"/>
          <p:cNvSpPr txBox="1">
            <a:spLocks/>
          </p:cNvSpPr>
          <p:nvPr/>
        </p:nvSpPr>
        <p:spPr>
          <a:xfrm>
            <a:off x="135490" y="-7046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accent2"/>
                </a:solidFill>
              </a:rPr>
              <a:t>Building Blocks of Behavior</a:t>
            </a:r>
            <a:endParaRPr lang="en-US" sz="3600" b="1" dirty="0">
              <a:solidFill>
                <a:schemeClr val="accent2"/>
              </a:solidFill>
            </a:endParaRPr>
          </a:p>
        </p:txBody>
      </p:sp>
    </p:spTree>
    <p:extLst>
      <p:ext uri="{BB962C8B-B14F-4D97-AF65-F5344CB8AC3E}">
        <p14:creationId xmlns:p14="http://schemas.microsoft.com/office/powerpoint/2010/main" val="378599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dissolv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grpId="1" nodeType="clickEffect">
                                  <p:stCondLst>
                                    <p:cond delay="0"/>
                                  </p:stCondLst>
                                  <p:childTnLst>
                                    <p:animEffect transition="out" filter="dissolv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par>
                          <p:cTn id="27" fill="hold">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dissolv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par>
                                <p:cTn id="41" presetID="9" presetClass="exit" presetSubtype="0" fill="hold" grpId="1" nodeType="withEffect">
                                  <p:stCondLst>
                                    <p:cond delay="0"/>
                                  </p:stCondLst>
                                  <p:childTnLst>
                                    <p:animEffect transition="out" filter="dissolv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9" presetClass="exit" presetSubtype="0" fill="hold" grpId="1" nodeType="withEffect">
                                  <p:stCondLst>
                                    <p:cond delay="0"/>
                                  </p:stCondLst>
                                  <p:childTnLst>
                                    <p:animEffect transition="out" filter="dissolv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9" presetClass="exit" presetSubtype="0" fill="hold" grpId="1" nodeType="withEffect">
                                  <p:stCondLst>
                                    <p:cond delay="0"/>
                                  </p:stCondLst>
                                  <p:childTnLst>
                                    <p:animEffect transition="out" filter="dissolve">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9" presetClass="exit" presetSubtype="0" fill="hold" grpId="1" nodeType="withEffect">
                                  <p:stCondLst>
                                    <p:cond delay="0"/>
                                  </p:stCondLst>
                                  <p:childTnLst>
                                    <p:animEffect transition="out" filter="dissolv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5" grpId="0" animBg="1"/>
      <p:bldP spid="5" grpId="1" animBg="1"/>
      <p:bldP spid="15" grpId="0"/>
      <p:bldP spid="15" grpId="1"/>
      <p:bldP spid="16" grpId="0" animBg="1"/>
      <p:bldP spid="16" grpId="1" animBg="1"/>
      <p:bldP spid="18" grpId="0" animBg="1"/>
      <p:bldP spid="18" grpId="1" animBg="1"/>
      <p:bldP spid="19"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normAutofit/>
          </a:bodyPr>
          <a:lstStyle/>
          <a:p>
            <a:pPr eaLnBrk="1" hangingPunct="1"/>
            <a:r>
              <a:rPr lang="en-US" altLang="en-US" sz="4000" dirty="0">
                <a:solidFill>
                  <a:schemeClr val="accent2"/>
                </a:solidFill>
                <a:ea typeface="ＭＳ Ｐゴシック" charset="-128"/>
              </a:rPr>
              <a:t>Antecedents</a:t>
            </a:r>
            <a:r>
              <a:rPr lang="en-US" altLang="en-US" dirty="0">
                <a:solidFill>
                  <a:schemeClr val="accent2"/>
                </a:solidFill>
                <a:ea typeface="ＭＳ Ｐゴシック" charset="-128"/>
              </a:rPr>
              <a:t> vs. Setting Events</a:t>
            </a:r>
          </a:p>
        </p:txBody>
      </p:sp>
      <p:sp>
        <p:nvSpPr>
          <p:cNvPr id="28674" name="Rectangle 3"/>
          <p:cNvSpPr>
            <a:spLocks noGrp="1" noChangeArrowheads="1"/>
          </p:cNvSpPr>
          <p:nvPr>
            <p:ph idx="1"/>
          </p:nvPr>
        </p:nvSpPr>
        <p:spPr/>
        <p:txBody>
          <a:bodyPr/>
          <a:lstStyle/>
          <a:p>
            <a:pPr marL="0" indent="0" eaLnBrk="1" hangingPunct="1">
              <a:buNone/>
            </a:pPr>
            <a:r>
              <a:rPr lang="en-US" altLang="en-US" sz="2800" b="1" u="sng" dirty="0">
                <a:solidFill>
                  <a:schemeClr val="bg1"/>
                </a:solidFill>
                <a:ea typeface="ＭＳ Ｐゴシック" charset="-128"/>
              </a:rPr>
              <a:t>Antecedents</a:t>
            </a:r>
            <a:r>
              <a:rPr lang="en-US" altLang="en-US" sz="2800" dirty="0">
                <a:solidFill>
                  <a:schemeClr val="bg1"/>
                </a:solidFill>
                <a:ea typeface="ＭＳ Ｐゴシック" charset="-128"/>
              </a:rPr>
              <a:t> - occur immediately before and act as </a:t>
            </a:r>
            <a:r>
              <a:rPr lang="en-US" altLang="en-US" sz="2800" b="1" dirty="0">
                <a:solidFill>
                  <a:schemeClr val="bg1"/>
                </a:solidFill>
                <a:ea typeface="ＭＳ Ｐゴシック" charset="-128"/>
              </a:rPr>
              <a:t>“triggers”</a:t>
            </a:r>
            <a:r>
              <a:rPr lang="en-US" altLang="ja-JP" sz="2800" dirty="0">
                <a:solidFill>
                  <a:schemeClr val="bg1"/>
                </a:solidFill>
                <a:ea typeface="ＭＳ Ｐゴシック" charset="-128"/>
              </a:rPr>
              <a:t> for problem behavior </a:t>
            </a:r>
          </a:p>
          <a:p>
            <a:pPr marL="0" indent="0" eaLnBrk="1" hangingPunct="1">
              <a:buNone/>
            </a:pPr>
            <a:endParaRPr lang="en-US" altLang="en-US" sz="2800" dirty="0">
              <a:solidFill>
                <a:schemeClr val="bg1"/>
              </a:solidFill>
              <a:ea typeface="ＭＳ Ｐゴシック" charset="-128"/>
            </a:endParaRPr>
          </a:p>
          <a:p>
            <a:pPr marL="0" indent="0" eaLnBrk="1" hangingPunct="1">
              <a:buNone/>
            </a:pPr>
            <a:r>
              <a:rPr lang="en-US" altLang="en-US" sz="2800" b="1" u="sng" dirty="0">
                <a:solidFill>
                  <a:schemeClr val="bg1"/>
                </a:solidFill>
                <a:ea typeface="ＭＳ Ｐゴシック" charset="-128"/>
              </a:rPr>
              <a:t>Setting Events</a:t>
            </a:r>
            <a:r>
              <a:rPr lang="en-US" altLang="en-US" sz="2800" dirty="0">
                <a:solidFill>
                  <a:schemeClr val="bg1"/>
                </a:solidFill>
                <a:ea typeface="ＭＳ Ｐゴシック" charset="-128"/>
              </a:rPr>
              <a:t> – indirectly </a:t>
            </a:r>
            <a:r>
              <a:rPr lang="en-US" altLang="en-US" sz="2800" b="1" dirty="0">
                <a:solidFill>
                  <a:schemeClr val="bg1"/>
                </a:solidFill>
                <a:ea typeface="ＭＳ Ｐゴシック" charset="-128"/>
              </a:rPr>
              <a:t>“set-up”</a:t>
            </a:r>
            <a:r>
              <a:rPr lang="en-US" altLang="ja-JP" sz="2800" dirty="0">
                <a:solidFill>
                  <a:schemeClr val="bg1"/>
                </a:solidFill>
                <a:ea typeface="ＭＳ Ｐゴシック" charset="-128"/>
              </a:rPr>
              <a:t> the problem behavior by</a:t>
            </a:r>
            <a:r>
              <a:rPr lang="en-US" altLang="ja-JP" sz="2800" u="sng" dirty="0">
                <a:solidFill>
                  <a:schemeClr val="bg1"/>
                </a:solidFill>
                <a:ea typeface="ＭＳ Ｐゴシック" charset="-128"/>
              </a:rPr>
              <a:t> </a:t>
            </a:r>
            <a:r>
              <a:rPr lang="en-US" altLang="ja-JP" sz="2800" b="1" u="sng" dirty="0">
                <a:solidFill>
                  <a:schemeClr val="bg1"/>
                </a:solidFill>
                <a:ea typeface="ＭＳ Ｐゴシック" charset="-128"/>
              </a:rPr>
              <a:t>temporarily</a:t>
            </a:r>
            <a:r>
              <a:rPr lang="en-US" altLang="ja-JP" sz="2800" u="sng" dirty="0">
                <a:solidFill>
                  <a:schemeClr val="bg1"/>
                </a:solidFill>
                <a:ea typeface="ＭＳ Ｐゴシック" charset="-128"/>
              </a:rPr>
              <a:t> </a:t>
            </a:r>
            <a:r>
              <a:rPr lang="en-US" altLang="ja-JP" sz="2800" dirty="0">
                <a:solidFill>
                  <a:schemeClr val="bg1"/>
                </a:solidFill>
                <a:ea typeface="ＭＳ Ｐゴシック" charset="-128"/>
              </a:rPr>
              <a:t>altering the </a:t>
            </a:r>
            <a:r>
              <a:rPr lang="en-US" altLang="ja-JP" sz="2800" b="1" dirty="0">
                <a:solidFill>
                  <a:schemeClr val="bg1"/>
                </a:solidFill>
                <a:ea typeface="ＭＳ Ｐゴシック" charset="-128"/>
              </a:rPr>
              <a:t>value</a:t>
            </a:r>
            <a:r>
              <a:rPr lang="en-US" altLang="ja-JP" sz="2800" dirty="0">
                <a:solidFill>
                  <a:schemeClr val="bg1"/>
                </a:solidFill>
                <a:ea typeface="ＭＳ Ｐゴシック" charset="-128"/>
              </a:rPr>
              <a:t> of maintaining consequences. </a:t>
            </a:r>
            <a:endParaRPr lang="en-US" altLang="en-US" sz="2800" dirty="0">
              <a:solidFill>
                <a:schemeClr val="bg1"/>
              </a:solidFill>
              <a:ea typeface="ＭＳ Ｐゴシック" charset="-128"/>
            </a:endParaRPr>
          </a:p>
        </p:txBody>
      </p:sp>
    </p:spTree>
    <p:extLst>
      <p:ext uri="{BB962C8B-B14F-4D97-AF65-F5344CB8AC3E}">
        <p14:creationId xmlns:p14="http://schemas.microsoft.com/office/powerpoint/2010/main" val="2466945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noFill/>
        </p:spPr>
        <p:txBody>
          <a:bodyPr>
            <a:normAutofit/>
          </a:bodyPr>
          <a:lstStyle/>
          <a:p>
            <a:pPr eaLnBrk="1" hangingPunct="1"/>
            <a:r>
              <a:rPr lang="en-US" altLang="x-none" sz="3600" b="1" dirty="0">
                <a:solidFill>
                  <a:schemeClr val="accent2"/>
                </a:solidFill>
                <a:ea typeface="ヒラギノ角ゴ Pro W3" charset="-128"/>
              </a:rPr>
              <a:t>“Don”</a:t>
            </a:r>
          </a:p>
        </p:txBody>
      </p:sp>
      <p:sp>
        <p:nvSpPr>
          <p:cNvPr id="62466" name="Rectangle 3"/>
          <p:cNvSpPr>
            <a:spLocks noGrp="1" noChangeArrowheads="1"/>
          </p:cNvSpPr>
          <p:nvPr>
            <p:ph idx="1"/>
          </p:nvPr>
        </p:nvSpPr>
        <p:spPr>
          <a:xfrm>
            <a:off x="628650" y="1690688"/>
            <a:ext cx="7886700" cy="4351338"/>
          </a:xfrm>
          <a:noFill/>
        </p:spPr>
        <p:txBody>
          <a:bodyPr/>
          <a:lstStyle/>
          <a:p>
            <a:pPr marL="234950" indent="0">
              <a:buNone/>
            </a:pPr>
            <a:r>
              <a:rPr lang="en-US" altLang="x-none" sz="3200" dirty="0">
                <a:solidFill>
                  <a:schemeClr val="bg1"/>
                </a:solidFill>
              </a:rPr>
              <a:t>When Don’s teacher gives him a difficult task, he engages in disruptive behavior.  His teacher ignores his behavior and Don is able to avoid doing his task.  Over time, he is more likely to engage in disruptive behavior when given a task.  Don is especially likely to engage in disruptive behavior when he is tired.</a:t>
            </a:r>
          </a:p>
        </p:txBody>
      </p:sp>
    </p:spTree>
    <p:extLst>
      <p:ext uri="{BB962C8B-B14F-4D97-AF65-F5344CB8AC3E}">
        <p14:creationId xmlns:p14="http://schemas.microsoft.com/office/powerpoint/2010/main" val="150031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356473" y="2128633"/>
            <a:ext cx="2144508" cy="1005839"/>
          </a:xfrm>
          <a:prstGeom prst="rect">
            <a:avLst/>
          </a:prstGeom>
          <a:solidFill>
            <a:srgbClr val="BAD7FE"/>
          </a:solidFill>
          <a:ln w="9525">
            <a:noFill/>
            <a:miter lim="800000"/>
            <a:headEnd/>
            <a:tailEnd/>
          </a:ln>
          <a:effectLst/>
        </p:spPr>
        <p:txBody>
          <a:bodyPr wrap="square" anchor="ctr"/>
          <a:lstStyle/>
          <a:p>
            <a:pPr algn="ctr">
              <a:defRPr/>
            </a:pPr>
            <a:r>
              <a:rPr lang="en-US" dirty="0"/>
              <a:t>Don is given a difficult task</a:t>
            </a:r>
          </a:p>
        </p:txBody>
      </p:sp>
      <p:sp>
        <p:nvSpPr>
          <p:cNvPr id="5" name="Rectangle 4"/>
          <p:cNvSpPr>
            <a:spLocks noChangeArrowheads="1"/>
          </p:cNvSpPr>
          <p:nvPr/>
        </p:nvSpPr>
        <p:spPr bwMode="auto">
          <a:xfrm>
            <a:off x="4611243" y="2128633"/>
            <a:ext cx="2144507" cy="1005839"/>
          </a:xfrm>
          <a:prstGeom prst="rect">
            <a:avLst/>
          </a:prstGeom>
          <a:solidFill>
            <a:srgbClr val="DDBCE2"/>
          </a:solidFill>
          <a:ln w="9525">
            <a:noFill/>
            <a:miter lim="800000"/>
            <a:headEnd/>
            <a:tailEnd/>
          </a:ln>
          <a:effectLst/>
        </p:spPr>
        <p:txBody>
          <a:bodyPr wrap="square" anchor="ctr"/>
          <a:lstStyle/>
          <a:p>
            <a:pPr algn="ctr" defTabSz="457200">
              <a:defRPr/>
            </a:pPr>
            <a:r>
              <a:rPr lang="en-US" dirty="0"/>
              <a:t>Disruptive behavior</a:t>
            </a:r>
          </a:p>
        </p:txBody>
      </p:sp>
      <p:sp>
        <p:nvSpPr>
          <p:cNvPr id="6" name="Rectangle 5"/>
          <p:cNvSpPr>
            <a:spLocks noChangeArrowheads="1"/>
          </p:cNvSpPr>
          <p:nvPr/>
        </p:nvSpPr>
        <p:spPr bwMode="auto">
          <a:xfrm>
            <a:off x="6863940" y="2128633"/>
            <a:ext cx="2145392" cy="1005840"/>
          </a:xfrm>
          <a:prstGeom prst="rect">
            <a:avLst/>
          </a:prstGeom>
          <a:solidFill>
            <a:schemeClr val="accent1">
              <a:lumMod val="40000"/>
              <a:lumOff val="60000"/>
            </a:schemeClr>
          </a:solidFill>
          <a:ln w="9525">
            <a:noFill/>
            <a:miter lim="800000"/>
            <a:headEnd/>
            <a:tailEnd/>
          </a:ln>
          <a:effectLst/>
        </p:spPr>
        <p:txBody>
          <a:bodyPr wrap="square"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algn="ctr" eaLnBrk="1" hangingPunct="1"/>
            <a:r>
              <a:rPr lang="en-US" altLang="x-none" sz="1800" dirty="0">
                <a:latin typeface="+mn-lt"/>
              </a:rPr>
              <a:t>Teacher ignores his behavior and he avoids work</a:t>
            </a:r>
          </a:p>
        </p:txBody>
      </p:sp>
      <p:sp>
        <p:nvSpPr>
          <p:cNvPr id="7" name="Rectangle 6"/>
          <p:cNvSpPr>
            <a:spLocks noChangeArrowheads="1"/>
          </p:cNvSpPr>
          <p:nvPr/>
        </p:nvSpPr>
        <p:spPr bwMode="auto">
          <a:xfrm>
            <a:off x="6204653" y="4125647"/>
            <a:ext cx="2804679" cy="811572"/>
          </a:xfrm>
          <a:prstGeom prst="rect">
            <a:avLst/>
          </a:prstGeom>
          <a:solidFill>
            <a:srgbClr val="BAA9D3"/>
          </a:solidFill>
          <a:ln w="9525">
            <a:noFill/>
            <a:miter lim="800000"/>
            <a:headEnd/>
            <a:tailEnd/>
          </a:ln>
          <a:effectLst/>
        </p:spPr>
        <p:txBody>
          <a:bodyPr wrap="square"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algn="ctr" defTabSz="457200" eaLnBrk="1" hangingPunct="1"/>
            <a:r>
              <a:rPr lang="en-US" altLang="x-none" sz="1800" dirty="0">
                <a:latin typeface="+mn-lt"/>
              </a:rPr>
              <a:t>More likely to engage in disruptive behavior</a:t>
            </a:r>
          </a:p>
        </p:txBody>
      </p:sp>
      <p:sp>
        <p:nvSpPr>
          <p:cNvPr id="8" name="Rectangle 7"/>
          <p:cNvSpPr>
            <a:spLocks noChangeArrowheads="1"/>
          </p:cNvSpPr>
          <p:nvPr/>
        </p:nvSpPr>
        <p:spPr bwMode="auto">
          <a:xfrm>
            <a:off x="6204653" y="3195911"/>
            <a:ext cx="2804679" cy="811572"/>
          </a:xfrm>
          <a:prstGeom prst="rect">
            <a:avLst/>
          </a:prstGeom>
          <a:solidFill>
            <a:schemeClr val="accent1">
              <a:lumMod val="60000"/>
              <a:lumOff val="40000"/>
            </a:schemeClr>
          </a:solidFill>
          <a:ln w="9525">
            <a:noFill/>
            <a:miter lim="800000"/>
            <a:headEnd/>
            <a:tailEnd/>
          </a:ln>
          <a:effectLst/>
        </p:spPr>
        <p:txBody>
          <a:bodyPr wrap="square"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algn="ctr" defTabSz="457200" eaLnBrk="1" hangingPunct="1"/>
            <a:r>
              <a:rPr lang="en-US" altLang="x-none" sz="1800" dirty="0">
                <a:latin typeface="+mn-lt"/>
              </a:rPr>
              <a:t>He avoids more work</a:t>
            </a:r>
          </a:p>
        </p:txBody>
      </p:sp>
      <p:sp>
        <p:nvSpPr>
          <p:cNvPr id="9" name="Rectangle 8"/>
          <p:cNvSpPr>
            <a:spLocks noChangeArrowheads="1"/>
          </p:cNvSpPr>
          <p:nvPr/>
        </p:nvSpPr>
        <p:spPr bwMode="auto">
          <a:xfrm>
            <a:off x="101703" y="3228812"/>
            <a:ext cx="2837645" cy="1708407"/>
          </a:xfrm>
          <a:prstGeom prst="rect">
            <a:avLst/>
          </a:prstGeom>
          <a:solidFill>
            <a:schemeClr val="accent5"/>
          </a:solidFill>
          <a:ln w="9525">
            <a:noFill/>
            <a:miter lim="800000"/>
            <a:headEnd/>
            <a:tailEnd/>
          </a:ln>
          <a:effectLst/>
        </p:spPr>
        <p:txBody>
          <a:bodyPr wrap="square" anchor="ctr"/>
          <a:lstStyle/>
          <a:p>
            <a:pPr algn="ctr" defTabSz="457200">
              <a:defRPr/>
            </a:pPr>
            <a:r>
              <a:rPr lang="en-US" sz="3200" dirty="0">
                <a:latin typeface="Franklin Gothic Medium"/>
              </a:rPr>
              <a:t>Negative reinforcement</a:t>
            </a:r>
          </a:p>
        </p:txBody>
      </p:sp>
      <p:sp>
        <p:nvSpPr>
          <p:cNvPr id="13" name="Title 12"/>
          <p:cNvSpPr>
            <a:spLocks noGrp="1"/>
          </p:cNvSpPr>
          <p:nvPr>
            <p:ph type="title"/>
          </p:nvPr>
        </p:nvSpPr>
        <p:spPr>
          <a:xfrm>
            <a:off x="63385" y="24042"/>
            <a:ext cx="7886700" cy="1113416"/>
          </a:xfrm>
        </p:spPr>
        <p:txBody>
          <a:bodyPr>
            <a:normAutofit/>
          </a:bodyPr>
          <a:lstStyle/>
          <a:p>
            <a:r>
              <a:rPr lang="en-US" altLang="x-none" b="1" dirty="0">
                <a:solidFill>
                  <a:schemeClr val="accent2"/>
                </a:solidFill>
                <a:ea typeface="ヒラギノ角ゴ Pro W3" charset="-128"/>
              </a:rPr>
              <a:t>Breakdown of Example: Don</a:t>
            </a:r>
            <a:endParaRPr lang="en-US" dirty="0"/>
          </a:p>
        </p:txBody>
      </p:sp>
      <p:sp>
        <p:nvSpPr>
          <p:cNvPr id="14" name="Rectangle 13"/>
          <p:cNvSpPr/>
          <p:nvPr/>
        </p:nvSpPr>
        <p:spPr>
          <a:xfrm>
            <a:off x="2356473" y="1049541"/>
            <a:ext cx="2144508" cy="964332"/>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b="1" dirty="0">
                <a:solidFill>
                  <a:srgbClr val="FFFFFF"/>
                </a:solidFill>
                <a:latin typeface="Franklin Gothic Medium"/>
              </a:rPr>
              <a:t>Antecedent (S</a:t>
            </a:r>
            <a:r>
              <a:rPr lang="en-US" sz="2200" b="1" baseline="30000" dirty="0">
                <a:solidFill>
                  <a:srgbClr val="FFFFFF"/>
                </a:solidFill>
                <a:latin typeface="Franklin Gothic Medium"/>
              </a:rPr>
              <a:t>D</a:t>
            </a:r>
            <a:r>
              <a:rPr lang="en-US" sz="2200" b="1" dirty="0">
                <a:solidFill>
                  <a:srgbClr val="FFFFFF"/>
                </a:solidFill>
                <a:latin typeface="Franklin Gothic Medium"/>
              </a:rPr>
              <a:t>)</a:t>
            </a:r>
          </a:p>
        </p:txBody>
      </p:sp>
      <p:sp>
        <p:nvSpPr>
          <p:cNvPr id="15" name="Rectangle 14"/>
          <p:cNvSpPr/>
          <p:nvPr/>
        </p:nvSpPr>
        <p:spPr>
          <a:xfrm>
            <a:off x="4611243" y="1049541"/>
            <a:ext cx="2144508" cy="964332"/>
          </a:xfrm>
          <a:prstGeom prst="rect">
            <a:avLst/>
          </a:prstGeom>
          <a:solidFill>
            <a:srgbClr val="A856B6"/>
          </a:solidFill>
          <a:ln>
            <a:solidFill>
              <a:srgbClr val="A856B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b="1" dirty="0">
                <a:solidFill>
                  <a:srgbClr val="FFFFFF"/>
                </a:solidFill>
                <a:latin typeface="Franklin Gothic Medium"/>
              </a:rPr>
              <a:t>Behavior(s)</a:t>
            </a:r>
          </a:p>
        </p:txBody>
      </p:sp>
      <p:sp>
        <p:nvSpPr>
          <p:cNvPr id="16" name="Rectangle 15"/>
          <p:cNvSpPr/>
          <p:nvPr/>
        </p:nvSpPr>
        <p:spPr>
          <a:xfrm>
            <a:off x="6864824" y="1059478"/>
            <a:ext cx="2144508" cy="96433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b="1" dirty="0">
                <a:solidFill>
                  <a:srgbClr val="FFFFFF"/>
                </a:solidFill>
                <a:latin typeface="Franklin Gothic Medium"/>
              </a:rPr>
              <a:t>Consequence</a:t>
            </a:r>
          </a:p>
        </p:txBody>
      </p:sp>
      <p:sp>
        <p:nvSpPr>
          <p:cNvPr id="17" name="Rectangle 16"/>
          <p:cNvSpPr/>
          <p:nvPr/>
        </p:nvSpPr>
        <p:spPr>
          <a:xfrm>
            <a:off x="3170240" y="3228814"/>
            <a:ext cx="2803522" cy="810824"/>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b="1" dirty="0">
                <a:solidFill>
                  <a:srgbClr val="FFFFFF"/>
                </a:solidFill>
                <a:latin typeface="Franklin Gothic Medium"/>
              </a:rPr>
              <a:t>Action</a:t>
            </a:r>
          </a:p>
          <a:p>
            <a:pPr algn="ctr" defTabSz="457200"/>
            <a:r>
              <a:rPr lang="en-US" sz="2200" b="1" dirty="0">
                <a:solidFill>
                  <a:srgbClr val="FFFFFF"/>
                </a:solidFill>
                <a:latin typeface="Franklin Gothic Medium"/>
              </a:rPr>
              <a:t> (+ or -- )</a:t>
            </a:r>
          </a:p>
        </p:txBody>
      </p:sp>
      <p:sp>
        <p:nvSpPr>
          <p:cNvPr id="18" name="Rectangle 17"/>
          <p:cNvSpPr/>
          <p:nvPr/>
        </p:nvSpPr>
        <p:spPr>
          <a:xfrm>
            <a:off x="3170239" y="4112423"/>
            <a:ext cx="2803523" cy="832911"/>
          </a:xfrm>
          <a:prstGeom prst="rect">
            <a:avLst/>
          </a:prstGeom>
          <a:solidFill>
            <a:srgbClr val="7E5EA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b="1" dirty="0">
                <a:solidFill>
                  <a:srgbClr val="FFFFFF"/>
                </a:solidFill>
                <a:latin typeface="Franklin Gothic Medium"/>
              </a:rPr>
              <a:t>Effect</a:t>
            </a:r>
          </a:p>
          <a:p>
            <a:pPr algn="ctr"/>
            <a:r>
              <a:rPr lang="en-US" sz="2400" kern="0" dirty="0">
                <a:solidFill>
                  <a:schemeClr val="bg1"/>
                </a:solidFill>
                <a:latin typeface="Franklin Gothic Medium"/>
                <a:sym typeface="Wingdings" pitchFamily="2" charset="2"/>
              </a:rPr>
              <a:t>(</a:t>
            </a:r>
            <a:r>
              <a:rPr lang="en-US" kern="0" dirty="0">
                <a:solidFill>
                  <a:schemeClr val="bg1"/>
                </a:solidFill>
                <a:latin typeface="Franklin Gothic Medium"/>
                <a:sym typeface="Wingdings" pitchFamily="2" charset="2"/>
              </a:rPr>
              <a:t></a:t>
            </a:r>
            <a:r>
              <a:rPr lang="en-US" sz="2400" kern="0" dirty="0">
                <a:solidFill>
                  <a:schemeClr val="bg1"/>
                </a:solidFill>
                <a:latin typeface="Franklin Gothic Medium"/>
                <a:sym typeface="Wingdings" pitchFamily="2" charset="2"/>
              </a:rPr>
              <a:t> or </a:t>
            </a:r>
            <a:r>
              <a:rPr lang="en-US" kern="0" dirty="0">
                <a:solidFill>
                  <a:schemeClr val="bg1"/>
                </a:solidFill>
                <a:latin typeface="Franklin Gothic Medium"/>
                <a:sym typeface="Wingdings" pitchFamily="2" charset="2"/>
              </a:rPr>
              <a:t></a:t>
            </a:r>
            <a:r>
              <a:rPr lang="en-US" sz="2400" kern="0" dirty="0">
                <a:solidFill>
                  <a:schemeClr val="bg1"/>
                </a:solidFill>
                <a:latin typeface="Franklin Gothic Medium"/>
                <a:sym typeface="Wingdings" pitchFamily="2" charset="2"/>
              </a:rPr>
              <a:t>)</a:t>
            </a:r>
            <a:endParaRPr lang="en-US" sz="2200" b="1" dirty="0">
              <a:solidFill>
                <a:srgbClr val="FFFFFF"/>
              </a:solidFill>
              <a:latin typeface="Franklin Gothic Medium"/>
            </a:endParaRPr>
          </a:p>
        </p:txBody>
      </p:sp>
      <p:sp>
        <p:nvSpPr>
          <p:cNvPr id="10" name="Oval 12"/>
          <p:cNvSpPr>
            <a:spLocks noChangeArrowheads="1"/>
          </p:cNvSpPr>
          <p:nvPr/>
        </p:nvSpPr>
        <p:spPr bwMode="auto">
          <a:xfrm>
            <a:off x="4063790" y="4527857"/>
            <a:ext cx="372622" cy="391109"/>
          </a:xfrm>
          <a:prstGeom prst="ellipse">
            <a:avLst/>
          </a:prstGeom>
          <a:noFill/>
          <a:ln w="38100">
            <a:solidFill>
              <a:schemeClr val="accent2"/>
            </a:solidFill>
            <a:round/>
            <a:headEnd/>
            <a:tailEnd/>
          </a:ln>
          <a:effectLst/>
        </p:spPr>
        <p:txBody>
          <a:bodyPr wrap="none" anchor="ctr"/>
          <a:lstStyle/>
          <a:p>
            <a:pPr defTabSz="457200">
              <a:defRPr/>
            </a:pPr>
            <a:endParaRPr lang="en-US" b="1">
              <a:solidFill>
                <a:srgbClr val="FFFFFF"/>
              </a:solidFill>
              <a:latin typeface="Franklin Gothic Medium"/>
            </a:endParaRPr>
          </a:p>
        </p:txBody>
      </p:sp>
      <p:sp>
        <p:nvSpPr>
          <p:cNvPr id="11" name="Oval 13"/>
          <p:cNvSpPr>
            <a:spLocks noChangeArrowheads="1"/>
          </p:cNvSpPr>
          <p:nvPr/>
        </p:nvSpPr>
        <p:spPr bwMode="auto">
          <a:xfrm>
            <a:off x="4703522" y="3663525"/>
            <a:ext cx="370665" cy="343958"/>
          </a:xfrm>
          <a:prstGeom prst="ellipse">
            <a:avLst/>
          </a:prstGeom>
          <a:noFill/>
          <a:ln w="38100">
            <a:solidFill>
              <a:schemeClr val="accent2"/>
            </a:solidFill>
            <a:round/>
            <a:headEnd/>
            <a:tailEnd/>
          </a:ln>
          <a:effectLst/>
        </p:spPr>
        <p:txBody>
          <a:bodyPr wrap="none" anchor="ctr"/>
          <a:lstStyle/>
          <a:p>
            <a:pPr defTabSz="457200">
              <a:defRPr/>
            </a:pPr>
            <a:endParaRPr lang="en-US" b="1">
              <a:solidFill>
                <a:srgbClr val="FFFFFF"/>
              </a:solidFill>
              <a:latin typeface="Franklin Gothic Medium"/>
            </a:endParaRPr>
          </a:p>
        </p:txBody>
      </p:sp>
      <p:sp>
        <p:nvSpPr>
          <p:cNvPr id="23" name="Rectangle 22"/>
          <p:cNvSpPr>
            <a:spLocks noChangeArrowheads="1"/>
          </p:cNvSpPr>
          <p:nvPr/>
        </p:nvSpPr>
        <p:spPr bwMode="auto">
          <a:xfrm>
            <a:off x="101703" y="2128633"/>
            <a:ext cx="2144508" cy="1005839"/>
          </a:xfrm>
          <a:prstGeom prst="rect">
            <a:avLst/>
          </a:prstGeom>
          <a:solidFill>
            <a:srgbClr val="A4CDE6"/>
          </a:solidFill>
          <a:ln w="9525">
            <a:noFill/>
            <a:miter lim="800000"/>
            <a:headEnd/>
            <a:tailEnd/>
          </a:ln>
          <a:effectLst/>
        </p:spPr>
        <p:txBody>
          <a:bodyPr wrap="square" anchor="ctr"/>
          <a:lstStyle/>
          <a:p>
            <a:pPr algn="ctr" defTabSz="457200">
              <a:defRPr/>
            </a:pPr>
            <a:r>
              <a:rPr lang="en-US" dirty="0"/>
              <a:t>When Don is tired</a:t>
            </a:r>
          </a:p>
        </p:txBody>
      </p:sp>
      <p:sp>
        <p:nvSpPr>
          <p:cNvPr id="24" name="Rectangle 23"/>
          <p:cNvSpPr/>
          <p:nvPr/>
        </p:nvSpPr>
        <p:spPr>
          <a:xfrm>
            <a:off x="101703" y="1049541"/>
            <a:ext cx="2144508" cy="964332"/>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b="1" dirty="0">
                <a:solidFill>
                  <a:srgbClr val="FFFFFF"/>
                </a:solidFill>
                <a:latin typeface="Franklin Gothic Medium"/>
              </a:rPr>
              <a:t>Setting Event (SE)</a:t>
            </a:r>
          </a:p>
        </p:txBody>
      </p:sp>
      <p:sp>
        <p:nvSpPr>
          <p:cNvPr id="25" name="Rectangle 24"/>
          <p:cNvSpPr/>
          <p:nvPr/>
        </p:nvSpPr>
        <p:spPr>
          <a:xfrm>
            <a:off x="101704" y="5031558"/>
            <a:ext cx="4399278" cy="1048519"/>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dirty="0">
                <a:solidFill>
                  <a:srgbClr val="FFFFFF"/>
                </a:solidFill>
              </a:rPr>
              <a:t>Assuming this is a consistent pattern, what is the</a:t>
            </a:r>
            <a:r>
              <a:rPr lang="en-US" sz="2200" b="1" dirty="0">
                <a:solidFill>
                  <a:srgbClr val="FFFFFF"/>
                </a:solidFill>
              </a:rPr>
              <a:t> </a:t>
            </a:r>
            <a:r>
              <a:rPr lang="en-US" sz="2200" b="1" dirty="0">
                <a:solidFill>
                  <a:srgbClr val="FFFFFF"/>
                </a:solidFill>
                <a:latin typeface="+mj-lt"/>
              </a:rPr>
              <a:t>function</a:t>
            </a:r>
            <a:r>
              <a:rPr lang="en-US" sz="2200" b="1" dirty="0">
                <a:solidFill>
                  <a:srgbClr val="FFFFFF"/>
                </a:solidFill>
              </a:rPr>
              <a:t> </a:t>
            </a:r>
            <a:r>
              <a:rPr lang="en-US" sz="2200" dirty="0">
                <a:solidFill>
                  <a:srgbClr val="FFFFFF"/>
                </a:solidFill>
              </a:rPr>
              <a:t>of Don’s behavior?</a:t>
            </a:r>
          </a:p>
        </p:txBody>
      </p:sp>
      <p:sp>
        <p:nvSpPr>
          <p:cNvPr id="26" name="Rectangle 25"/>
          <p:cNvSpPr/>
          <p:nvPr/>
        </p:nvSpPr>
        <p:spPr>
          <a:xfrm>
            <a:off x="4611243" y="5031557"/>
            <a:ext cx="4399278" cy="1048519"/>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dirty="0">
                <a:solidFill>
                  <a:schemeClr val="tx1"/>
                </a:solidFill>
              </a:rPr>
              <a:t>Escape/Avoid Difficult Task</a:t>
            </a:r>
          </a:p>
        </p:txBody>
      </p:sp>
    </p:spTree>
    <p:extLst>
      <p:ext uri="{BB962C8B-B14F-4D97-AF65-F5344CB8AC3E}">
        <p14:creationId xmlns:p14="http://schemas.microsoft.com/office/powerpoint/2010/main" val="425743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par>
                                <p:cTn id="43" presetID="53"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right)">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23"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noFill/>
        </p:spPr>
        <p:txBody>
          <a:bodyPr>
            <a:normAutofit/>
          </a:bodyPr>
          <a:lstStyle/>
          <a:p>
            <a:pPr eaLnBrk="1" hangingPunct="1"/>
            <a:r>
              <a:rPr lang="en-US" altLang="x-none" sz="3600" b="1" dirty="0">
                <a:solidFill>
                  <a:schemeClr val="accent2"/>
                </a:solidFill>
                <a:ea typeface="ヒラギノ角ゴ Pro W3" charset="-128"/>
              </a:rPr>
              <a:t>“Brandi”</a:t>
            </a:r>
          </a:p>
        </p:txBody>
      </p:sp>
      <p:sp>
        <p:nvSpPr>
          <p:cNvPr id="62466" name="Rectangle 3"/>
          <p:cNvSpPr>
            <a:spLocks noGrp="1" noChangeArrowheads="1"/>
          </p:cNvSpPr>
          <p:nvPr>
            <p:ph idx="1"/>
          </p:nvPr>
        </p:nvSpPr>
        <p:spPr>
          <a:noFill/>
        </p:spPr>
        <p:txBody>
          <a:bodyPr/>
          <a:lstStyle/>
          <a:p>
            <a:pPr marL="349250" indent="0">
              <a:lnSpc>
                <a:spcPct val="90000"/>
              </a:lnSpc>
              <a:buNone/>
            </a:pPr>
            <a:r>
              <a:rPr lang="en-US" altLang="x-none" sz="3200" dirty="0">
                <a:solidFill>
                  <a:schemeClr val="bg1"/>
                </a:solidFill>
              </a:rPr>
              <a:t>During unstructured time with her peers, Brandi teases her peers.  They tease her back and provide animated attention.  In the future, Brandi continues to tease her peers.  She is especially likely to engage in this behavior when she has spent the morning engaged in teacher directed instruction or in independent work. </a:t>
            </a:r>
          </a:p>
        </p:txBody>
      </p:sp>
    </p:spTree>
    <p:extLst>
      <p:ext uri="{BB962C8B-B14F-4D97-AF65-F5344CB8AC3E}">
        <p14:creationId xmlns:p14="http://schemas.microsoft.com/office/powerpoint/2010/main" val="3732744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356473" y="2128633"/>
            <a:ext cx="2144508" cy="1005839"/>
          </a:xfrm>
          <a:prstGeom prst="rect">
            <a:avLst/>
          </a:prstGeom>
          <a:solidFill>
            <a:srgbClr val="BAD7FE"/>
          </a:solidFill>
          <a:ln w="9525">
            <a:noFill/>
            <a:miter lim="800000"/>
            <a:headEnd/>
            <a:tailEnd/>
          </a:ln>
          <a:effectLst/>
        </p:spPr>
        <p:txBody>
          <a:bodyPr wrap="square" anchor="ctr"/>
          <a:lstStyle/>
          <a:p>
            <a:pPr algn="ctr">
              <a:defRPr/>
            </a:pPr>
            <a:r>
              <a:rPr lang="en-US" dirty="0"/>
              <a:t>Unstructured time with her peers</a:t>
            </a:r>
          </a:p>
        </p:txBody>
      </p:sp>
      <p:sp>
        <p:nvSpPr>
          <p:cNvPr id="5" name="Rectangle 4"/>
          <p:cNvSpPr>
            <a:spLocks noChangeArrowheads="1"/>
          </p:cNvSpPr>
          <p:nvPr/>
        </p:nvSpPr>
        <p:spPr bwMode="auto">
          <a:xfrm>
            <a:off x="4611243" y="2128633"/>
            <a:ext cx="2144507" cy="1005839"/>
          </a:xfrm>
          <a:prstGeom prst="rect">
            <a:avLst/>
          </a:prstGeom>
          <a:solidFill>
            <a:srgbClr val="DDBCE2"/>
          </a:solidFill>
          <a:ln w="9525">
            <a:noFill/>
            <a:miter lim="800000"/>
            <a:headEnd/>
            <a:tailEnd/>
          </a:ln>
          <a:effectLst/>
        </p:spPr>
        <p:txBody>
          <a:bodyPr wrap="square" anchor="ctr"/>
          <a:lstStyle/>
          <a:p>
            <a:pPr algn="ctr">
              <a:defRPr/>
            </a:pPr>
            <a:r>
              <a:rPr lang="en-US" dirty="0"/>
              <a:t>Teasing behavior</a:t>
            </a:r>
          </a:p>
        </p:txBody>
      </p:sp>
      <p:sp>
        <p:nvSpPr>
          <p:cNvPr id="6" name="Rectangle 5"/>
          <p:cNvSpPr>
            <a:spLocks noChangeArrowheads="1"/>
          </p:cNvSpPr>
          <p:nvPr/>
        </p:nvSpPr>
        <p:spPr bwMode="auto">
          <a:xfrm>
            <a:off x="6863940" y="2128633"/>
            <a:ext cx="2145392" cy="1005840"/>
          </a:xfrm>
          <a:prstGeom prst="rect">
            <a:avLst/>
          </a:prstGeom>
          <a:solidFill>
            <a:schemeClr val="accent1">
              <a:lumMod val="40000"/>
              <a:lumOff val="60000"/>
            </a:schemeClr>
          </a:solidFill>
          <a:ln w="9525">
            <a:noFill/>
            <a:miter lim="800000"/>
            <a:headEnd/>
            <a:tailEnd/>
          </a:ln>
          <a:effectLst/>
        </p:spPr>
        <p:txBody>
          <a:bodyPr wrap="square"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algn="ctr" eaLnBrk="1" hangingPunct="1"/>
            <a:r>
              <a:rPr lang="en-US" altLang="x-none" sz="1800" dirty="0">
                <a:latin typeface="+mn-lt"/>
              </a:rPr>
              <a:t>Friends tease back and provide animated attention</a:t>
            </a:r>
          </a:p>
        </p:txBody>
      </p:sp>
      <p:sp>
        <p:nvSpPr>
          <p:cNvPr id="7" name="Rectangle 6"/>
          <p:cNvSpPr>
            <a:spLocks noChangeArrowheads="1"/>
          </p:cNvSpPr>
          <p:nvPr/>
        </p:nvSpPr>
        <p:spPr bwMode="auto">
          <a:xfrm>
            <a:off x="6204653" y="4125647"/>
            <a:ext cx="2804679" cy="811572"/>
          </a:xfrm>
          <a:prstGeom prst="rect">
            <a:avLst/>
          </a:prstGeom>
          <a:solidFill>
            <a:srgbClr val="BAA9D3"/>
          </a:solidFill>
          <a:ln w="9525">
            <a:noFill/>
            <a:miter lim="800000"/>
            <a:headEnd/>
            <a:tailEnd/>
          </a:ln>
          <a:effectLst/>
        </p:spPr>
        <p:txBody>
          <a:bodyPr wrap="square"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algn="ctr" eaLnBrk="1" hangingPunct="1"/>
            <a:r>
              <a:rPr lang="en-US" altLang="x-none" sz="1800" dirty="0">
                <a:latin typeface="+mn-lt"/>
              </a:rPr>
              <a:t>More likely to engage in teasing behavior</a:t>
            </a:r>
          </a:p>
        </p:txBody>
      </p:sp>
      <p:sp>
        <p:nvSpPr>
          <p:cNvPr id="8" name="Rectangle 7"/>
          <p:cNvSpPr>
            <a:spLocks noChangeArrowheads="1"/>
          </p:cNvSpPr>
          <p:nvPr/>
        </p:nvSpPr>
        <p:spPr bwMode="auto">
          <a:xfrm>
            <a:off x="6204653" y="3228809"/>
            <a:ext cx="2804679" cy="810829"/>
          </a:xfrm>
          <a:prstGeom prst="rect">
            <a:avLst/>
          </a:prstGeom>
          <a:solidFill>
            <a:schemeClr val="accent1">
              <a:lumMod val="60000"/>
              <a:lumOff val="40000"/>
            </a:schemeClr>
          </a:solidFill>
          <a:ln w="9525">
            <a:noFill/>
            <a:miter lim="800000"/>
            <a:headEnd/>
            <a:tailEnd/>
          </a:ln>
          <a:effectLst/>
        </p:spPr>
        <p:txBody>
          <a:bodyPr wrap="square" anchor="ctr"/>
          <a:lstStyle>
            <a:lvl1pPr eaLnBrk="0" hangingPunct="0">
              <a:defRPr sz="2400">
                <a:solidFill>
                  <a:schemeClr val="tx1"/>
                </a:solidFill>
                <a:latin typeface="Comic Sans MS" charset="0"/>
                <a:ea typeface="ヒラギノ角ゴ Pro W3" charset="-128"/>
              </a:defRPr>
            </a:lvl1pPr>
            <a:lvl2pPr marL="742950" indent="-285750" eaLnBrk="0" hangingPunct="0">
              <a:defRPr sz="2400">
                <a:solidFill>
                  <a:schemeClr val="tx1"/>
                </a:solidFill>
                <a:latin typeface="Comic Sans MS" charset="0"/>
                <a:ea typeface="ヒラギノ角ゴ Pro W3" charset="-128"/>
              </a:defRPr>
            </a:lvl2pPr>
            <a:lvl3pPr marL="1143000" indent="-228600" eaLnBrk="0" hangingPunct="0">
              <a:defRPr sz="2400">
                <a:solidFill>
                  <a:schemeClr val="tx1"/>
                </a:solidFill>
                <a:latin typeface="Comic Sans MS" charset="0"/>
                <a:ea typeface="ヒラギノ角ゴ Pro W3" charset="-128"/>
              </a:defRPr>
            </a:lvl3pPr>
            <a:lvl4pPr marL="1600200" indent="-228600" eaLnBrk="0" hangingPunct="0">
              <a:defRPr sz="2400">
                <a:solidFill>
                  <a:schemeClr val="tx1"/>
                </a:solidFill>
                <a:latin typeface="Comic Sans MS" charset="0"/>
                <a:ea typeface="ヒラギノ角ゴ Pro W3" charset="-128"/>
              </a:defRPr>
            </a:lvl4pPr>
            <a:lvl5pPr marL="2057400" indent="-228600" eaLnBrk="0" hangingPunct="0">
              <a:defRPr sz="2400">
                <a:solidFill>
                  <a:schemeClr val="tx1"/>
                </a:solidFill>
                <a:latin typeface="Comic Sans MS" charset="0"/>
                <a:ea typeface="ヒラギノ角ゴ Pro W3" charset="-128"/>
              </a:defRPr>
            </a:lvl5pPr>
            <a:lvl6pPr marL="2514600" indent="-228600" algn="ctr" eaLnBrk="0" fontAlgn="base" hangingPunct="0">
              <a:spcBef>
                <a:spcPct val="0"/>
              </a:spcBef>
              <a:spcAft>
                <a:spcPct val="0"/>
              </a:spcAft>
              <a:defRPr sz="2400">
                <a:solidFill>
                  <a:schemeClr val="tx1"/>
                </a:solidFill>
                <a:latin typeface="Comic Sans MS" charset="0"/>
                <a:ea typeface="ヒラギノ角ゴ Pro W3" charset="-128"/>
              </a:defRPr>
            </a:lvl6pPr>
            <a:lvl7pPr marL="2971800" indent="-228600" algn="ctr" eaLnBrk="0" fontAlgn="base" hangingPunct="0">
              <a:spcBef>
                <a:spcPct val="0"/>
              </a:spcBef>
              <a:spcAft>
                <a:spcPct val="0"/>
              </a:spcAft>
              <a:defRPr sz="2400">
                <a:solidFill>
                  <a:schemeClr val="tx1"/>
                </a:solidFill>
                <a:latin typeface="Comic Sans MS" charset="0"/>
                <a:ea typeface="ヒラギノ角ゴ Pro W3" charset="-128"/>
              </a:defRPr>
            </a:lvl7pPr>
            <a:lvl8pPr marL="3429000" indent="-228600" algn="ctr" eaLnBrk="0" fontAlgn="base" hangingPunct="0">
              <a:spcBef>
                <a:spcPct val="0"/>
              </a:spcBef>
              <a:spcAft>
                <a:spcPct val="0"/>
              </a:spcAft>
              <a:defRPr sz="2400">
                <a:solidFill>
                  <a:schemeClr val="tx1"/>
                </a:solidFill>
                <a:latin typeface="Comic Sans MS" charset="0"/>
                <a:ea typeface="ヒラギノ角ゴ Pro W3" charset="-128"/>
              </a:defRPr>
            </a:lvl8pPr>
            <a:lvl9pPr marL="3886200" indent="-228600" algn="ctr" eaLnBrk="0" fontAlgn="base" hangingPunct="0">
              <a:spcBef>
                <a:spcPct val="0"/>
              </a:spcBef>
              <a:spcAft>
                <a:spcPct val="0"/>
              </a:spcAft>
              <a:defRPr sz="2400">
                <a:solidFill>
                  <a:schemeClr val="tx1"/>
                </a:solidFill>
                <a:latin typeface="Comic Sans MS" charset="0"/>
                <a:ea typeface="ヒラギノ角ゴ Pro W3" charset="-128"/>
              </a:defRPr>
            </a:lvl9pPr>
          </a:lstStyle>
          <a:p>
            <a:pPr algn="ctr" eaLnBrk="1" hangingPunct="1"/>
            <a:r>
              <a:rPr lang="en-US" altLang="x-none" sz="1800" dirty="0">
                <a:latin typeface="+mn-lt"/>
              </a:rPr>
              <a:t>Provide (give) attention</a:t>
            </a:r>
          </a:p>
        </p:txBody>
      </p:sp>
      <p:sp>
        <p:nvSpPr>
          <p:cNvPr id="9" name="Rectangle 8"/>
          <p:cNvSpPr>
            <a:spLocks noChangeArrowheads="1"/>
          </p:cNvSpPr>
          <p:nvPr/>
        </p:nvSpPr>
        <p:spPr bwMode="auto">
          <a:xfrm>
            <a:off x="101703" y="3228812"/>
            <a:ext cx="2837645" cy="1708407"/>
          </a:xfrm>
          <a:prstGeom prst="rect">
            <a:avLst/>
          </a:prstGeom>
          <a:solidFill>
            <a:schemeClr val="accent5"/>
          </a:solidFill>
          <a:ln w="9525">
            <a:noFill/>
            <a:miter lim="800000"/>
            <a:headEnd/>
            <a:tailEnd/>
          </a:ln>
          <a:effectLst/>
        </p:spPr>
        <p:txBody>
          <a:bodyPr wrap="square" anchor="ctr"/>
          <a:lstStyle/>
          <a:p>
            <a:pPr algn="ctr" defTabSz="457200">
              <a:defRPr/>
            </a:pPr>
            <a:r>
              <a:rPr lang="en-US" sz="3200" dirty="0">
                <a:latin typeface="Franklin Gothic Medium"/>
              </a:rPr>
              <a:t>Positive reinforcement</a:t>
            </a:r>
          </a:p>
        </p:txBody>
      </p:sp>
      <p:sp>
        <p:nvSpPr>
          <p:cNvPr id="13" name="Title 12"/>
          <p:cNvSpPr>
            <a:spLocks noGrp="1"/>
          </p:cNvSpPr>
          <p:nvPr>
            <p:ph type="title"/>
          </p:nvPr>
        </p:nvSpPr>
        <p:spPr>
          <a:xfrm>
            <a:off x="63385" y="24042"/>
            <a:ext cx="7886700" cy="1113416"/>
          </a:xfrm>
        </p:spPr>
        <p:txBody>
          <a:bodyPr>
            <a:normAutofit/>
          </a:bodyPr>
          <a:lstStyle/>
          <a:p>
            <a:r>
              <a:rPr lang="en-US" altLang="x-none" b="1" dirty="0">
                <a:solidFill>
                  <a:schemeClr val="accent2"/>
                </a:solidFill>
                <a:ea typeface="ヒラギノ角ゴ Pro W3" charset="-128"/>
              </a:rPr>
              <a:t>Breakdown of Example: Brandi</a:t>
            </a:r>
            <a:endParaRPr lang="en-US" dirty="0"/>
          </a:p>
        </p:txBody>
      </p:sp>
      <p:sp>
        <p:nvSpPr>
          <p:cNvPr id="14" name="Rectangle 13"/>
          <p:cNvSpPr/>
          <p:nvPr/>
        </p:nvSpPr>
        <p:spPr>
          <a:xfrm>
            <a:off x="2356473" y="1049541"/>
            <a:ext cx="2144508" cy="964332"/>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b="1" dirty="0">
                <a:solidFill>
                  <a:srgbClr val="FFFFFF"/>
                </a:solidFill>
                <a:latin typeface="Franklin Gothic Medium"/>
              </a:rPr>
              <a:t>Antecedent (S</a:t>
            </a:r>
            <a:r>
              <a:rPr lang="en-US" sz="2200" b="1" baseline="30000" dirty="0">
                <a:solidFill>
                  <a:srgbClr val="FFFFFF"/>
                </a:solidFill>
                <a:latin typeface="Franklin Gothic Medium"/>
              </a:rPr>
              <a:t>D</a:t>
            </a:r>
            <a:r>
              <a:rPr lang="en-US" sz="2200" b="1" dirty="0">
                <a:solidFill>
                  <a:srgbClr val="FFFFFF"/>
                </a:solidFill>
                <a:latin typeface="Franklin Gothic Medium"/>
              </a:rPr>
              <a:t>)</a:t>
            </a:r>
          </a:p>
        </p:txBody>
      </p:sp>
      <p:sp>
        <p:nvSpPr>
          <p:cNvPr id="15" name="Rectangle 14"/>
          <p:cNvSpPr/>
          <p:nvPr/>
        </p:nvSpPr>
        <p:spPr>
          <a:xfrm>
            <a:off x="4611243" y="1049541"/>
            <a:ext cx="2144508" cy="964332"/>
          </a:xfrm>
          <a:prstGeom prst="rect">
            <a:avLst/>
          </a:prstGeom>
          <a:solidFill>
            <a:srgbClr val="A856B6"/>
          </a:solidFill>
          <a:ln>
            <a:solidFill>
              <a:srgbClr val="A856B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b="1" dirty="0">
                <a:solidFill>
                  <a:srgbClr val="FFFFFF"/>
                </a:solidFill>
                <a:latin typeface="Franklin Gothic Medium"/>
              </a:rPr>
              <a:t>Behavior(s)</a:t>
            </a:r>
          </a:p>
        </p:txBody>
      </p:sp>
      <p:sp>
        <p:nvSpPr>
          <p:cNvPr id="16" name="Rectangle 15"/>
          <p:cNvSpPr/>
          <p:nvPr/>
        </p:nvSpPr>
        <p:spPr>
          <a:xfrm>
            <a:off x="6864824" y="1059478"/>
            <a:ext cx="2144508" cy="96433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b="1" dirty="0">
                <a:solidFill>
                  <a:srgbClr val="FFFFFF"/>
                </a:solidFill>
                <a:latin typeface="Franklin Gothic Medium"/>
              </a:rPr>
              <a:t>Consequence</a:t>
            </a:r>
          </a:p>
        </p:txBody>
      </p:sp>
      <p:sp>
        <p:nvSpPr>
          <p:cNvPr id="17" name="Rectangle 16"/>
          <p:cNvSpPr/>
          <p:nvPr/>
        </p:nvSpPr>
        <p:spPr>
          <a:xfrm>
            <a:off x="3170240" y="3239446"/>
            <a:ext cx="2803522" cy="810824"/>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b="1" dirty="0">
                <a:solidFill>
                  <a:srgbClr val="FFFFFF"/>
                </a:solidFill>
                <a:latin typeface="Franklin Gothic Medium"/>
              </a:rPr>
              <a:t>Action</a:t>
            </a:r>
          </a:p>
          <a:p>
            <a:pPr algn="ctr" defTabSz="457200"/>
            <a:r>
              <a:rPr lang="en-US" sz="2200" b="1" dirty="0">
                <a:solidFill>
                  <a:srgbClr val="FFFFFF"/>
                </a:solidFill>
                <a:latin typeface="Franklin Gothic Medium"/>
              </a:rPr>
              <a:t> (+ or -- )</a:t>
            </a:r>
          </a:p>
        </p:txBody>
      </p:sp>
      <p:sp>
        <p:nvSpPr>
          <p:cNvPr id="18" name="Rectangle 17"/>
          <p:cNvSpPr/>
          <p:nvPr/>
        </p:nvSpPr>
        <p:spPr>
          <a:xfrm>
            <a:off x="3170239" y="4123055"/>
            <a:ext cx="2803523" cy="832911"/>
          </a:xfrm>
          <a:prstGeom prst="rect">
            <a:avLst/>
          </a:prstGeom>
          <a:solidFill>
            <a:srgbClr val="7E5EA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b="1" dirty="0">
                <a:solidFill>
                  <a:srgbClr val="FFFFFF"/>
                </a:solidFill>
                <a:latin typeface="Franklin Gothic Medium"/>
              </a:rPr>
              <a:t>Effect</a:t>
            </a:r>
          </a:p>
          <a:p>
            <a:pPr algn="ctr"/>
            <a:r>
              <a:rPr lang="en-US" sz="2400" kern="0" dirty="0">
                <a:solidFill>
                  <a:schemeClr val="bg1"/>
                </a:solidFill>
                <a:latin typeface="Franklin Gothic Medium"/>
                <a:sym typeface="Wingdings" pitchFamily="2" charset="2"/>
              </a:rPr>
              <a:t>(</a:t>
            </a:r>
            <a:r>
              <a:rPr lang="en-US" kern="0" dirty="0">
                <a:solidFill>
                  <a:schemeClr val="bg1"/>
                </a:solidFill>
                <a:latin typeface="Franklin Gothic Medium"/>
                <a:sym typeface="Wingdings" pitchFamily="2" charset="2"/>
              </a:rPr>
              <a:t></a:t>
            </a:r>
            <a:r>
              <a:rPr lang="en-US" sz="2400" kern="0" dirty="0">
                <a:solidFill>
                  <a:schemeClr val="bg1"/>
                </a:solidFill>
                <a:latin typeface="Franklin Gothic Medium"/>
                <a:sym typeface="Wingdings" pitchFamily="2" charset="2"/>
              </a:rPr>
              <a:t> or </a:t>
            </a:r>
            <a:r>
              <a:rPr lang="en-US" kern="0" dirty="0">
                <a:solidFill>
                  <a:schemeClr val="bg1"/>
                </a:solidFill>
                <a:latin typeface="Franklin Gothic Medium"/>
                <a:sym typeface="Wingdings" pitchFamily="2" charset="2"/>
              </a:rPr>
              <a:t></a:t>
            </a:r>
            <a:r>
              <a:rPr lang="en-US" sz="2400" kern="0" dirty="0">
                <a:solidFill>
                  <a:schemeClr val="bg1"/>
                </a:solidFill>
                <a:latin typeface="Franklin Gothic Medium"/>
                <a:sym typeface="Wingdings" pitchFamily="2" charset="2"/>
              </a:rPr>
              <a:t>)</a:t>
            </a:r>
            <a:endParaRPr lang="en-US" sz="2200" b="1" dirty="0">
              <a:solidFill>
                <a:srgbClr val="FFFFFF"/>
              </a:solidFill>
              <a:latin typeface="Franklin Gothic Medium"/>
            </a:endParaRPr>
          </a:p>
        </p:txBody>
      </p:sp>
      <p:sp>
        <p:nvSpPr>
          <p:cNvPr id="10" name="Oval 12"/>
          <p:cNvSpPr>
            <a:spLocks noChangeArrowheads="1"/>
          </p:cNvSpPr>
          <p:nvPr/>
        </p:nvSpPr>
        <p:spPr bwMode="auto">
          <a:xfrm>
            <a:off x="4063790" y="4527857"/>
            <a:ext cx="372622" cy="391109"/>
          </a:xfrm>
          <a:prstGeom prst="ellipse">
            <a:avLst/>
          </a:prstGeom>
          <a:noFill/>
          <a:ln w="38100">
            <a:solidFill>
              <a:schemeClr val="accent2"/>
            </a:solidFill>
            <a:round/>
            <a:headEnd/>
            <a:tailEnd/>
          </a:ln>
          <a:effectLst/>
        </p:spPr>
        <p:txBody>
          <a:bodyPr wrap="none" anchor="ctr"/>
          <a:lstStyle/>
          <a:p>
            <a:pPr defTabSz="457200">
              <a:defRPr/>
            </a:pPr>
            <a:endParaRPr lang="en-US" b="1">
              <a:solidFill>
                <a:srgbClr val="FFFFFF"/>
              </a:solidFill>
              <a:latin typeface="Franklin Gothic Medium"/>
            </a:endParaRPr>
          </a:p>
        </p:txBody>
      </p:sp>
      <p:sp>
        <p:nvSpPr>
          <p:cNvPr id="11" name="Oval 13"/>
          <p:cNvSpPr>
            <a:spLocks noChangeArrowheads="1"/>
          </p:cNvSpPr>
          <p:nvPr/>
        </p:nvSpPr>
        <p:spPr bwMode="auto">
          <a:xfrm>
            <a:off x="4130316" y="3638648"/>
            <a:ext cx="370665" cy="343958"/>
          </a:xfrm>
          <a:prstGeom prst="ellipse">
            <a:avLst/>
          </a:prstGeom>
          <a:noFill/>
          <a:ln w="38100">
            <a:solidFill>
              <a:schemeClr val="accent2"/>
            </a:solidFill>
            <a:round/>
            <a:headEnd/>
            <a:tailEnd/>
          </a:ln>
          <a:effectLst/>
        </p:spPr>
        <p:txBody>
          <a:bodyPr wrap="none" anchor="ctr"/>
          <a:lstStyle/>
          <a:p>
            <a:pPr defTabSz="457200">
              <a:defRPr/>
            </a:pPr>
            <a:endParaRPr lang="en-US" b="1">
              <a:solidFill>
                <a:srgbClr val="FFFFFF"/>
              </a:solidFill>
              <a:latin typeface="Franklin Gothic Medium"/>
            </a:endParaRPr>
          </a:p>
        </p:txBody>
      </p:sp>
      <p:sp>
        <p:nvSpPr>
          <p:cNvPr id="23" name="Rectangle 22"/>
          <p:cNvSpPr>
            <a:spLocks noChangeArrowheads="1"/>
          </p:cNvSpPr>
          <p:nvPr/>
        </p:nvSpPr>
        <p:spPr bwMode="auto">
          <a:xfrm>
            <a:off x="101703" y="2128633"/>
            <a:ext cx="2144508" cy="1005839"/>
          </a:xfrm>
          <a:prstGeom prst="rect">
            <a:avLst/>
          </a:prstGeom>
          <a:solidFill>
            <a:srgbClr val="A4CDE6"/>
          </a:solidFill>
          <a:ln w="9525">
            <a:noFill/>
            <a:miter lim="800000"/>
            <a:headEnd/>
            <a:tailEnd/>
          </a:ln>
          <a:effectLst/>
        </p:spPr>
        <p:txBody>
          <a:bodyPr wrap="square" anchor="ctr"/>
          <a:lstStyle/>
          <a:p>
            <a:pPr algn="ctr">
              <a:defRPr/>
            </a:pPr>
            <a:r>
              <a:rPr lang="en-US" sz="1300" dirty="0"/>
              <a:t>Spent the morning engaged in teacher directed </a:t>
            </a:r>
          </a:p>
          <a:p>
            <a:pPr algn="ctr">
              <a:defRPr/>
            </a:pPr>
            <a:r>
              <a:rPr lang="en-US" sz="1300" dirty="0"/>
              <a:t>instruction or independent work</a:t>
            </a:r>
          </a:p>
        </p:txBody>
      </p:sp>
      <p:sp>
        <p:nvSpPr>
          <p:cNvPr id="24" name="Rectangle 23"/>
          <p:cNvSpPr/>
          <p:nvPr/>
        </p:nvSpPr>
        <p:spPr>
          <a:xfrm>
            <a:off x="101703" y="1049541"/>
            <a:ext cx="2144508" cy="964332"/>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b="1" dirty="0">
                <a:solidFill>
                  <a:srgbClr val="FFFFFF"/>
                </a:solidFill>
                <a:latin typeface="Franklin Gothic Medium"/>
              </a:rPr>
              <a:t>Setting Event (SE)</a:t>
            </a:r>
          </a:p>
        </p:txBody>
      </p:sp>
      <p:sp>
        <p:nvSpPr>
          <p:cNvPr id="25" name="Rectangle 24"/>
          <p:cNvSpPr/>
          <p:nvPr/>
        </p:nvSpPr>
        <p:spPr>
          <a:xfrm>
            <a:off x="101704" y="5031558"/>
            <a:ext cx="4399278" cy="1048519"/>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dirty="0">
                <a:solidFill>
                  <a:srgbClr val="FFFFFF"/>
                </a:solidFill>
              </a:rPr>
              <a:t>Assuming this is a consistent pattern, what is the</a:t>
            </a:r>
            <a:r>
              <a:rPr lang="en-US" sz="2200" b="1" dirty="0">
                <a:solidFill>
                  <a:srgbClr val="FFFFFF"/>
                </a:solidFill>
              </a:rPr>
              <a:t> </a:t>
            </a:r>
            <a:r>
              <a:rPr lang="en-US" sz="2200" b="1" dirty="0">
                <a:solidFill>
                  <a:srgbClr val="FFFFFF"/>
                </a:solidFill>
                <a:latin typeface="+mj-lt"/>
              </a:rPr>
              <a:t>function</a:t>
            </a:r>
            <a:r>
              <a:rPr lang="en-US" sz="2200" b="1" dirty="0">
                <a:solidFill>
                  <a:srgbClr val="FFFFFF"/>
                </a:solidFill>
              </a:rPr>
              <a:t> </a:t>
            </a:r>
            <a:r>
              <a:rPr lang="en-US" sz="2200" dirty="0">
                <a:solidFill>
                  <a:srgbClr val="FFFFFF"/>
                </a:solidFill>
              </a:rPr>
              <a:t>of Don’s behavior?</a:t>
            </a:r>
          </a:p>
        </p:txBody>
      </p:sp>
      <p:sp>
        <p:nvSpPr>
          <p:cNvPr id="26" name="Rectangle 25"/>
          <p:cNvSpPr/>
          <p:nvPr/>
        </p:nvSpPr>
        <p:spPr>
          <a:xfrm>
            <a:off x="4611243" y="5031557"/>
            <a:ext cx="4399278" cy="1048519"/>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dirty="0">
                <a:solidFill>
                  <a:schemeClr val="tx1"/>
                </a:solidFill>
              </a:rPr>
              <a:t>Get/Obtain Peer Attention</a:t>
            </a:r>
          </a:p>
        </p:txBody>
      </p:sp>
    </p:spTree>
    <p:extLst>
      <p:ext uri="{BB962C8B-B14F-4D97-AF65-F5344CB8AC3E}">
        <p14:creationId xmlns:p14="http://schemas.microsoft.com/office/powerpoint/2010/main" val="15894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par>
                                <p:cTn id="43" presetID="53"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right)">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23"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9"/>
            <a:ext cx="7955280" cy="1113416"/>
          </a:xfrm>
        </p:spPr>
        <p:txBody>
          <a:bodyPr>
            <a:normAutofit fontScale="90000"/>
          </a:bodyPr>
          <a:lstStyle/>
          <a:p>
            <a:r>
              <a:rPr lang="en-US" sz="4900" b="1" kern="0" dirty="0">
                <a:solidFill>
                  <a:schemeClr val="accent2"/>
                </a:solidFill>
                <a:ea typeface="ヒラギノ角ゴ Pro W3" pitchFamily="-65" charset="-128"/>
                <a:cs typeface="ヒラギノ角ゴ Pro W3" pitchFamily="-65" charset="-128"/>
              </a:rPr>
              <a:t>Activity 2.1: Stop and Jot</a:t>
            </a:r>
            <a:br>
              <a:rPr lang="en-US" sz="5400" b="1" kern="0" dirty="0">
                <a:solidFill>
                  <a:schemeClr val="accent2"/>
                </a:solidFill>
                <a:ea typeface="ヒラギノ角ゴ Pro W3" pitchFamily="-65" charset="-128"/>
                <a:cs typeface="ヒラギノ角ゴ Pro W3" pitchFamily="-65" charset="-128"/>
              </a:rPr>
            </a:br>
            <a:r>
              <a:rPr lang="en-US" sz="3600" kern="0" dirty="0">
                <a:solidFill>
                  <a:schemeClr val="accent2"/>
                </a:solidFill>
                <a:ea typeface="ヒラギノ角ゴ Pro W3" pitchFamily="-65" charset="-128"/>
                <a:cs typeface="ヒラギノ角ゴ Pro W3" pitchFamily="-65" charset="-128"/>
              </a:rPr>
              <a:t>Your examples of setting events</a:t>
            </a:r>
            <a:endParaRPr lang="en-US" sz="3600" dirty="0"/>
          </a:p>
        </p:txBody>
      </p:sp>
      <p:sp>
        <p:nvSpPr>
          <p:cNvPr id="177155" name="Rectangle 3"/>
          <p:cNvSpPr>
            <a:spLocks noGrp="1" noChangeArrowheads="1"/>
          </p:cNvSpPr>
          <p:nvPr>
            <p:ph idx="1"/>
          </p:nvPr>
        </p:nvSpPr>
        <p:spPr>
          <a:xfrm>
            <a:off x="316679" y="2060812"/>
            <a:ext cx="8505896" cy="4005246"/>
          </a:xfrm>
        </p:spPr>
        <p:txBody>
          <a:bodyPr>
            <a:noAutofit/>
          </a:bodyPr>
          <a:lstStyle/>
          <a:p>
            <a:r>
              <a:rPr lang="en-US" altLang="x-none" sz="3200" dirty="0">
                <a:solidFill>
                  <a:schemeClr val="bg1"/>
                </a:solidFill>
                <a:ea typeface="ヒラギノ角ゴ Pro W3" charset="-128"/>
              </a:rPr>
              <a:t>Develop an example of a student with whom you’ve worked who exhibits problematic behaviors that are affected by a setting event.  </a:t>
            </a:r>
          </a:p>
          <a:p>
            <a:endParaRPr lang="en-US" altLang="x-none" sz="3200" dirty="0">
              <a:solidFill>
                <a:schemeClr val="bg1"/>
              </a:solidFill>
              <a:ea typeface="ヒラギノ角ゴ Pro W3" charset="-128"/>
            </a:endParaRPr>
          </a:p>
          <a:p>
            <a:r>
              <a:rPr lang="en-US" altLang="x-none" sz="3200" dirty="0">
                <a:solidFill>
                  <a:schemeClr val="bg1"/>
                </a:solidFill>
                <a:ea typeface="ヒラギノ角ゴ Pro W3" charset="-128"/>
              </a:rPr>
              <a:t>Include information about the behaviors and context (ABC’s).</a:t>
            </a:r>
          </a:p>
          <a:p>
            <a:pPr marL="0" indent="0">
              <a:buNone/>
            </a:pPr>
            <a:endParaRPr lang="en-US" sz="3200" i="1" dirty="0">
              <a:solidFill>
                <a:schemeClr val="bg1"/>
              </a:solidFill>
              <a:ea typeface="ヒラギノ角ゴ Pro W3" pitchFamily="-65" charset="-128"/>
              <a:cs typeface="ヒラギノ角ゴ Pro W3" pitchFamily="-65"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
        <p:nvSpPr>
          <p:cNvPr id="4" name="TextBox 3"/>
          <p:cNvSpPr txBox="1"/>
          <p:nvPr/>
        </p:nvSpPr>
        <p:spPr>
          <a:xfrm>
            <a:off x="200640" y="5238572"/>
            <a:ext cx="8737974" cy="584775"/>
          </a:xfrm>
          <a:prstGeom prst="rect">
            <a:avLst/>
          </a:prstGeom>
          <a:solidFill>
            <a:schemeClr val="tx1"/>
          </a:solidFill>
        </p:spPr>
        <p:txBody>
          <a:bodyPr wrap="square" rtlCol="0">
            <a:spAutoFit/>
          </a:bodyPr>
          <a:lstStyle/>
          <a:p>
            <a:pPr algn="ctr"/>
            <a:r>
              <a:rPr lang="en-US" sz="3200" b="1" dirty="0">
                <a:solidFill>
                  <a:srgbClr val="FF0000"/>
                </a:solidFill>
              </a:rPr>
              <a:t>Please pause the video to complete Activity 2.1</a:t>
            </a:r>
          </a:p>
        </p:txBody>
      </p:sp>
    </p:spTree>
    <p:extLst>
      <p:ext uri="{BB962C8B-B14F-4D97-AF65-F5344CB8AC3E}">
        <p14:creationId xmlns:p14="http://schemas.microsoft.com/office/powerpoint/2010/main" val="159006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9"/>
            <a:ext cx="7955280" cy="1113416"/>
          </a:xfrm>
        </p:spPr>
        <p:txBody>
          <a:bodyPr>
            <a:normAutofit fontScale="90000"/>
          </a:bodyPr>
          <a:lstStyle/>
          <a:p>
            <a:r>
              <a:rPr lang="en-US" sz="4900" b="1" kern="0" dirty="0">
                <a:solidFill>
                  <a:schemeClr val="accent2"/>
                </a:solidFill>
                <a:ea typeface="ヒラギノ角ゴ Pro W3" pitchFamily="-65" charset="-128"/>
                <a:cs typeface="ヒラギノ角ゴ Pro W3" pitchFamily="-65" charset="-128"/>
              </a:rPr>
              <a:t>Activity 2.1: Review</a:t>
            </a:r>
            <a:br>
              <a:rPr lang="en-US" sz="5400" b="1" kern="0" dirty="0">
                <a:solidFill>
                  <a:schemeClr val="accent2"/>
                </a:solidFill>
                <a:ea typeface="ヒラギノ角ゴ Pro W3" pitchFamily="-65" charset="-128"/>
                <a:cs typeface="ヒラギノ角ゴ Pro W3" pitchFamily="-65" charset="-128"/>
              </a:rPr>
            </a:br>
            <a:endParaRPr lang="en-US" sz="3600" dirty="0"/>
          </a:p>
        </p:txBody>
      </p:sp>
      <p:sp>
        <p:nvSpPr>
          <p:cNvPr id="177155" name="Rectangle 3"/>
          <p:cNvSpPr>
            <a:spLocks noGrp="1" noChangeArrowheads="1"/>
          </p:cNvSpPr>
          <p:nvPr>
            <p:ph idx="1"/>
          </p:nvPr>
        </p:nvSpPr>
        <p:spPr>
          <a:xfrm>
            <a:off x="324631" y="1289536"/>
            <a:ext cx="8505896" cy="563118"/>
          </a:xfrm>
        </p:spPr>
        <p:txBody>
          <a:bodyPr>
            <a:noAutofit/>
          </a:bodyPr>
          <a:lstStyle/>
          <a:p>
            <a:pPr marL="0" indent="0">
              <a:buNone/>
            </a:pPr>
            <a:r>
              <a:rPr lang="en-US" sz="3200" i="1" dirty="0">
                <a:solidFill>
                  <a:schemeClr val="bg1"/>
                </a:solidFill>
                <a:ea typeface="ヒラギノ角ゴ Pro W3" pitchFamily="-65" charset="-128"/>
                <a:cs typeface="ヒラギノ角ゴ Pro W3" pitchFamily="-65" charset="-128"/>
              </a:rPr>
              <a:t>Additional Examples of Common Setting Events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
        <p:nvSpPr>
          <p:cNvPr id="5" name="Rectangle 4"/>
          <p:cNvSpPr/>
          <p:nvPr/>
        </p:nvSpPr>
        <p:spPr>
          <a:xfrm>
            <a:off x="2433071" y="1852654"/>
            <a:ext cx="2144508" cy="964332"/>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b="1" dirty="0">
                <a:solidFill>
                  <a:srgbClr val="FFFFFF"/>
                </a:solidFill>
                <a:latin typeface="Franklin Gothic Medium"/>
              </a:rPr>
              <a:t>Antecedent (S</a:t>
            </a:r>
            <a:r>
              <a:rPr lang="en-US" sz="2200" b="1" baseline="30000" dirty="0">
                <a:solidFill>
                  <a:srgbClr val="FFFFFF"/>
                </a:solidFill>
                <a:latin typeface="Franklin Gothic Medium"/>
              </a:rPr>
              <a:t>D</a:t>
            </a:r>
            <a:r>
              <a:rPr lang="en-US" sz="2200" b="1" dirty="0">
                <a:solidFill>
                  <a:srgbClr val="FFFFFF"/>
                </a:solidFill>
                <a:latin typeface="Franklin Gothic Medium"/>
              </a:rPr>
              <a:t>)</a:t>
            </a:r>
          </a:p>
        </p:txBody>
      </p:sp>
      <p:sp>
        <p:nvSpPr>
          <p:cNvPr id="6" name="Rectangle 5"/>
          <p:cNvSpPr/>
          <p:nvPr/>
        </p:nvSpPr>
        <p:spPr>
          <a:xfrm>
            <a:off x="4650679" y="1852654"/>
            <a:ext cx="2144508" cy="964332"/>
          </a:xfrm>
          <a:prstGeom prst="rect">
            <a:avLst/>
          </a:prstGeom>
          <a:solidFill>
            <a:srgbClr val="A856B6"/>
          </a:solidFill>
          <a:ln>
            <a:solidFill>
              <a:srgbClr val="A856B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b="1" dirty="0">
                <a:solidFill>
                  <a:srgbClr val="FFFFFF"/>
                </a:solidFill>
                <a:latin typeface="Franklin Gothic Medium"/>
              </a:rPr>
              <a:t>Behavior(s)</a:t>
            </a:r>
          </a:p>
        </p:txBody>
      </p:sp>
      <p:sp>
        <p:nvSpPr>
          <p:cNvPr id="7" name="Rectangle 6"/>
          <p:cNvSpPr/>
          <p:nvPr/>
        </p:nvSpPr>
        <p:spPr>
          <a:xfrm>
            <a:off x="6893105" y="1852654"/>
            <a:ext cx="2144508" cy="96433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b="1" dirty="0">
                <a:solidFill>
                  <a:srgbClr val="FFFFFF"/>
                </a:solidFill>
                <a:latin typeface="Franklin Gothic Medium"/>
              </a:rPr>
              <a:t>Consequence</a:t>
            </a:r>
          </a:p>
        </p:txBody>
      </p:sp>
      <p:sp>
        <p:nvSpPr>
          <p:cNvPr id="8" name="Rectangle 7"/>
          <p:cNvSpPr/>
          <p:nvPr/>
        </p:nvSpPr>
        <p:spPr>
          <a:xfrm>
            <a:off x="239604" y="1852654"/>
            <a:ext cx="2144508" cy="964332"/>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2200" b="1" dirty="0">
                <a:solidFill>
                  <a:srgbClr val="FFFFFF"/>
                </a:solidFill>
                <a:latin typeface="Franklin Gothic Medium"/>
              </a:rPr>
              <a:t>Setting Event (SE)</a:t>
            </a:r>
          </a:p>
        </p:txBody>
      </p:sp>
      <p:sp>
        <p:nvSpPr>
          <p:cNvPr id="9" name="Rectangle 8"/>
          <p:cNvSpPr/>
          <p:nvPr/>
        </p:nvSpPr>
        <p:spPr>
          <a:xfrm>
            <a:off x="239604" y="2897938"/>
            <a:ext cx="2144508" cy="964332"/>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Lack of Sleep</a:t>
            </a:r>
          </a:p>
        </p:txBody>
      </p:sp>
      <p:sp>
        <p:nvSpPr>
          <p:cNvPr id="4" name="TextBox 3"/>
          <p:cNvSpPr txBox="1"/>
          <p:nvPr/>
        </p:nvSpPr>
        <p:spPr>
          <a:xfrm>
            <a:off x="-160398" y="3195438"/>
            <a:ext cx="485029" cy="369332"/>
          </a:xfrm>
          <a:prstGeom prst="rect">
            <a:avLst/>
          </a:prstGeom>
          <a:noFill/>
        </p:spPr>
        <p:txBody>
          <a:bodyPr wrap="square" rtlCol="0">
            <a:spAutoFit/>
          </a:bodyPr>
          <a:lstStyle/>
          <a:p>
            <a:pPr algn="ctr"/>
            <a:r>
              <a:rPr lang="en-US" b="1" dirty="0">
                <a:solidFill>
                  <a:schemeClr val="bg1"/>
                </a:solidFill>
              </a:rPr>
              <a:t>1</a:t>
            </a:r>
          </a:p>
        </p:txBody>
      </p:sp>
      <p:sp>
        <p:nvSpPr>
          <p:cNvPr id="11" name="Rectangle 10"/>
          <p:cNvSpPr/>
          <p:nvPr/>
        </p:nvSpPr>
        <p:spPr>
          <a:xfrm>
            <a:off x="2433071" y="2905521"/>
            <a:ext cx="2144508" cy="964332"/>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Independent Math worksheet</a:t>
            </a:r>
          </a:p>
        </p:txBody>
      </p:sp>
      <p:sp>
        <p:nvSpPr>
          <p:cNvPr id="12" name="Rectangle 11"/>
          <p:cNvSpPr/>
          <p:nvPr/>
        </p:nvSpPr>
        <p:spPr>
          <a:xfrm>
            <a:off x="4650679" y="2905521"/>
            <a:ext cx="2144508" cy="964332"/>
          </a:xfrm>
          <a:prstGeom prst="rect">
            <a:avLst/>
          </a:prstGeom>
          <a:solidFill>
            <a:srgbClr val="A856B6"/>
          </a:solidFill>
          <a:ln>
            <a:solidFill>
              <a:srgbClr val="A856B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Rips up worksheet</a:t>
            </a:r>
          </a:p>
        </p:txBody>
      </p:sp>
      <p:sp>
        <p:nvSpPr>
          <p:cNvPr id="13" name="Rectangle 12"/>
          <p:cNvSpPr/>
          <p:nvPr/>
        </p:nvSpPr>
        <p:spPr>
          <a:xfrm>
            <a:off x="6891916" y="2905521"/>
            <a:ext cx="2144508" cy="96433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No work - sits at desk</a:t>
            </a:r>
          </a:p>
        </p:txBody>
      </p:sp>
      <p:sp>
        <p:nvSpPr>
          <p:cNvPr id="14" name="TextBox 13"/>
          <p:cNvSpPr txBox="1"/>
          <p:nvPr/>
        </p:nvSpPr>
        <p:spPr>
          <a:xfrm>
            <a:off x="-152633" y="4255888"/>
            <a:ext cx="485029" cy="369332"/>
          </a:xfrm>
          <a:prstGeom prst="rect">
            <a:avLst/>
          </a:prstGeom>
          <a:noFill/>
        </p:spPr>
        <p:txBody>
          <a:bodyPr wrap="square" rtlCol="0">
            <a:spAutoFit/>
          </a:bodyPr>
          <a:lstStyle/>
          <a:p>
            <a:pPr algn="ctr"/>
            <a:r>
              <a:rPr lang="en-US" b="1" dirty="0">
                <a:solidFill>
                  <a:schemeClr val="bg1"/>
                </a:solidFill>
              </a:rPr>
              <a:t>2</a:t>
            </a:r>
          </a:p>
        </p:txBody>
      </p:sp>
      <p:sp>
        <p:nvSpPr>
          <p:cNvPr id="15" name="Rectangle 14"/>
          <p:cNvSpPr/>
          <p:nvPr/>
        </p:nvSpPr>
        <p:spPr>
          <a:xfrm>
            <a:off x="239604" y="3986387"/>
            <a:ext cx="2144508" cy="964332"/>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Argument on bus</a:t>
            </a:r>
          </a:p>
        </p:txBody>
      </p:sp>
      <p:sp>
        <p:nvSpPr>
          <p:cNvPr id="16" name="Rectangle 15"/>
          <p:cNvSpPr/>
          <p:nvPr/>
        </p:nvSpPr>
        <p:spPr>
          <a:xfrm>
            <a:off x="2433071" y="3986387"/>
            <a:ext cx="2144508" cy="964332"/>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Greeted by teacher </a:t>
            </a:r>
          </a:p>
        </p:txBody>
      </p:sp>
      <p:sp>
        <p:nvSpPr>
          <p:cNvPr id="17" name="Rectangle 16"/>
          <p:cNvSpPr/>
          <p:nvPr/>
        </p:nvSpPr>
        <p:spPr>
          <a:xfrm>
            <a:off x="4650679" y="3986387"/>
            <a:ext cx="2144508" cy="964332"/>
          </a:xfrm>
          <a:prstGeom prst="rect">
            <a:avLst/>
          </a:prstGeom>
          <a:solidFill>
            <a:srgbClr val="A856B6"/>
          </a:solidFill>
          <a:ln>
            <a:solidFill>
              <a:srgbClr val="A856B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Says "Leave me Alone!"</a:t>
            </a:r>
          </a:p>
        </p:txBody>
      </p:sp>
      <p:sp>
        <p:nvSpPr>
          <p:cNvPr id="18" name="Rectangle 17"/>
          <p:cNvSpPr/>
          <p:nvPr/>
        </p:nvSpPr>
        <p:spPr>
          <a:xfrm>
            <a:off x="6891916" y="3958388"/>
            <a:ext cx="2144508" cy="96433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Walks alone to class</a:t>
            </a:r>
          </a:p>
        </p:txBody>
      </p:sp>
      <p:sp>
        <p:nvSpPr>
          <p:cNvPr id="19" name="TextBox 18"/>
          <p:cNvSpPr txBox="1"/>
          <p:nvPr/>
        </p:nvSpPr>
        <p:spPr>
          <a:xfrm>
            <a:off x="-152633" y="5397578"/>
            <a:ext cx="485029" cy="369332"/>
          </a:xfrm>
          <a:prstGeom prst="rect">
            <a:avLst/>
          </a:prstGeom>
          <a:noFill/>
        </p:spPr>
        <p:txBody>
          <a:bodyPr wrap="square" rtlCol="0">
            <a:spAutoFit/>
          </a:bodyPr>
          <a:lstStyle/>
          <a:p>
            <a:pPr algn="ctr"/>
            <a:r>
              <a:rPr lang="en-US" b="1" dirty="0">
                <a:solidFill>
                  <a:schemeClr val="bg1"/>
                </a:solidFill>
              </a:rPr>
              <a:t>3</a:t>
            </a:r>
          </a:p>
        </p:txBody>
      </p:sp>
      <p:sp>
        <p:nvSpPr>
          <p:cNvPr id="20" name="Rectangle 19"/>
          <p:cNvSpPr/>
          <p:nvPr/>
        </p:nvSpPr>
        <p:spPr>
          <a:xfrm>
            <a:off x="239604" y="5018838"/>
            <a:ext cx="2144508" cy="964332"/>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Weekend away at ...</a:t>
            </a:r>
          </a:p>
        </p:txBody>
      </p:sp>
      <p:sp>
        <p:nvSpPr>
          <p:cNvPr id="21" name="Rectangle 20"/>
          <p:cNvSpPr/>
          <p:nvPr/>
        </p:nvSpPr>
        <p:spPr>
          <a:xfrm>
            <a:off x="2433071" y="5018838"/>
            <a:ext cx="2144508" cy="964332"/>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Whole-class mini-lesson</a:t>
            </a:r>
          </a:p>
        </p:txBody>
      </p:sp>
      <p:sp>
        <p:nvSpPr>
          <p:cNvPr id="22" name="Rectangle 21"/>
          <p:cNvSpPr/>
          <p:nvPr/>
        </p:nvSpPr>
        <p:spPr>
          <a:xfrm>
            <a:off x="4662493" y="5025491"/>
            <a:ext cx="2144508" cy="964332"/>
          </a:xfrm>
          <a:prstGeom prst="rect">
            <a:avLst/>
          </a:prstGeom>
          <a:solidFill>
            <a:srgbClr val="A856B6"/>
          </a:solidFill>
          <a:ln>
            <a:solidFill>
              <a:srgbClr val="A856B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Talks with peers</a:t>
            </a:r>
          </a:p>
        </p:txBody>
      </p:sp>
      <p:sp>
        <p:nvSpPr>
          <p:cNvPr id="23" name="Rectangle 22"/>
          <p:cNvSpPr/>
          <p:nvPr/>
        </p:nvSpPr>
        <p:spPr>
          <a:xfrm>
            <a:off x="6891916" y="5018838"/>
            <a:ext cx="2144508" cy="96433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Gains attention</a:t>
            </a:r>
          </a:p>
        </p:txBody>
      </p:sp>
    </p:spTree>
    <p:extLst>
      <p:ext uri="{BB962C8B-B14F-4D97-AF65-F5344CB8AC3E}">
        <p14:creationId xmlns:p14="http://schemas.microsoft.com/office/powerpoint/2010/main" val="191903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5" grpId="0" animBg="1"/>
      <p:bldP spid="16" grpId="0" animBg="1"/>
      <p:bldP spid="17" grpId="0" animBg="1"/>
      <p:bldP spid="18" grpId="0" animBg="1"/>
      <p:bldP spid="20" grpId="0" animBg="1"/>
      <p:bldP spid="21" grpId="0" animBg="1"/>
      <p:bldP spid="22"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827" y="2451581"/>
            <a:ext cx="8492835" cy="1450757"/>
          </a:xfrm>
        </p:spPr>
        <p:txBody>
          <a:bodyPr/>
          <a:lstStyle/>
          <a:p>
            <a:pPr algn="ctr"/>
            <a:r>
              <a:rPr lang="en-US" dirty="0">
                <a:solidFill>
                  <a:schemeClr val="bg1"/>
                </a:solidFill>
              </a:rPr>
              <a:t>A quick preview of how we use all of this to guide interventions</a:t>
            </a:r>
          </a:p>
        </p:txBody>
      </p:sp>
    </p:spTree>
    <p:extLst>
      <p:ext uri="{BB962C8B-B14F-4D97-AF65-F5344CB8AC3E}">
        <p14:creationId xmlns:p14="http://schemas.microsoft.com/office/powerpoint/2010/main" val="3314873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a:spLocks noChangeArrowheads="1"/>
          </p:cNvSpPr>
          <p:nvPr/>
        </p:nvSpPr>
        <p:spPr bwMode="auto">
          <a:xfrm>
            <a:off x="0" y="1048431"/>
            <a:ext cx="2209800" cy="5029200"/>
          </a:xfrm>
          <a:prstGeom prst="flowChartAlternateProcess">
            <a:avLst/>
          </a:prstGeom>
          <a:solidFill>
            <a:schemeClr val="tx2"/>
          </a:solidFill>
          <a:ln w="9525">
            <a:solidFill>
              <a:schemeClr val="bg2"/>
            </a:solidFill>
            <a:miter lim="800000"/>
            <a:headEnd/>
            <a:tailEnd/>
          </a:ln>
        </p:spPr>
        <p:txBody>
          <a:bodyPr/>
          <a:lstStyle>
            <a:lvl1pPr marL="285750" indent="-285750"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buFont typeface="Arial" charset="0"/>
              <a:buChar char="•"/>
            </a:pPr>
            <a:r>
              <a:rPr lang="en-US" altLang="en-US" sz="1800" dirty="0">
                <a:solidFill>
                  <a:prstClr val="white"/>
                </a:solidFill>
                <a:latin typeface="+mn-lt"/>
              </a:rPr>
              <a:t>Minimize the likelihood the SE will happen </a:t>
            </a:r>
          </a:p>
          <a:p>
            <a:pPr>
              <a:buFont typeface="Arial" charset="0"/>
              <a:buChar char="•"/>
            </a:pPr>
            <a:r>
              <a:rPr lang="en-US" altLang="en-US" sz="1800" dirty="0">
                <a:solidFill>
                  <a:prstClr val="white"/>
                </a:solidFill>
                <a:latin typeface="+mn-lt"/>
              </a:rPr>
              <a:t>Neutralize the effects if SE does occur</a:t>
            </a:r>
          </a:p>
          <a:p>
            <a:pPr>
              <a:buFont typeface="Arial" charset="0"/>
              <a:buChar char="•"/>
            </a:pPr>
            <a:r>
              <a:rPr lang="en-US" altLang="en-US" sz="1800" dirty="0">
                <a:solidFill>
                  <a:prstClr val="white"/>
                </a:solidFill>
                <a:latin typeface="+mn-lt"/>
              </a:rPr>
              <a:t>Withhold the Antecedent when SE is present</a:t>
            </a:r>
          </a:p>
          <a:p>
            <a:pPr>
              <a:buFont typeface="Arial" charset="0"/>
              <a:buChar char="•"/>
            </a:pPr>
            <a:r>
              <a:rPr lang="en-US" altLang="en-US" sz="1800" dirty="0">
                <a:solidFill>
                  <a:prstClr val="white"/>
                </a:solidFill>
                <a:latin typeface="+mn-lt"/>
              </a:rPr>
              <a:t>Add prompts and increase reinforcement for desired behaviors when SE is present</a:t>
            </a:r>
            <a:endParaRPr lang="en-US" altLang="en-US" sz="1800" baseline="30000" dirty="0">
              <a:solidFill>
                <a:prstClr val="white"/>
              </a:solidFill>
              <a:latin typeface="+mn-lt"/>
            </a:endParaRPr>
          </a:p>
        </p:txBody>
      </p:sp>
      <p:sp>
        <p:nvSpPr>
          <p:cNvPr id="3" name="Text Box 4"/>
          <p:cNvSpPr txBox="1">
            <a:spLocks noChangeArrowheads="1"/>
          </p:cNvSpPr>
          <p:nvPr/>
        </p:nvSpPr>
        <p:spPr bwMode="auto">
          <a:xfrm>
            <a:off x="0" y="210231"/>
            <a:ext cx="2209800" cy="685800"/>
          </a:xfrm>
          <a:prstGeom prst="rect">
            <a:avLst/>
          </a:prstGeom>
          <a:solidFill>
            <a:schemeClr val="accent3"/>
          </a:solidFill>
          <a:ln w="9525">
            <a:noFill/>
            <a:miter lim="800000"/>
            <a:headEnd/>
            <a:tailEnd/>
          </a:ln>
        </p:spPr>
        <p:txBody>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r>
              <a:rPr lang="en-US" altLang="en-US" sz="1700" b="1" dirty="0">
                <a:solidFill>
                  <a:srgbClr val="FFFFFF"/>
                </a:solidFill>
                <a:latin typeface="+mj-lt"/>
                <a:ea typeface="Arial" charset="0"/>
                <a:cs typeface="Arial" charset="0"/>
              </a:rPr>
              <a:t>SETTING EVENT</a:t>
            </a:r>
          </a:p>
          <a:p>
            <a:pPr algn="ctr"/>
            <a:r>
              <a:rPr lang="en-US" altLang="en-US" sz="1700" b="1" dirty="0">
                <a:solidFill>
                  <a:srgbClr val="FFFFFF"/>
                </a:solidFill>
                <a:latin typeface="+mj-lt"/>
                <a:ea typeface="Arial" charset="0"/>
                <a:cs typeface="Arial" charset="0"/>
              </a:rPr>
              <a:t>MANIPULATIONS</a:t>
            </a:r>
          </a:p>
        </p:txBody>
      </p:sp>
      <p:sp>
        <p:nvSpPr>
          <p:cNvPr id="4" name="AutoShape 5"/>
          <p:cNvSpPr>
            <a:spLocks noChangeArrowheads="1"/>
          </p:cNvSpPr>
          <p:nvPr/>
        </p:nvSpPr>
        <p:spPr bwMode="auto">
          <a:xfrm>
            <a:off x="2362200" y="1048431"/>
            <a:ext cx="2209800" cy="5029200"/>
          </a:xfrm>
          <a:prstGeom prst="flowChartAlternateProcess">
            <a:avLst/>
          </a:prstGeom>
          <a:solidFill>
            <a:schemeClr val="tx2"/>
          </a:solidFill>
          <a:ln w="9525">
            <a:solidFill>
              <a:schemeClr val="bg2"/>
            </a:solidFill>
            <a:miter lim="800000"/>
            <a:headEnd/>
            <a:tailEnd/>
          </a:ln>
        </p:spPr>
        <p:txBody>
          <a:bodyPr/>
          <a:lstStyle/>
          <a:p>
            <a:pPr algn="ctr" eaLnBrk="0" hangingPunct="0">
              <a:defRPr/>
            </a:pPr>
            <a:endParaRPr lang="en-US" sz="2000" b="1" dirty="0">
              <a:solidFill>
                <a:prstClr val="white"/>
              </a:solidFill>
              <a:ea typeface="ヒラギノ角ゴ Pro W3" charset="0"/>
              <a:cs typeface="ヒラギノ角ゴ Pro W3" charset="0"/>
            </a:endParaRPr>
          </a:p>
          <a:p>
            <a:pPr algn="ctr" eaLnBrk="0" hangingPunct="0">
              <a:defRPr/>
            </a:pPr>
            <a:endParaRPr lang="en-US" sz="2000" b="1" dirty="0">
              <a:solidFill>
                <a:prstClr val="white"/>
              </a:solidFill>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WAYS TO </a:t>
            </a:r>
          </a:p>
          <a:p>
            <a:pPr algn="ctr" eaLnBrk="0" hangingPunct="0">
              <a:defRPr/>
            </a:pPr>
            <a:endParaRPr lang="en-US" sz="2000" dirty="0">
              <a:solidFill>
                <a:prstClr val="white"/>
              </a:solidFill>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MAKE </a:t>
            </a:r>
          </a:p>
          <a:p>
            <a:pPr algn="ctr" eaLnBrk="0" hangingPunct="0">
              <a:defRPr/>
            </a:pPr>
            <a:endParaRPr lang="en-US" sz="2000" dirty="0">
              <a:solidFill>
                <a:prstClr val="white"/>
              </a:solidFill>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PROBLEM </a:t>
            </a:r>
          </a:p>
          <a:p>
            <a:pPr algn="ctr" eaLnBrk="0" hangingPunct="0">
              <a:defRPr/>
            </a:pPr>
            <a:endParaRPr lang="en-US" sz="2000" dirty="0">
              <a:solidFill>
                <a:prstClr val="white"/>
              </a:solidFill>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BEHAVIOR</a:t>
            </a:r>
            <a:r>
              <a:rPr lang="en-US" sz="2000" b="1" dirty="0">
                <a:solidFill>
                  <a:prstClr val="white"/>
                </a:solidFill>
                <a:ea typeface="ヒラギノ角ゴ Pro W3" charset="0"/>
                <a:cs typeface="ヒラギノ角ゴ Pro W3" charset="0"/>
              </a:rPr>
              <a:t> </a:t>
            </a:r>
          </a:p>
          <a:p>
            <a:pPr algn="ctr" eaLnBrk="0" hangingPunct="0">
              <a:defRPr/>
            </a:pPr>
            <a:endParaRPr lang="en-US" sz="2000" b="1" dirty="0">
              <a:solidFill>
                <a:prstClr val="white"/>
              </a:solidFill>
              <a:ea typeface="ヒラギノ角ゴ Pro W3" charset="0"/>
              <a:cs typeface="ヒラギノ角ゴ Pro W3" charset="0"/>
            </a:endParaRPr>
          </a:p>
          <a:p>
            <a:pPr algn="ctr" eaLnBrk="0" hangingPunct="0">
              <a:defRPr/>
            </a:pPr>
            <a:r>
              <a:rPr lang="en-US" sz="2000" b="1" dirty="0">
                <a:solidFill>
                  <a:prstClr val="white"/>
                </a:solidFill>
                <a:latin typeface="+mj-lt"/>
                <a:ea typeface="ヒラギノ角ゴ Pro W3" charset="0"/>
                <a:cs typeface="ヒラギノ角ゴ Pro W3" charset="0"/>
              </a:rPr>
              <a:t>IRRELEVANT</a:t>
            </a:r>
          </a:p>
          <a:p>
            <a:pPr algn="ctr" eaLnBrk="0" hangingPunct="0">
              <a:defRPr/>
            </a:pPr>
            <a:endParaRPr lang="en-US" sz="2000" b="1" dirty="0">
              <a:solidFill>
                <a:prstClr val="white"/>
              </a:solidFill>
              <a:ea typeface="ヒラギノ角ゴ Pro W3" charset="0"/>
              <a:cs typeface="ヒラギノ角ゴ Pro W3" charset="0"/>
            </a:endParaRPr>
          </a:p>
          <a:p>
            <a:pPr algn="ctr" eaLnBrk="0" hangingPunct="0">
              <a:defRPr/>
            </a:pPr>
            <a:endParaRPr lang="en-US" sz="2000" b="1" dirty="0">
              <a:solidFill>
                <a:prstClr val="white"/>
              </a:solidFill>
              <a:ea typeface="ヒラギノ角ゴ Pro W3" charset="0"/>
              <a:cs typeface="ヒラギノ角ゴ Pro W3" charset="0"/>
            </a:endParaRPr>
          </a:p>
          <a:p>
            <a:pPr algn="ctr" eaLnBrk="0" hangingPunct="0">
              <a:defRPr/>
            </a:pPr>
            <a:endParaRPr lang="en-US" sz="2000" b="1" dirty="0">
              <a:solidFill>
                <a:prstClr val="white"/>
              </a:solidFill>
              <a:ea typeface="ヒラギノ角ゴ Pro W3" charset="0"/>
              <a:cs typeface="ヒラギノ角ゴ Pro W3" charset="0"/>
            </a:endParaRPr>
          </a:p>
          <a:p>
            <a:pPr algn="ctr" eaLnBrk="0" hangingPunct="0">
              <a:defRPr/>
            </a:pPr>
            <a:endParaRPr lang="en-US" sz="1000" b="1" dirty="0">
              <a:solidFill>
                <a:prstClr val="white"/>
              </a:solidFill>
              <a:ea typeface="ヒラギノ角ゴ Pro W3" charset="0"/>
              <a:cs typeface="ヒラギノ角ゴ Pro W3" charset="0"/>
            </a:endParaRPr>
          </a:p>
          <a:p>
            <a:pPr algn="ctr" eaLnBrk="0" hangingPunct="0">
              <a:defRPr/>
            </a:pPr>
            <a:r>
              <a:rPr lang="en-US" sz="2400" dirty="0">
                <a:solidFill>
                  <a:prstClr val="white"/>
                </a:solidFill>
                <a:ea typeface="ヒラギノ角ゴ Pro W3" charset="0"/>
                <a:cs typeface="ヒラギノ角ゴ Pro W3" charset="0"/>
              </a:rPr>
              <a:t>(PROMPTS)</a:t>
            </a:r>
          </a:p>
          <a:p>
            <a:pPr algn="ctr" eaLnBrk="0" hangingPunct="0">
              <a:defRPr/>
            </a:pPr>
            <a:endParaRPr lang="en-US" sz="2000" b="1" u="sng" dirty="0">
              <a:solidFill>
                <a:prstClr val="white"/>
              </a:solidFill>
              <a:ea typeface="ヒラギノ角ゴ Pro W3" charset="0"/>
              <a:cs typeface="ヒラギノ角ゴ Pro W3" charset="0"/>
            </a:endParaRPr>
          </a:p>
        </p:txBody>
      </p:sp>
      <p:sp>
        <p:nvSpPr>
          <p:cNvPr id="5" name="Text Box 6"/>
          <p:cNvSpPr txBox="1">
            <a:spLocks noChangeArrowheads="1"/>
          </p:cNvSpPr>
          <p:nvPr/>
        </p:nvSpPr>
        <p:spPr bwMode="auto">
          <a:xfrm>
            <a:off x="2362200" y="210231"/>
            <a:ext cx="2209800" cy="685800"/>
          </a:xfrm>
          <a:prstGeom prst="rect">
            <a:avLst/>
          </a:prstGeom>
          <a:solidFill>
            <a:schemeClr val="accent2">
              <a:lumMod val="90000"/>
              <a:lumOff val="10000"/>
            </a:schemeClr>
          </a:solidFill>
          <a:ln w="9525">
            <a:noFill/>
            <a:miter lim="800000"/>
            <a:headEnd/>
            <a:tailEnd/>
          </a:ln>
        </p:spPr>
        <p:txBody>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r>
              <a:rPr lang="en-US" altLang="en-US" sz="1700" b="1" dirty="0">
                <a:solidFill>
                  <a:srgbClr val="FFFFFF"/>
                </a:solidFill>
                <a:latin typeface="+mj-lt"/>
                <a:ea typeface="Arial" charset="0"/>
                <a:cs typeface="Arial" charset="0"/>
              </a:rPr>
              <a:t>ANTECEDENT</a:t>
            </a:r>
          </a:p>
          <a:p>
            <a:pPr algn="ctr"/>
            <a:r>
              <a:rPr lang="en-US" altLang="en-US" sz="1700" b="1" dirty="0">
                <a:solidFill>
                  <a:srgbClr val="FFFFFF"/>
                </a:solidFill>
                <a:latin typeface="+mj-lt"/>
                <a:ea typeface="Arial" charset="0"/>
                <a:cs typeface="Arial" charset="0"/>
              </a:rPr>
              <a:t>MANIPULATIONS</a:t>
            </a:r>
          </a:p>
        </p:txBody>
      </p:sp>
      <p:sp>
        <p:nvSpPr>
          <p:cNvPr id="6" name="AutoShape 7"/>
          <p:cNvSpPr>
            <a:spLocks noChangeArrowheads="1"/>
          </p:cNvSpPr>
          <p:nvPr/>
        </p:nvSpPr>
        <p:spPr bwMode="auto">
          <a:xfrm>
            <a:off x="4648200" y="1048431"/>
            <a:ext cx="2209800" cy="5029200"/>
          </a:xfrm>
          <a:prstGeom prst="flowChartAlternateProcess">
            <a:avLst/>
          </a:prstGeom>
          <a:solidFill>
            <a:schemeClr val="tx2"/>
          </a:solidFill>
          <a:ln w="9525">
            <a:solidFill>
              <a:schemeClr val="bg2"/>
            </a:solidFill>
            <a:miter lim="800000"/>
            <a:headEnd/>
            <a:tailEnd/>
          </a:ln>
        </p:spPr>
        <p:txBody>
          <a:bodyPr/>
          <a:lstStyle/>
          <a:p>
            <a:pPr algn="ctr" eaLnBrk="0" hangingPunct="0">
              <a:defRPr/>
            </a:pPr>
            <a:endParaRPr lang="en-US" sz="2000" b="1" dirty="0">
              <a:solidFill>
                <a:prstClr val="white"/>
              </a:solidFill>
              <a:ea typeface="ヒラギノ角ゴ Pro W3" charset="0"/>
              <a:cs typeface="ヒラギノ角ゴ Pro W3" charset="0"/>
            </a:endParaRPr>
          </a:p>
          <a:p>
            <a:pPr algn="ctr" eaLnBrk="0" hangingPunct="0">
              <a:defRPr/>
            </a:pPr>
            <a:endParaRPr lang="en-US" sz="2000" b="1" dirty="0">
              <a:solidFill>
                <a:prstClr val="white"/>
              </a:solidFill>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WAYS TO </a:t>
            </a:r>
          </a:p>
          <a:p>
            <a:pPr algn="ctr" eaLnBrk="0" hangingPunct="0">
              <a:defRPr/>
            </a:pPr>
            <a:endParaRPr lang="en-US" sz="2000" dirty="0">
              <a:solidFill>
                <a:prstClr val="white"/>
              </a:solidFill>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MAKE </a:t>
            </a:r>
          </a:p>
          <a:p>
            <a:pPr algn="ctr" eaLnBrk="0" hangingPunct="0">
              <a:defRPr/>
            </a:pPr>
            <a:endParaRPr lang="en-US" sz="2000" dirty="0">
              <a:solidFill>
                <a:prstClr val="white"/>
              </a:solidFill>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PROBLEM </a:t>
            </a:r>
          </a:p>
          <a:p>
            <a:pPr algn="ctr" eaLnBrk="0" hangingPunct="0">
              <a:defRPr/>
            </a:pPr>
            <a:endParaRPr lang="en-US" sz="2000" dirty="0">
              <a:solidFill>
                <a:prstClr val="white"/>
              </a:solidFill>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BEHAVIOR</a:t>
            </a:r>
            <a:r>
              <a:rPr lang="en-US" sz="2000" b="1" dirty="0">
                <a:solidFill>
                  <a:prstClr val="white"/>
                </a:solidFill>
                <a:ea typeface="ヒラギノ角ゴ Pro W3" charset="0"/>
                <a:cs typeface="ヒラギノ角ゴ Pro W3" charset="0"/>
              </a:rPr>
              <a:t> </a:t>
            </a:r>
          </a:p>
          <a:p>
            <a:pPr algn="ctr" eaLnBrk="0" hangingPunct="0">
              <a:defRPr/>
            </a:pPr>
            <a:endParaRPr lang="en-US" sz="2000" b="1" dirty="0">
              <a:solidFill>
                <a:prstClr val="white"/>
              </a:solidFill>
              <a:ea typeface="ヒラギノ角ゴ Pro W3" charset="0"/>
              <a:cs typeface="ヒラギノ角ゴ Pro W3" charset="0"/>
            </a:endParaRPr>
          </a:p>
          <a:p>
            <a:pPr algn="ctr" eaLnBrk="0" hangingPunct="0">
              <a:defRPr/>
            </a:pPr>
            <a:r>
              <a:rPr lang="en-US" sz="2000" b="1" dirty="0">
                <a:solidFill>
                  <a:prstClr val="white"/>
                </a:solidFill>
                <a:latin typeface="+mj-lt"/>
                <a:ea typeface="ヒラギノ角ゴ Pro W3" charset="0"/>
                <a:cs typeface="ヒラギノ角ゴ Pro W3" charset="0"/>
              </a:rPr>
              <a:t>INEFFICIENT</a:t>
            </a:r>
          </a:p>
          <a:p>
            <a:pPr algn="ctr" eaLnBrk="0" hangingPunct="0">
              <a:defRPr/>
            </a:pPr>
            <a:endParaRPr lang="en-US" sz="2000" b="1" dirty="0">
              <a:solidFill>
                <a:prstClr val="white"/>
              </a:solidFill>
              <a:ea typeface="ヒラギノ角ゴ Pro W3" charset="0"/>
              <a:cs typeface="ヒラギノ角ゴ Pro W3" charset="0"/>
            </a:endParaRPr>
          </a:p>
          <a:p>
            <a:pPr algn="ctr" eaLnBrk="0" hangingPunct="0">
              <a:defRPr/>
            </a:pPr>
            <a:endParaRPr lang="en-US" sz="2000" b="1" dirty="0">
              <a:solidFill>
                <a:prstClr val="white"/>
              </a:solidFill>
              <a:ea typeface="ヒラギノ角ゴ Pro W3" charset="0"/>
              <a:cs typeface="ヒラギノ角ゴ Pro W3" charset="0"/>
            </a:endParaRPr>
          </a:p>
          <a:p>
            <a:pPr algn="ctr" eaLnBrk="0" hangingPunct="0">
              <a:defRPr/>
            </a:pPr>
            <a:endParaRPr lang="en-US" sz="2000" b="1" dirty="0">
              <a:solidFill>
                <a:prstClr val="white"/>
              </a:solidFill>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(SHAPING &amp; CHAINING)</a:t>
            </a:r>
          </a:p>
          <a:p>
            <a:pPr algn="ctr" eaLnBrk="0" hangingPunct="0">
              <a:defRPr/>
            </a:pPr>
            <a:endParaRPr lang="en-US" sz="2000" b="1" dirty="0">
              <a:solidFill>
                <a:prstClr val="white"/>
              </a:solidFill>
              <a:ea typeface="ヒラギノ角ゴ Pro W3" charset="0"/>
              <a:cs typeface="ヒラギノ角ゴ Pro W3" charset="0"/>
            </a:endParaRPr>
          </a:p>
        </p:txBody>
      </p:sp>
      <p:sp>
        <p:nvSpPr>
          <p:cNvPr id="7" name="Text Box 8"/>
          <p:cNvSpPr txBox="1">
            <a:spLocks noChangeArrowheads="1"/>
          </p:cNvSpPr>
          <p:nvPr/>
        </p:nvSpPr>
        <p:spPr bwMode="auto">
          <a:xfrm>
            <a:off x="4648200" y="210231"/>
            <a:ext cx="2209800" cy="685800"/>
          </a:xfrm>
          <a:prstGeom prst="rect">
            <a:avLst/>
          </a:prstGeom>
          <a:solidFill>
            <a:srgbClr val="A856B6"/>
          </a:solidFill>
          <a:ln w="9525">
            <a:noFill/>
            <a:miter lim="800000"/>
            <a:headEnd/>
            <a:tailEnd/>
          </a:ln>
        </p:spPr>
        <p:txBody>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r>
              <a:rPr lang="en-US" altLang="en-US" sz="1700" b="1" dirty="0">
                <a:solidFill>
                  <a:srgbClr val="FFFFFF"/>
                </a:solidFill>
                <a:latin typeface="+mj-lt"/>
                <a:ea typeface="Arial" charset="0"/>
                <a:cs typeface="Arial" charset="0"/>
              </a:rPr>
              <a:t>WAYS TO TEACH</a:t>
            </a:r>
          </a:p>
          <a:p>
            <a:pPr algn="ctr"/>
            <a:r>
              <a:rPr lang="en-US" altLang="en-US" sz="1700" b="1" dirty="0">
                <a:solidFill>
                  <a:srgbClr val="FFFFFF"/>
                </a:solidFill>
                <a:latin typeface="+mj-lt"/>
                <a:ea typeface="Arial" charset="0"/>
                <a:cs typeface="Arial" charset="0"/>
              </a:rPr>
              <a:t>BEHAVIORS</a:t>
            </a:r>
          </a:p>
        </p:txBody>
      </p:sp>
      <p:sp>
        <p:nvSpPr>
          <p:cNvPr id="8" name="AutoShape 9"/>
          <p:cNvSpPr>
            <a:spLocks noChangeArrowheads="1"/>
          </p:cNvSpPr>
          <p:nvPr/>
        </p:nvSpPr>
        <p:spPr bwMode="auto">
          <a:xfrm>
            <a:off x="6934200" y="1048431"/>
            <a:ext cx="2209800" cy="5029200"/>
          </a:xfrm>
          <a:prstGeom prst="flowChartAlternateProcess">
            <a:avLst/>
          </a:prstGeom>
          <a:solidFill>
            <a:schemeClr val="tx2"/>
          </a:solidFill>
          <a:ln w="9525">
            <a:solidFill>
              <a:schemeClr val="bg2"/>
            </a:solidFill>
            <a:miter lim="800000"/>
            <a:headEnd/>
            <a:tailEnd/>
          </a:ln>
        </p:spPr>
        <p:txBody>
          <a:bodyPr/>
          <a:lstStyle/>
          <a:p>
            <a:pPr algn="ctr" eaLnBrk="0" hangingPunct="0">
              <a:defRPr/>
            </a:pPr>
            <a:endParaRPr lang="en-US" sz="2000" b="1" dirty="0">
              <a:solidFill>
                <a:prstClr val="white"/>
              </a:solidFill>
              <a:latin typeface="Britannic Bold" pitchFamily="34" charset="0"/>
              <a:ea typeface="ヒラギノ角ゴ Pro W3" charset="0"/>
              <a:cs typeface="ヒラギノ角ゴ Pro W3" charset="0"/>
            </a:endParaRPr>
          </a:p>
          <a:p>
            <a:pPr algn="ctr" eaLnBrk="0" hangingPunct="0">
              <a:defRPr/>
            </a:pPr>
            <a:endParaRPr lang="en-US" sz="2000" b="1" dirty="0">
              <a:solidFill>
                <a:prstClr val="white"/>
              </a:solidFill>
              <a:latin typeface="Britannic Bold" pitchFamily="34" charset="0"/>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WAYS TO </a:t>
            </a:r>
          </a:p>
          <a:p>
            <a:pPr algn="ctr" eaLnBrk="0" hangingPunct="0">
              <a:defRPr/>
            </a:pPr>
            <a:endParaRPr lang="en-US" sz="2000" dirty="0">
              <a:solidFill>
                <a:prstClr val="white"/>
              </a:solidFill>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MAKE </a:t>
            </a:r>
          </a:p>
          <a:p>
            <a:pPr algn="ctr" eaLnBrk="0" hangingPunct="0">
              <a:defRPr/>
            </a:pPr>
            <a:endParaRPr lang="en-US" sz="2000" dirty="0">
              <a:solidFill>
                <a:prstClr val="white"/>
              </a:solidFill>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PROBLEM </a:t>
            </a:r>
          </a:p>
          <a:p>
            <a:pPr algn="ctr" eaLnBrk="0" hangingPunct="0">
              <a:defRPr/>
            </a:pPr>
            <a:endParaRPr lang="en-US" sz="2000" dirty="0">
              <a:solidFill>
                <a:prstClr val="white"/>
              </a:solidFill>
              <a:ea typeface="ヒラギノ角ゴ Pro W3" charset="0"/>
              <a:cs typeface="ヒラギノ角ゴ Pro W3" charset="0"/>
            </a:endParaRPr>
          </a:p>
          <a:p>
            <a:pPr algn="ctr" eaLnBrk="0" hangingPunct="0">
              <a:defRPr/>
            </a:pPr>
            <a:r>
              <a:rPr lang="en-US" sz="2000" dirty="0">
                <a:solidFill>
                  <a:prstClr val="white"/>
                </a:solidFill>
                <a:ea typeface="ヒラギノ角ゴ Pro W3" charset="0"/>
                <a:cs typeface="ヒラギノ角ゴ Pro W3" charset="0"/>
              </a:rPr>
              <a:t>BEHAVIOR </a:t>
            </a:r>
          </a:p>
          <a:p>
            <a:pPr algn="ctr" eaLnBrk="0" hangingPunct="0">
              <a:defRPr/>
            </a:pPr>
            <a:endParaRPr lang="en-US" sz="2000" dirty="0">
              <a:solidFill>
                <a:prstClr val="white"/>
              </a:solidFill>
              <a:ea typeface="ヒラギノ角ゴ Pro W3" charset="0"/>
              <a:cs typeface="ヒラギノ角ゴ Pro W3" charset="0"/>
            </a:endParaRPr>
          </a:p>
          <a:p>
            <a:pPr algn="ctr" eaLnBrk="0" hangingPunct="0">
              <a:defRPr/>
            </a:pPr>
            <a:r>
              <a:rPr lang="en-US" sz="2000" b="1" dirty="0">
                <a:solidFill>
                  <a:prstClr val="white"/>
                </a:solidFill>
                <a:latin typeface="+mj-lt"/>
                <a:ea typeface="ヒラギノ角ゴ Pro W3" charset="0"/>
                <a:cs typeface="ヒラギノ角ゴ Pro W3" charset="0"/>
              </a:rPr>
              <a:t>INEFFECTIVE</a:t>
            </a:r>
          </a:p>
          <a:p>
            <a:pPr algn="ctr" eaLnBrk="0" hangingPunct="0">
              <a:defRPr/>
            </a:pPr>
            <a:endParaRPr lang="en-US" sz="2000" b="1" dirty="0">
              <a:solidFill>
                <a:prstClr val="white"/>
              </a:solidFill>
              <a:effectLst>
                <a:outerShdw blurRad="38100" dist="38100" dir="2700000" algn="tl">
                  <a:srgbClr val="C0C0C0"/>
                </a:outerShdw>
              </a:effectLst>
              <a:ea typeface="ヒラギノ角ゴ Pro W3" charset="0"/>
              <a:cs typeface="ヒラギノ角ゴ Pro W3" charset="0"/>
            </a:endParaRPr>
          </a:p>
          <a:p>
            <a:pPr algn="ctr" eaLnBrk="0" hangingPunct="0">
              <a:defRPr/>
            </a:pPr>
            <a:endParaRPr lang="en-US" sz="2000" b="1" dirty="0">
              <a:solidFill>
                <a:prstClr val="white"/>
              </a:solidFill>
              <a:effectLst>
                <a:outerShdw blurRad="38100" dist="38100" dir="2700000" algn="tl">
                  <a:srgbClr val="C0C0C0"/>
                </a:outerShdw>
              </a:effectLst>
              <a:ea typeface="ヒラギノ角ゴ Pro W3" charset="0"/>
              <a:cs typeface="ヒラギノ角ゴ Pro W3" charset="0"/>
            </a:endParaRPr>
          </a:p>
          <a:p>
            <a:pPr algn="ctr" eaLnBrk="0" hangingPunct="0">
              <a:defRPr/>
            </a:pPr>
            <a:endParaRPr lang="en-US" sz="1000" b="1" dirty="0">
              <a:solidFill>
                <a:prstClr val="white"/>
              </a:solidFill>
              <a:effectLst>
                <a:outerShdw blurRad="38100" dist="38100" dir="2700000" algn="tl">
                  <a:srgbClr val="C0C0C0"/>
                </a:outerShdw>
              </a:effectLst>
              <a:ea typeface="ヒラギノ角ゴ Pro W3" charset="0"/>
              <a:cs typeface="ヒラギノ角ゴ Pro W3" charset="0"/>
            </a:endParaRPr>
          </a:p>
          <a:p>
            <a:pPr algn="ctr" eaLnBrk="0" hangingPunct="0">
              <a:defRPr/>
            </a:pPr>
            <a:endParaRPr lang="en-US" sz="2400" dirty="0">
              <a:solidFill>
                <a:prstClr val="white"/>
              </a:solidFill>
              <a:effectLst>
                <a:outerShdw blurRad="38100" dist="38100" dir="2700000" algn="tl">
                  <a:srgbClr val="C0C0C0"/>
                </a:outerShdw>
              </a:effectLst>
              <a:ea typeface="ヒラギノ角ゴ Pro W3" charset="0"/>
              <a:cs typeface="ヒラギノ角ゴ Pro W3" charset="0"/>
            </a:endParaRPr>
          </a:p>
        </p:txBody>
      </p:sp>
      <p:sp>
        <p:nvSpPr>
          <p:cNvPr id="9" name="Text Box 10"/>
          <p:cNvSpPr txBox="1">
            <a:spLocks noChangeArrowheads="1"/>
          </p:cNvSpPr>
          <p:nvPr/>
        </p:nvSpPr>
        <p:spPr bwMode="auto">
          <a:xfrm>
            <a:off x="6934200" y="210231"/>
            <a:ext cx="2209800" cy="685800"/>
          </a:xfrm>
          <a:prstGeom prst="rect">
            <a:avLst/>
          </a:prstGeom>
          <a:solidFill>
            <a:schemeClr val="accent1"/>
          </a:solidFill>
          <a:ln w="9525">
            <a:noFill/>
            <a:miter lim="800000"/>
            <a:headEnd/>
            <a:tailEnd/>
          </a:ln>
        </p:spPr>
        <p:txBody>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ctr"/>
            <a:r>
              <a:rPr lang="en-US" altLang="en-US" sz="1700" b="1" dirty="0">
                <a:solidFill>
                  <a:srgbClr val="FFFFFF"/>
                </a:solidFill>
                <a:latin typeface="+mj-lt"/>
                <a:ea typeface="Arial" charset="0"/>
                <a:cs typeface="Arial" charset="0"/>
              </a:rPr>
              <a:t>CONSEQUENCE</a:t>
            </a:r>
          </a:p>
          <a:p>
            <a:pPr algn="ctr"/>
            <a:r>
              <a:rPr lang="en-US" altLang="en-US" sz="1700" b="1" dirty="0">
                <a:solidFill>
                  <a:srgbClr val="FFFFFF"/>
                </a:solidFill>
                <a:latin typeface="+mj-lt"/>
                <a:ea typeface="Arial" charset="0"/>
                <a:cs typeface="Arial" charset="0"/>
              </a:rPr>
              <a:t>MANIPULATIONS</a:t>
            </a:r>
          </a:p>
        </p:txBody>
      </p:sp>
      <p:sp>
        <p:nvSpPr>
          <p:cNvPr id="10" name="Rectangle 9"/>
          <p:cNvSpPr>
            <a:spLocks noChangeArrowheads="1"/>
          </p:cNvSpPr>
          <p:nvPr/>
        </p:nvSpPr>
        <p:spPr bwMode="auto">
          <a:xfrm>
            <a:off x="419100" y="1613676"/>
            <a:ext cx="6096000" cy="3505200"/>
          </a:xfrm>
          <a:prstGeom prst="rect">
            <a:avLst/>
          </a:prstGeom>
          <a:solidFill>
            <a:schemeClr val="bg1">
              <a:lumMod val="75000"/>
            </a:schemeClr>
          </a:solidFill>
          <a:ln w="12700" cap="rnd">
            <a:noFill/>
            <a:miter lim="800000"/>
            <a:headEnd/>
            <a:tailEnd/>
          </a:ln>
          <a:effectLst>
            <a:outerShdw blurRad="38100" dist="25400" dir="5400000" rotWithShape="0">
              <a:srgbClr val="000000">
                <a:alpha val="45000"/>
              </a:srgbClr>
            </a:outerShdw>
          </a:effectLst>
        </p:spPr>
        <p:txBody>
          <a:bodyPr anchor="ctr"/>
          <a:lstStyle/>
          <a:p>
            <a:pPr algn="ctr">
              <a:defRPr/>
            </a:pPr>
            <a:r>
              <a:rPr lang="en-US" sz="2000" dirty="0">
                <a:solidFill>
                  <a:prstClr val="black"/>
                </a:solidFill>
              </a:rPr>
              <a:t>Proactive Classroom Management Strategies</a:t>
            </a:r>
          </a:p>
        </p:txBody>
      </p:sp>
      <p:sp>
        <p:nvSpPr>
          <p:cNvPr id="11" name="Rectangle 10"/>
          <p:cNvSpPr>
            <a:spLocks noChangeArrowheads="1"/>
          </p:cNvSpPr>
          <p:nvPr/>
        </p:nvSpPr>
        <p:spPr bwMode="auto">
          <a:xfrm>
            <a:off x="7162800" y="1613676"/>
            <a:ext cx="1752600" cy="3505200"/>
          </a:xfrm>
          <a:prstGeom prst="rect">
            <a:avLst/>
          </a:prstGeom>
          <a:solidFill>
            <a:schemeClr val="bg1">
              <a:lumMod val="75000"/>
            </a:schemeClr>
          </a:solidFill>
          <a:ln w="12700" cap="rnd">
            <a:noFill/>
            <a:miter lim="800000"/>
            <a:headEnd/>
            <a:tailEnd/>
          </a:ln>
          <a:effectLst>
            <a:outerShdw blurRad="38100" dist="25400" dir="5400000" rotWithShape="0">
              <a:srgbClr val="000000">
                <a:alpha val="45000"/>
              </a:srgbClr>
            </a:outerShdw>
          </a:effectLst>
        </p:spPr>
        <p:txBody>
          <a:bodyPr anchor="ctr"/>
          <a:lstStyle/>
          <a:p>
            <a:pPr algn="ctr">
              <a:defRPr/>
            </a:pPr>
            <a:r>
              <a:rPr lang="en-US" sz="2000" dirty="0">
                <a:solidFill>
                  <a:srgbClr val="000000"/>
                </a:solidFill>
              </a:rPr>
              <a:t>Reactive Classroom Management Strategies</a:t>
            </a:r>
          </a:p>
        </p:txBody>
      </p:sp>
    </p:spTree>
    <p:extLst>
      <p:ext uri="{BB962C8B-B14F-4D97-AF65-F5344CB8AC3E}">
        <p14:creationId xmlns:p14="http://schemas.microsoft.com/office/powerpoint/2010/main" val="264108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6CB35-8237-104F-B71A-4603C5F7E7A7}"/>
              </a:ext>
            </a:extLst>
          </p:cNvPr>
          <p:cNvSpPr>
            <a:spLocks noGrp="1"/>
          </p:cNvSpPr>
          <p:nvPr>
            <p:ph type="title"/>
          </p:nvPr>
        </p:nvSpPr>
        <p:spPr/>
        <p:txBody>
          <a:bodyPr anchor="ctr"/>
          <a:lstStyle/>
          <a:p>
            <a:r>
              <a:rPr lang="en-US" b="1" dirty="0">
                <a:solidFill>
                  <a:schemeClr val="accent2"/>
                </a:solidFill>
              </a:rPr>
              <a:t>Acknowledgements</a:t>
            </a:r>
          </a:p>
        </p:txBody>
      </p:sp>
      <p:sp>
        <p:nvSpPr>
          <p:cNvPr id="3" name="Content Placeholder 2">
            <a:extLst>
              <a:ext uri="{FF2B5EF4-FFF2-40B4-BE49-F238E27FC236}">
                <a16:creationId xmlns:a16="http://schemas.microsoft.com/office/drawing/2014/main" id="{92C8E7AA-D248-C543-8F02-208B0CD13395}"/>
              </a:ext>
            </a:extLst>
          </p:cNvPr>
          <p:cNvSpPr>
            <a:spLocks noGrp="1"/>
          </p:cNvSpPr>
          <p:nvPr>
            <p:ph idx="1"/>
          </p:nvPr>
        </p:nvSpPr>
        <p:spPr/>
        <p:txBody>
          <a:bodyPr>
            <a:normAutofit lnSpcReduction="10000"/>
          </a:bodyPr>
          <a:lstStyle/>
          <a:p>
            <a:pPr marL="0" indent="0">
              <a:buNone/>
            </a:pPr>
            <a:r>
              <a:rPr lang="en-US" dirty="0">
                <a:solidFill>
                  <a:schemeClr val="bg1"/>
                </a:solidFill>
              </a:rPr>
              <a:t>Much of the content shared in this module was developed by members of the OSEP-funded National Technical Assistance Center for Positive Behavioral Interventions and Supports. </a:t>
            </a:r>
          </a:p>
          <a:p>
            <a:pPr marL="0" indent="0">
              <a:buNone/>
            </a:pPr>
            <a:endParaRPr lang="en-US" sz="1050" b="1" dirty="0">
              <a:solidFill>
                <a:schemeClr val="bg1"/>
              </a:solidFill>
            </a:endParaRPr>
          </a:p>
          <a:p>
            <a:pPr marL="0" indent="0">
              <a:buNone/>
            </a:pPr>
            <a:r>
              <a:rPr lang="en-US" b="1" dirty="0">
                <a:solidFill>
                  <a:schemeClr val="bg1"/>
                </a:solidFill>
              </a:rPr>
              <a:t>Thank you to: </a:t>
            </a:r>
          </a:p>
          <a:p>
            <a:pPr lvl="1"/>
            <a:r>
              <a:rPr lang="en-US" b="1" dirty="0">
                <a:solidFill>
                  <a:schemeClr val="bg1"/>
                </a:solidFill>
              </a:rPr>
              <a:t>Members of classroom workgroup: </a:t>
            </a:r>
          </a:p>
          <a:p>
            <a:pPr lvl="2"/>
            <a:r>
              <a:rPr lang="en-US" dirty="0">
                <a:solidFill>
                  <a:schemeClr val="bg1"/>
                </a:solidFill>
              </a:rPr>
              <a:t>Brandi Simonsen, Jennifer Freeman, Jessica Swain-</a:t>
            </a:r>
            <a:r>
              <a:rPr lang="en-US" dirty="0" err="1">
                <a:solidFill>
                  <a:schemeClr val="bg1"/>
                </a:solidFill>
              </a:rPr>
              <a:t>Bradway</a:t>
            </a:r>
            <a:r>
              <a:rPr lang="en-US" dirty="0">
                <a:solidFill>
                  <a:schemeClr val="bg1"/>
                </a:solidFill>
              </a:rPr>
              <a:t>, Robert Putnam, Heather George, Steve Goodman, Barb Mitchell, Kimberly </a:t>
            </a:r>
            <a:r>
              <a:rPr lang="en-US" dirty="0" err="1">
                <a:solidFill>
                  <a:schemeClr val="bg1"/>
                </a:solidFill>
              </a:rPr>
              <a:t>Yanek</a:t>
            </a:r>
            <a:r>
              <a:rPr lang="en-US" dirty="0">
                <a:solidFill>
                  <a:schemeClr val="bg1"/>
                </a:solidFill>
              </a:rPr>
              <a:t>, Kathleen Lane &amp; Jeffrey Sprague</a:t>
            </a:r>
          </a:p>
          <a:p>
            <a:pPr lvl="1"/>
            <a:r>
              <a:rPr lang="en-US" b="1" dirty="0">
                <a:solidFill>
                  <a:schemeClr val="bg1"/>
                </a:solidFill>
              </a:rPr>
              <a:t>Members of the Northeast PBIS Network: </a:t>
            </a:r>
          </a:p>
          <a:p>
            <a:pPr lvl="2"/>
            <a:r>
              <a:rPr lang="en-US" dirty="0">
                <a:solidFill>
                  <a:schemeClr val="bg1"/>
                </a:solidFill>
              </a:rPr>
              <a:t>Susannah Everett, Adam Feinberg, George </a:t>
            </a:r>
            <a:r>
              <a:rPr lang="en-US" dirty="0" err="1">
                <a:solidFill>
                  <a:schemeClr val="bg1"/>
                </a:solidFill>
              </a:rPr>
              <a:t>Sugai</a:t>
            </a:r>
            <a:r>
              <a:rPr lang="en-US" dirty="0">
                <a:solidFill>
                  <a:schemeClr val="bg1"/>
                </a:solidFill>
              </a:rPr>
              <a:t>, Brandi Simonsen &amp; Jennifer Freeman</a:t>
            </a:r>
          </a:p>
        </p:txBody>
      </p:sp>
    </p:spTree>
    <p:extLst>
      <p:ext uri="{BB962C8B-B14F-4D97-AF65-F5344CB8AC3E}">
        <p14:creationId xmlns:p14="http://schemas.microsoft.com/office/powerpoint/2010/main" val="1276185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098791809"/>
              </p:ext>
            </p:extLst>
          </p:nvPr>
        </p:nvGraphicFramePr>
        <p:xfrm>
          <a:off x="758906" y="1165048"/>
          <a:ext cx="7556674" cy="3588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ounded Rectangle 4"/>
          <p:cNvSpPr>
            <a:spLocks noChangeArrowheads="1"/>
          </p:cNvSpPr>
          <p:nvPr/>
        </p:nvSpPr>
        <p:spPr bwMode="auto">
          <a:xfrm>
            <a:off x="873206" y="4503762"/>
            <a:ext cx="7416736" cy="1481226"/>
          </a:xfrm>
          <a:prstGeom prst="roundRect">
            <a:avLst>
              <a:gd name="adj" fmla="val 16667"/>
            </a:avLst>
          </a:prstGeom>
          <a:solidFill>
            <a:schemeClr val="accent2">
              <a:lumMod val="50000"/>
            </a:schemeClr>
          </a:solidFill>
          <a:ln w="9525">
            <a:noFill/>
            <a:round/>
            <a:headEnd/>
            <a:tailEnd/>
          </a:ln>
          <a:effectLst>
            <a:outerShdw dist="20000" dir="5400000" rotWithShape="0">
              <a:srgbClr val="808080">
                <a:alpha val="37999"/>
              </a:srgbClr>
            </a:outerShdw>
          </a:effectLst>
        </p:spPr>
        <p:txBody>
          <a:bodyPr anchor="ctr"/>
          <a:lstStyle/>
          <a:p>
            <a:pPr algn="ctr">
              <a:defRPr/>
            </a:pPr>
            <a:r>
              <a:rPr lang="en-US" sz="2800" b="1" dirty="0">
                <a:solidFill>
                  <a:prstClr val="white"/>
                </a:solidFill>
              </a:rPr>
              <a:t>We can make simple tweaks to the antecedents, behaviors, and consequences, to prevent, teach, and respond, respectively.</a:t>
            </a:r>
          </a:p>
        </p:txBody>
      </p:sp>
      <p:sp>
        <p:nvSpPr>
          <p:cNvPr id="6" name="Rounded Rectangle 5"/>
          <p:cNvSpPr>
            <a:spLocks noChangeArrowheads="1"/>
          </p:cNvSpPr>
          <p:nvPr/>
        </p:nvSpPr>
        <p:spPr bwMode="auto">
          <a:xfrm>
            <a:off x="610374" y="2024960"/>
            <a:ext cx="2448922" cy="362513"/>
          </a:xfrm>
          <a:prstGeom prst="roundRect">
            <a:avLst>
              <a:gd name="adj" fmla="val 16667"/>
            </a:avLst>
          </a:prstGeom>
          <a:solidFill>
            <a:schemeClr val="accent2"/>
          </a:solidFill>
          <a:ln w="12700" cap="rnd">
            <a:solidFill>
              <a:schemeClr val="accent2"/>
            </a:solidFill>
            <a:round/>
            <a:headEnd/>
            <a:tailEnd/>
          </a:ln>
          <a:effectLst>
            <a:outerShdw blurRad="38100" dist="25400" dir="5400000" rotWithShape="0">
              <a:srgbClr val="000000">
                <a:alpha val="45000"/>
              </a:srgbClr>
            </a:outerShdw>
          </a:effectLst>
        </p:spPr>
        <p:txBody>
          <a:bodyPr anchor="ctr"/>
          <a:lstStyle/>
          <a:p>
            <a:pPr algn="ctr">
              <a:defRPr/>
            </a:pPr>
            <a:r>
              <a:rPr lang="en-US" sz="2800" cap="small" dirty="0">
                <a:solidFill>
                  <a:prstClr val="white"/>
                </a:solidFill>
              </a:rPr>
              <a:t>Antecedent</a:t>
            </a:r>
          </a:p>
        </p:txBody>
      </p:sp>
      <p:sp>
        <p:nvSpPr>
          <p:cNvPr id="7" name="Rounded Rectangle 6"/>
          <p:cNvSpPr>
            <a:spLocks noChangeArrowheads="1"/>
          </p:cNvSpPr>
          <p:nvPr/>
        </p:nvSpPr>
        <p:spPr bwMode="auto">
          <a:xfrm>
            <a:off x="3312782" y="2024961"/>
            <a:ext cx="2448922" cy="362513"/>
          </a:xfrm>
          <a:prstGeom prst="roundRect">
            <a:avLst>
              <a:gd name="adj" fmla="val 16667"/>
            </a:avLst>
          </a:prstGeom>
          <a:solidFill>
            <a:schemeClr val="accent2"/>
          </a:solidFill>
          <a:ln w="12700" cap="rnd">
            <a:solidFill>
              <a:schemeClr val="accent2"/>
            </a:solidFill>
            <a:round/>
            <a:headEnd/>
            <a:tailEnd/>
          </a:ln>
          <a:effectLst>
            <a:outerShdw blurRad="38100" dist="25400" dir="5400000" rotWithShape="0">
              <a:srgbClr val="000000">
                <a:alpha val="45000"/>
              </a:srgbClr>
            </a:outerShdw>
          </a:effectLst>
        </p:spPr>
        <p:txBody>
          <a:bodyPr anchor="ctr"/>
          <a:lstStyle/>
          <a:p>
            <a:pPr algn="ctr">
              <a:defRPr/>
            </a:pPr>
            <a:r>
              <a:rPr lang="en-US" sz="2800" cap="small" dirty="0">
                <a:solidFill>
                  <a:prstClr val="white"/>
                </a:solidFill>
              </a:rPr>
              <a:t>Behavior</a:t>
            </a:r>
          </a:p>
        </p:txBody>
      </p:sp>
      <p:sp>
        <p:nvSpPr>
          <p:cNvPr id="8" name="Rounded Rectangle 7"/>
          <p:cNvSpPr>
            <a:spLocks noChangeArrowheads="1"/>
          </p:cNvSpPr>
          <p:nvPr/>
        </p:nvSpPr>
        <p:spPr bwMode="auto">
          <a:xfrm>
            <a:off x="5954849" y="2024960"/>
            <a:ext cx="2448922" cy="362513"/>
          </a:xfrm>
          <a:prstGeom prst="roundRect">
            <a:avLst>
              <a:gd name="adj" fmla="val 16667"/>
            </a:avLst>
          </a:prstGeom>
          <a:solidFill>
            <a:schemeClr val="accent2"/>
          </a:solidFill>
          <a:ln w="12700" cap="rnd">
            <a:solidFill>
              <a:schemeClr val="accent2"/>
            </a:solidFill>
            <a:round/>
            <a:headEnd/>
            <a:tailEnd/>
          </a:ln>
          <a:effectLst>
            <a:outerShdw blurRad="38100" dist="25400" dir="5400000" rotWithShape="0">
              <a:srgbClr val="000000">
                <a:alpha val="45000"/>
              </a:srgbClr>
            </a:outerShdw>
          </a:effectLst>
        </p:spPr>
        <p:txBody>
          <a:bodyPr anchor="ctr"/>
          <a:lstStyle/>
          <a:p>
            <a:pPr algn="ctr">
              <a:defRPr/>
            </a:pPr>
            <a:r>
              <a:rPr lang="en-US" sz="2800" cap="small" dirty="0">
                <a:solidFill>
                  <a:prstClr val="white"/>
                </a:solidFill>
              </a:rPr>
              <a:t>Consequence</a:t>
            </a:r>
          </a:p>
        </p:txBody>
      </p:sp>
      <p:sp>
        <p:nvSpPr>
          <p:cNvPr id="10" name="Rectangle 9"/>
          <p:cNvSpPr/>
          <p:nvPr/>
        </p:nvSpPr>
        <p:spPr>
          <a:xfrm>
            <a:off x="0" y="0"/>
            <a:ext cx="9144000" cy="1446550"/>
          </a:xfrm>
          <a:prstGeom prst="rect">
            <a:avLst/>
          </a:prstGeom>
        </p:spPr>
        <p:txBody>
          <a:bodyPr wrap="square">
            <a:spAutoFit/>
          </a:bodyPr>
          <a:lstStyle/>
          <a:p>
            <a:r>
              <a:rPr lang="en-US" altLang="x-none" sz="4400" b="1" dirty="0">
                <a:solidFill>
                  <a:schemeClr val="accent2"/>
                </a:solidFill>
                <a:latin typeface="+mj-lt"/>
                <a:ea typeface="ヒラギノ角ゴ Pro W3" charset="-128"/>
              </a:rPr>
              <a:t>By understanding function, we can intervene more effectively.</a:t>
            </a:r>
            <a:endParaRPr lang="en-US" sz="4400" dirty="0">
              <a:latin typeface="+mj-lt"/>
            </a:endParaRPr>
          </a:p>
        </p:txBody>
      </p:sp>
    </p:spTree>
    <p:extLst>
      <p:ext uri="{BB962C8B-B14F-4D97-AF65-F5344CB8AC3E}">
        <p14:creationId xmlns:p14="http://schemas.microsoft.com/office/powerpoint/2010/main" val="2421221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149000141"/>
              </p:ext>
            </p:extLst>
          </p:nvPr>
        </p:nvGraphicFramePr>
        <p:xfrm>
          <a:off x="457200" y="2560637"/>
          <a:ext cx="8229600" cy="3535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ounded Rectangle 6"/>
          <p:cNvSpPr>
            <a:spLocks noChangeArrowheads="1"/>
          </p:cNvSpPr>
          <p:nvPr/>
        </p:nvSpPr>
        <p:spPr bwMode="auto">
          <a:xfrm>
            <a:off x="609600" y="3581400"/>
            <a:ext cx="2667000" cy="1447800"/>
          </a:xfrm>
          <a:prstGeom prst="roundRect">
            <a:avLst>
              <a:gd name="adj" fmla="val 16667"/>
            </a:avLst>
          </a:prstGeom>
          <a:solidFill>
            <a:schemeClr val="accent1"/>
          </a:solidFill>
          <a:ln w="12700" cap="rnd">
            <a:solidFill>
              <a:schemeClr val="accent1"/>
            </a:solidFill>
            <a:round/>
            <a:headEnd/>
            <a:tailEnd/>
          </a:ln>
          <a:effectLst>
            <a:outerShdw blurRad="38100" dist="25400" dir="5400000" rotWithShape="0">
              <a:srgbClr val="000000">
                <a:alpha val="45000"/>
              </a:srgbClr>
            </a:outerShdw>
          </a:effectLst>
        </p:spPr>
        <p:txBody>
          <a:bodyPr anchor="ctr"/>
          <a:lstStyle/>
          <a:p>
            <a:pPr algn="ctr">
              <a:defRPr/>
            </a:pPr>
            <a:r>
              <a:rPr lang="en-US" sz="2700" dirty="0">
                <a:solidFill>
                  <a:prstClr val="white"/>
                </a:solidFill>
              </a:rPr>
              <a:t>Prevent?</a:t>
            </a:r>
          </a:p>
        </p:txBody>
      </p:sp>
      <p:sp>
        <p:nvSpPr>
          <p:cNvPr id="8" name="Rounded Rectangle 7"/>
          <p:cNvSpPr>
            <a:spLocks noChangeArrowheads="1"/>
          </p:cNvSpPr>
          <p:nvPr/>
        </p:nvSpPr>
        <p:spPr bwMode="auto">
          <a:xfrm>
            <a:off x="3276600" y="3581400"/>
            <a:ext cx="2667000" cy="1447800"/>
          </a:xfrm>
          <a:prstGeom prst="roundRect">
            <a:avLst>
              <a:gd name="adj" fmla="val 16667"/>
            </a:avLst>
          </a:prstGeom>
          <a:solidFill>
            <a:schemeClr val="accent1"/>
          </a:solidFill>
          <a:ln w="12700" cap="rnd">
            <a:solidFill>
              <a:schemeClr val="accent1"/>
            </a:solidFill>
            <a:round/>
            <a:headEnd/>
            <a:tailEnd/>
          </a:ln>
          <a:effectLst>
            <a:outerShdw blurRad="38100" dist="25400" dir="5400000" rotWithShape="0">
              <a:srgbClr val="000000">
                <a:alpha val="45000"/>
              </a:srgbClr>
            </a:outerShdw>
          </a:effectLst>
        </p:spPr>
        <p:txBody>
          <a:bodyPr anchor="ctr"/>
          <a:lstStyle/>
          <a:p>
            <a:pPr algn="ctr">
              <a:defRPr/>
            </a:pPr>
            <a:r>
              <a:rPr lang="en-US" sz="2700" dirty="0">
                <a:solidFill>
                  <a:prstClr val="white"/>
                </a:solidFill>
              </a:rPr>
              <a:t>Teach?</a:t>
            </a:r>
          </a:p>
        </p:txBody>
      </p:sp>
      <p:sp>
        <p:nvSpPr>
          <p:cNvPr id="9" name="Rounded Rectangle 8"/>
          <p:cNvSpPr>
            <a:spLocks noChangeArrowheads="1"/>
          </p:cNvSpPr>
          <p:nvPr/>
        </p:nvSpPr>
        <p:spPr bwMode="auto">
          <a:xfrm>
            <a:off x="5943600" y="3581400"/>
            <a:ext cx="2667000" cy="1447800"/>
          </a:xfrm>
          <a:prstGeom prst="roundRect">
            <a:avLst>
              <a:gd name="adj" fmla="val 16667"/>
            </a:avLst>
          </a:prstGeom>
          <a:solidFill>
            <a:schemeClr val="accent1"/>
          </a:solidFill>
          <a:ln w="12700" cap="rnd">
            <a:solidFill>
              <a:schemeClr val="accent1"/>
            </a:solidFill>
            <a:round/>
            <a:headEnd/>
            <a:tailEnd/>
          </a:ln>
          <a:effectLst>
            <a:outerShdw blurRad="38100" dist="25400" dir="5400000" rotWithShape="0">
              <a:srgbClr val="000000">
                <a:alpha val="45000"/>
              </a:srgbClr>
            </a:outerShdw>
          </a:effectLst>
        </p:spPr>
        <p:txBody>
          <a:bodyPr anchor="ctr"/>
          <a:lstStyle/>
          <a:p>
            <a:pPr algn="ctr">
              <a:defRPr/>
            </a:pPr>
            <a:r>
              <a:rPr lang="en-US" sz="2700" dirty="0">
                <a:solidFill>
                  <a:prstClr val="white"/>
                </a:solidFill>
              </a:rPr>
              <a:t>Respond/</a:t>
            </a:r>
          </a:p>
          <a:p>
            <a:pPr algn="ctr">
              <a:defRPr/>
            </a:pPr>
            <a:r>
              <a:rPr lang="en-US" sz="2700" dirty="0">
                <a:solidFill>
                  <a:prstClr val="white"/>
                </a:solidFill>
              </a:rPr>
              <a:t>Reinforce?</a:t>
            </a:r>
          </a:p>
        </p:txBody>
      </p:sp>
      <p:sp>
        <p:nvSpPr>
          <p:cNvPr id="10" name="TextBox 9"/>
          <p:cNvSpPr txBox="1"/>
          <p:nvPr/>
        </p:nvSpPr>
        <p:spPr>
          <a:xfrm>
            <a:off x="533400" y="1143000"/>
            <a:ext cx="8305800" cy="18161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sz="2800" b="1" dirty="0">
                <a:solidFill>
                  <a:schemeClr val="bg1"/>
                </a:solidFill>
              </a:rPr>
              <a:t>During teacher lecture, Martha </a:t>
            </a:r>
            <a:r>
              <a:rPr lang="en-US" sz="2800" b="1" i="1" dirty="0">
                <a:solidFill>
                  <a:schemeClr val="bg1"/>
                </a:solidFill>
              </a:rPr>
              <a:t>repeatedly </a:t>
            </a:r>
            <a:r>
              <a:rPr lang="en-US" sz="2800" b="1" dirty="0">
                <a:solidFill>
                  <a:schemeClr val="bg1"/>
                </a:solidFill>
              </a:rPr>
              <a:t>and loudly calls out (without raising her hand).  Each time, the teacher gives her a look, a redirection, or occasionally calls on her.</a:t>
            </a:r>
          </a:p>
        </p:txBody>
      </p:sp>
      <p:sp>
        <p:nvSpPr>
          <p:cNvPr id="13" name="Title 1"/>
          <p:cNvSpPr>
            <a:spLocks noGrp="1"/>
          </p:cNvSpPr>
          <p:nvPr>
            <p:ph type="title"/>
          </p:nvPr>
        </p:nvSpPr>
        <p:spPr>
          <a:xfrm>
            <a:off x="628650" y="169436"/>
            <a:ext cx="7886700" cy="956931"/>
          </a:xfrm>
        </p:spPr>
        <p:txBody>
          <a:bodyPr/>
          <a:lstStyle/>
          <a:p>
            <a:r>
              <a:rPr lang="en-US" b="1" dirty="0">
                <a:solidFill>
                  <a:schemeClr val="accent2"/>
                </a:solidFill>
              </a:rPr>
              <a:t>Let’s practice</a:t>
            </a:r>
          </a:p>
        </p:txBody>
      </p:sp>
    </p:spTree>
    <p:extLst>
      <p:ext uri="{BB962C8B-B14F-4D97-AF65-F5344CB8AC3E}">
        <p14:creationId xmlns:p14="http://schemas.microsoft.com/office/powerpoint/2010/main" val="1628487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2000"/>
                                        <p:tgtEl>
                                          <p:spTgt spid="9"/>
                                        </p:tgtEl>
                                      </p:cBhvr>
                                    </p:animEffect>
                                    <p:set>
                                      <p:cBhvr>
                                        <p:cTn id="1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911499101"/>
              </p:ext>
            </p:extLst>
          </p:nvPr>
        </p:nvGraphicFramePr>
        <p:xfrm>
          <a:off x="285750" y="2840416"/>
          <a:ext cx="8229600" cy="3535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p:cNvSpPr txBox="1"/>
          <p:nvPr/>
        </p:nvSpPr>
        <p:spPr>
          <a:xfrm>
            <a:off x="457200" y="970071"/>
            <a:ext cx="8325134" cy="224676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defRPr/>
            </a:pPr>
            <a:r>
              <a:rPr lang="en-US" sz="2800" b="1" dirty="0">
                <a:solidFill>
                  <a:schemeClr val="bg1"/>
                </a:solidFill>
              </a:rPr>
              <a:t>When given a difficult writing assignment Susannah </a:t>
            </a:r>
            <a:r>
              <a:rPr lang="en-US" sz="2800" b="1" i="1" dirty="0">
                <a:solidFill>
                  <a:schemeClr val="bg1"/>
                </a:solidFill>
              </a:rPr>
              <a:t>regularly </a:t>
            </a:r>
            <a:r>
              <a:rPr lang="en-US" sz="2800" b="1" dirty="0">
                <a:solidFill>
                  <a:schemeClr val="bg1"/>
                </a:solidFill>
              </a:rPr>
              <a:t>throws her pencil down, rips up her paper, and puts her head down.  Her teacher ignores this behavior (and Susannah never completes her assignment)</a:t>
            </a:r>
          </a:p>
        </p:txBody>
      </p:sp>
      <p:sp>
        <p:nvSpPr>
          <p:cNvPr id="13" name="Rounded Rectangle 12"/>
          <p:cNvSpPr>
            <a:spLocks noChangeArrowheads="1"/>
          </p:cNvSpPr>
          <p:nvPr/>
        </p:nvSpPr>
        <p:spPr bwMode="auto">
          <a:xfrm>
            <a:off x="438150" y="3861179"/>
            <a:ext cx="2667000" cy="1447800"/>
          </a:xfrm>
          <a:prstGeom prst="roundRect">
            <a:avLst>
              <a:gd name="adj" fmla="val 16667"/>
            </a:avLst>
          </a:prstGeom>
          <a:solidFill>
            <a:schemeClr val="accent1"/>
          </a:solidFill>
          <a:ln w="12700" cap="rnd">
            <a:solidFill>
              <a:schemeClr val="accent1"/>
            </a:solidFill>
            <a:round/>
            <a:headEnd/>
            <a:tailEnd/>
          </a:ln>
          <a:effectLst>
            <a:outerShdw blurRad="38100" dist="25400" dir="5400000" rotWithShape="0">
              <a:srgbClr val="000000">
                <a:alpha val="45000"/>
              </a:srgbClr>
            </a:outerShdw>
          </a:effectLst>
        </p:spPr>
        <p:txBody>
          <a:bodyPr anchor="ctr"/>
          <a:lstStyle/>
          <a:p>
            <a:pPr algn="ctr">
              <a:defRPr/>
            </a:pPr>
            <a:r>
              <a:rPr lang="en-US" sz="2700" dirty="0">
                <a:solidFill>
                  <a:prstClr val="white"/>
                </a:solidFill>
              </a:rPr>
              <a:t>Prevent?</a:t>
            </a:r>
          </a:p>
        </p:txBody>
      </p:sp>
      <p:sp>
        <p:nvSpPr>
          <p:cNvPr id="14" name="Rounded Rectangle 13"/>
          <p:cNvSpPr>
            <a:spLocks noChangeArrowheads="1"/>
          </p:cNvSpPr>
          <p:nvPr/>
        </p:nvSpPr>
        <p:spPr bwMode="auto">
          <a:xfrm>
            <a:off x="3105150" y="3861179"/>
            <a:ext cx="2667000" cy="1447800"/>
          </a:xfrm>
          <a:prstGeom prst="roundRect">
            <a:avLst>
              <a:gd name="adj" fmla="val 16667"/>
            </a:avLst>
          </a:prstGeom>
          <a:solidFill>
            <a:schemeClr val="accent1"/>
          </a:solidFill>
          <a:ln w="12700" cap="rnd">
            <a:solidFill>
              <a:schemeClr val="accent1"/>
            </a:solidFill>
            <a:round/>
            <a:headEnd/>
            <a:tailEnd/>
          </a:ln>
          <a:effectLst>
            <a:outerShdw blurRad="38100" dist="25400" dir="5400000" rotWithShape="0">
              <a:srgbClr val="000000">
                <a:alpha val="45000"/>
              </a:srgbClr>
            </a:outerShdw>
          </a:effectLst>
        </p:spPr>
        <p:txBody>
          <a:bodyPr anchor="ctr"/>
          <a:lstStyle/>
          <a:p>
            <a:pPr algn="ctr">
              <a:defRPr/>
            </a:pPr>
            <a:r>
              <a:rPr lang="en-US" sz="2700" dirty="0">
                <a:solidFill>
                  <a:prstClr val="white"/>
                </a:solidFill>
              </a:rPr>
              <a:t>Teach?</a:t>
            </a:r>
          </a:p>
        </p:txBody>
      </p:sp>
      <p:sp>
        <p:nvSpPr>
          <p:cNvPr id="15" name="Rounded Rectangle 14"/>
          <p:cNvSpPr>
            <a:spLocks noChangeArrowheads="1"/>
          </p:cNvSpPr>
          <p:nvPr/>
        </p:nvSpPr>
        <p:spPr bwMode="auto">
          <a:xfrm>
            <a:off x="5772150" y="3861179"/>
            <a:ext cx="2667000" cy="1447800"/>
          </a:xfrm>
          <a:prstGeom prst="roundRect">
            <a:avLst>
              <a:gd name="adj" fmla="val 16667"/>
            </a:avLst>
          </a:prstGeom>
          <a:solidFill>
            <a:schemeClr val="accent1"/>
          </a:solidFill>
          <a:ln w="12700" cap="rnd">
            <a:solidFill>
              <a:schemeClr val="accent1"/>
            </a:solidFill>
            <a:round/>
            <a:headEnd/>
            <a:tailEnd/>
          </a:ln>
          <a:effectLst>
            <a:outerShdw blurRad="38100" dist="25400" dir="5400000" rotWithShape="0">
              <a:srgbClr val="000000">
                <a:alpha val="45000"/>
              </a:srgbClr>
            </a:outerShdw>
          </a:effectLst>
        </p:spPr>
        <p:txBody>
          <a:bodyPr anchor="ctr"/>
          <a:lstStyle/>
          <a:p>
            <a:pPr algn="ctr">
              <a:defRPr/>
            </a:pPr>
            <a:r>
              <a:rPr lang="en-US" sz="2700" dirty="0">
                <a:solidFill>
                  <a:prstClr val="white"/>
                </a:solidFill>
              </a:rPr>
              <a:t>Respond/</a:t>
            </a:r>
          </a:p>
          <a:p>
            <a:pPr algn="ctr">
              <a:defRPr/>
            </a:pPr>
            <a:r>
              <a:rPr lang="en-US" sz="2700" dirty="0">
                <a:solidFill>
                  <a:prstClr val="white"/>
                </a:solidFill>
              </a:rPr>
              <a:t>Reinforce?</a:t>
            </a:r>
          </a:p>
        </p:txBody>
      </p:sp>
      <p:sp>
        <p:nvSpPr>
          <p:cNvPr id="12" name="Title 1"/>
          <p:cNvSpPr>
            <a:spLocks noGrp="1"/>
          </p:cNvSpPr>
          <p:nvPr>
            <p:ph type="title"/>
          </p:nvPr>
        </p:nvSpPr>
        <p:spPr>
          <a:xfrm>
            <a:off x="628650" y="169436"/>
            <a:ext cx="7886700" cy="956931"/>
          </a:xfrm>
        </p:spPr>
        <p:txBody>
          <a:bodyPr/>
          <a:lstStyle/>
          <a:p>
            <a:r>
              <a:rPr lang="en-US" b="1" dirty="0">
                <a:solidFill>
                  <a:schemeClr val="accent2"/>
                </a:solidFill>
              </a:rPr>
              <a:t>Let’s practice</a:t>
            </a:r>
          </a:p>
        </p:txBody>
      </p:sp>
    </p:spTree>
    <p:extLst>
      <p:ext uri="{BB962C8B-B14F-4D97-AF65-F5344CB8AC3E}">
        <p14:creationId xmlns:p14="http://schemas.microsoft.com/office/powerpoint/2010/main" val="3711981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2000"/>
                                        <p:tgtEl>
                                          <p:spTgt spid="14"/>
                                        </p:tgtEl>
                                      </p:cBhvr>
                                    </p:animEffect>
                                    <p:set>
                                      <p:cBhvr>
                                        <p:cTn id="12" dur="1" fill="hold">
                                          <p:stCondLst>
                                            <p:cond delay="1999"/>
                                          </p:stCondLst>
                                        </p:cTn>
                                        <p:tgtEl>
                                          <p:spTgt spid="1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2000"/>
                                        <p:tgtEl>
                                          <p:spTgt spid="15"/>
                                        </p:tgtEl>
                                      </p:cBhvr>
                                    </p:animEffect>
                                    <p:set>
                                      <p:cBhvr>
                                        <p:cTn id="17"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87484011"/>
              </p:ext>
            </p:extLst>
          </p:nvPr>
        </p:nvGraphicFramePr>
        <p:xfrm>
          <a:off x="457200" y="2560637"/>
          <a:ext cx="8229600" cy="3535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p:cNvSpPr txBox="1"/>
          <p:nvPr/>
        </p:nvSpPr>
        <p:spPr>
          <a:xfrm>
            <a:off x="533400" y="1143000"/>
            <a:ext cx="8305800" cy="18161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spAutoFit/>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r>
              <a:rPr lang="en-US" altLang="en-US" sz="2800" b="1" dirty="0">
                <a:solidFill>
                  <a:schemeClr val="bg1"/>
                </a:solidFill>
                <a:latin typeface="+mn-lt"/>
                <a:ea typeface="Calibri" charset="0"/>
                <a:cs typeface="Calibri" charset="0"/>
              </a:rPr>
              <a:t>In the hallway with peers, Tim often teases, trips, or pushes a student who talks and walks a little slower than others.  Each time, Tim’s peers laugh and pat him on the back.</a:t>
            </a:r>
          </a:p>
        </p:txBody>
      </p:sp>
      <p:sp>
        <p:nvSpPr>
          <p:cNvPr id="18" name="Rounded Rectangle 17"/>
          <p:cNvSpPr>
            <a:spLocks noChangeArrowheads="1"/>
          </p:cNvSpPr>
          <p:nvPr/>
        </p:nvSpPr>
        <p:spPr bwMode="auto">
          <a:xfrm>
            <a:off x="457200" y="3352800"/>
            <a:ext cx="2743200" cy="1981200"/>
          </a:xfrm>
          <a:prstGeom prst="roundRect">
            <a:avLst>
              <a:gd name="adj" fmla="val 16667"/>
            </a:avLst>
          </a:prstGeom>
          <a:solidFill>
            <a:schemeClr val="accent1"/>
          </a:solidFill>
          <a:ln w="12700" cap="rnd">
            <a:solidFill>
              <a:schemeClr val="accent2"/>
            </a:solidFill>
            <a:round/>
            <a:headEnd/>
            <a:tailEnd/>
          </a:ln>
          <a:effectLst>
            <a:outerShdw blurRad="38100" dist="25400" dir="5400000" rotWithShape="0">
              <a:srgbClr val="000000">
                <a:alpha val="45000"/>
              </a:srgbClr>
            </a:outerShdw>
          </a:effectLst>
        </p:spPr>
        <p:txBody>
          <a:bodyPr anchor="ctr"/>
          <a:lstStyle/>
          <a:p>
            <a:pPr algn="ctr">
              <a:defRPr/>
            </a:pPr>
            <a:r>
              <a:rPr lang="en-US" sz="2700" dirty="0">
                <a:solidFill>
                  <a:prstClr val="white"/>
                </a:solidFill>
              </a:rPr>
              <a:t>Prevent?</a:t>
            </a:r>
          </a:p>
        </p:txBody>
      </p:sp>
      <p:sp>
        <p:nvSpPr>
          <p:cNvPr id="19" name="Rounded Rectangle 18"/>
          <p:cNvSpPr>
            <a:spLocks noChangeArrowheads="1"/>
          </p:cNvSpPr>
          <p:nvPr/>
        </p:nvSpPr>
        <p:spPr bwMode="auto">
          <a:xfrm>
            <a:off x="3200400" y="3352800"/>
            <a:ext cx="2743200" cy="1981200"/>
          </a:xfrm>
          <a:prstGeom prst="roundRect">
            <a:avLst>
              <a:gd name="adj" fmla="val 16667"/>
            </a:avLst>
          </a:prstGeom>
          <a:solidFill>
            <a:schemeClr val="accent1"/>
          </a:solidFill>
          <a:ln w="12700" cap="rnd">
            <a:solidFill>
              <a:schemeClr val="accent2"/>
            </a:solidFill>
            <a:round/>
            <a:headEnd/>
            <a:tailEnd/>
          </a:ln>
          <a:effectLst>
            <a:outerShdw blurRad="38100" dist="25400" dir="5400000" rotWithShape="0">
              <a:srgbClr val="000000">
                <a:alpha val="45000"/>
              </a:srgbClr>
            </a:outerShdw>
          </a:effectLst>
        </p:spPr>
        <p:txBody>
          <a:bodyPr anchor="ctr"/>
          <a:lstStyle/>
          <a:p>
            <a:pPr algn="ctr">
              <a:defRPr/>
            </a:pPr>
            <a:r>
              <a:rPr lang="en-US" sz="2700" dirty="0">
                <a:solidFill>
                  <a:prstClr val="white"/>
                </a:solidFill>
              </a:rPr>
              <a:t>Teach?</a:t>
            </a:r>
          </a:p>
        </p:txBody>
      </p:sp>
      <p:sp>
        <p:nvSpPr>
          <p:cNvPr id="20" name="Rounded Rectangle 19"/>
          <p:cNvSpPr>
            <a:spLocks noChangeArrowheads="1"/>
          </p:cNvSpPr>
          <p:nvPr/>
        </p:nvSpPr>
        <p:spPr bwMode="auto">
          <a:xfrm>
            <a:off x="5943600" y="3352800"/>
            <a:ext cx="2743200" cy="1981200"/>
          </a:xfrm>
          <a:prstGeom prst="roundRect">
            <a:avLst>
              <a:gd name="adj" fmla="val 16667"/>
            </a:avLst>
          </a:prstGeom>
          <a:solidFill>
            <a:schemeClr val="accent1"/>
          </a:solidFill>
          <a:ln w="12700" cap="rnd">
            <a:solidFill>
              <a:schemeClr val="accent2"/>
            </a:solidFill>
            <a:round/>
            <a:headEnd/>
            <a:tailEnd/>
          </a:ln>
          <a:effectLst>
            <a:outerShdw blurRad="38100" dist="25400" dir="5400000" rotWithShape="0">
              <a:srgbClr val="000000">
                <a:alpha val="45000"/>
              </a:srgbClr>
            </a:outerShdw>
          </a:effectLst>
        </p:spPr>
        <p:txBody>
          <a:bodyPr anchor="ctr"/>
          <a:lstStyle/>
          <a:p>
            <a:pPr algn="ctr">
              <a:defRPr/>
            </a:pPr>
            <a:r>
              <a:rPr lang="en-US" sz="2700" dirty="0">
                <a:solidFill>
                  <a:prstClr val="white"/>
                </a:solidFill>
              </a:rPr>
              <a:t>Respond/</a:t>
            </a:r>
          </a:p>
          <a:p>
            <a:pPr algn="ctr">
              <a:defRPr/>
            </a:pPr>
            <a:r>
              <a:rPr lang="en-US" sz="2700" dirty="0">
                <a:solidFill>
                  <a:prstClr val="white"/>
                </a:solidFill>
              </a:rPr>
              <a:t>Reinforce?</a:t>
            </a:r>
          </a:p>
        </p:txBody>
      </p:sp>
      <p:sp>
        <p:nvSpPr>
          <p:cNvPr id="11" name="Title 1"/>
          <p:cNvSpPr txBox="1">
            <a:spLocks/>
          </p:cNvSpPr>
          <p:nvPr/>
        </p:nvSpPr>
        <p:spPr>
          <a:xfrm>
            <a:off x="628650" y="169436"/>
            <a:ext cx="7886700" cy="9569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accent2"/>
                </a:solidFill>
              </a:rPr>
              <a:t>Let’s practice</a:t>
            </a:r>
            <a:endParaRPr lang="en-US" b="1" dirty="0">
              <a:solidFill>
                <a:schemeClr val="accent2"/>
              </a:solidFill>
            </a:endParaRPr>
          </a:p>
        </p:txBody>
      </p:sp>
    </p:spTree>
    <p:extLst>
      <p:ext uri="{BB962C8B-B14F-4D97-AF65-F5344CB8AC3E}">
        <p14:creationId xmlns:p14="http://schemas.microsoft.com/office/powerpoint/2010/main" val="2091231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18"/>
                                        </p:tgtEl>
                                      </p:cBhvr>
                                    </p:animEffect>
                                    <p:set>
                                      <p:cBhvr>
                                        <p:cTn id="7" dur="1" fill="hold">
                                          <p:stCondLst>
                                            <p:cond delay="1999"/>
                                          </p:stCondLst>
                                        </p:cTn>
                                        <p:tgtEl>
                                          <p:spTgt spid="1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2000"/>
                                        <p:tgtEl>
                                          <p:spTgt spid="19"/>
                                        </p:tgtEl>
                                      </p:cBhvr>
                                    </p:animEffect>
                                    <p:set>
                                      <p:cBhvr>
                                        <p:cTn id="12" dur="1" fill="hold">
                                          <p:stCondLst>
                                            <p:cond delay="1999"/>
                                          </p:stCondLst>
                                        </p:cTn>
                                        <p:tgtEl>
                                          <p:spTgt spid="1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2000"/>
                                        <p:tgtEl>
                                          <p:spTgt spid="20"/>
                                        </p:tgtEl>
                                      </p:cBhvr>
                                    </p:animEffect>
                                    <p:set>
                                      <p:cBhvr>
                                        <p:cTn id="17" dur="1" fill="hold">
                                          <p:stCondLst>
                                            <p:cond delay="1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noFill/>
        </p:spPr>
        <p:txBody>
          <a:bodyPr>
            <a:normAutofit/>
          </a:bodyPr>
          <a:lstStyle/>
          <a:p>
            <a:pPr eaLnBrk="1" hangingPunct="1"/>
            <a:r>
              <a:rPr lang="en-US" altLang="en-US" b="1" dirty="0">
                <a:solidFill>
                  <a:schemeClr val="accent2"/>
                </a:solidFill>
                <a:ea typeface="ＭＳ Ｐゴシック" charset="-128"/>
              </a:rPr>
              <a:t>Non-examples of Function-Based Approach</a:t>
            </a:r>
          </a:p>
        </p:txBody>
      </p:sp>
      <p:sp>
        <p:nvSpPr>
          <p:cNvPr id="4" name="Rounded Rectangular Callout 3"/>
          <p:cNvSpPr/>
          <p:nvPr/>
        </p:nvSpPr>
        <p:spPr>
          <a:xfrm>
            <a:off x="1010758" y="2253893"/>
            <a:ext cx="3317358" cy="1378192"/>
          </a:xfrm>
          <a:prstGeom prst="wedgeRoundRectCallout">
            <a:avLst>
              <a:gd name="adj1" fmla="val -52725"/>
              <a:gd name="adj2" fmla="val 121518"/>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Quincy, you skipped 2 school days, so we’re going to suspend you for 2 more.</a:t>
            </a:r>
          </a:p>
        </p:txBody>
      </p:sp>
      <p:sp>
        <p:nvSpPr>
          <p:cNvPr id="8" name="Rounded Rectangular Callout 7"/>
          <p:cNvSpPr/>
          <p:nvPr/>
        </p:nvSpPr>
        <p:spPr>
          <a:xfrm>
            <a:off x="4853763" y="1690688"/>
            <a:ext cx="2275367" cy="1771066"/>
          </a:xfrm>
          <a:prstGeom prst="wedgeRoundRectCallout">
            <a:avLst>
              <a:gd name="adj1" fmla="val 102330"/>
              <a:gd name="adj2" fmla="val -6336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Jasper, I’m taking your book away because you obviously aren’t ready to learn.</a:t>
            </a:r>
          </a:p>
        </p:txBody>
      </p:sp>
      <p:sp>
        <p:nvSpPr>
          <p:cNvPr id="9" name="Rounded Rectangular Callout 8"/>
          <p:cNvSpPr/>
          <p:nvPr/>
        </p:nvSpPr>
        <p:spPr>
          <a:xfrm>
            <a:off x="3317359" y="3902684"/>
            <a:ext cx="4687628" cy="1647301"/>
          </a:xfrm>
          <a:prstGeom prst="wedgeRoundRectCallout">
            <a:avLst>
              <a:gd name="adj1" fmla="val 56133"/>
              <a:gd name="adj2" fmla="val 72827"/>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You want my attention?! I’ll show you attention,…let’s take a walk down to the office and have a little chat with the principal.</a:t>
            </a:r>
          </a:p>
        </p:txBody>
      </p:sp>
    </p:spTree>
    <p:extLst>
      <p:ext uri="{BB962C8B-B14F-4D97-AF65-F5344CB8AC3E}">
        <p14:creationId xmlns:p14="http://schemas.microsoft.com/office/powerpoint/2010/main" val="135261660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55569" y="1209070"/>
            <a:ext cx="8621945" cy="935288"/>
          </a:xfrm>
        </p:spPr>
        <p:txBody>
          <a:bodyPr/>
          <a:lstStyle/>
          <a:p>
            <a:r>
              <a:rPr lang="en-US" sz="4400" b="1" dirty="0">
                <a:solidFill>
                  <a:schemeClr val="accent2"/>
                </a:solidFill>
                <a:latin typeface="+mj-lt"/>
              </a:rPr>
              <a:t>Behavioral Theory II</a:t>
            </a:r>
          </a:p>
        </p:txBody>
      </p:sp>
      <p:sp>
        <p:nvSpPr>
          <p:cNvPr id="3" name="Text Placeholder 2"/>
          <p:cNvSpPr>
            <a:spLocks noGrp="1"/>
          </p:cNvSpPr>
          <p:nvPr>
            <p:ph type="body" sz="quarter" idx="15"/>
          </p:nvPr>
        </p:nvSpPr>
        <p:spPr>
          <a:xfrm>
            <a:off x="255569" y="2313543"/>
            <a:ext cx="8632861" cy="1465244"/>
          </a:xfrm>
          <a:noFill/>
        </p:spPr>
        <p:txBody>
          <a:bodyPr/>
          <a:lstStyle/>
          <a:p>
            <a:r>
              <a:rPr lang="en-US" sz="3600" dirty="0"/>
              <a:t>Part 2</a:t>
            </a:r>
          </a:p>
          <a:p>
            <a:r>
              <a:rPr lang="en-US" sz="3600" dirty="0">
                <a:solidFill>
                  <a:prstClr val="white"/>
                </a:solidFill>
              </a:rPr>
              <a:t>What are the basic teaching procedures we will use?</a:t>
            </a:r>
            <a:endParaRPr lang="en-US" sz="3600" dirty="0">
              <a:solidFill>
                <a:srgbClr val="1CADE4"/>
              </a:solidFill>
            </a:endParaRPr>
          </a:p>
          <a:p>
            <a:r>
              <a:rPr lang="en-US" sz="3600" dirty="0"/>
              <a:t> </a:t>
            </a:r>
          </a:p>
        </p:txBody>
      </p:sp>
    </p:spTree>
    <p:extLst>
      <p:ext uri="{BB962C8B-B14F-4D97-AF65-F5344CB8AC3E}">
        <p14:creationId xmlns:p14="http://schemas.microsoft.com/office/powerpoint/2010/main" val="592675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3647" y="2897372"/>
            <a:ext cx="7926572" cy="2865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220650"/>
            <a:ext cx="7886700" cy="1325563"/>
          </a:xfrm>
        </p:spPr>
        <p:txBody>
          <a:bodyPr/>
          <a:lstStyle/>
          <a:p>
            <a:r>
              <a:rPr lang="en-US" b="1" dirty="0">
                <a:solidFill>
                  <a:schemeClr val="accent2"/>
                </a:solidFill>
              </a:rPr>
              <a:t>Module Objectives</a:t>
            </a:r>
          </a:p>
        </p:txBody>
      </p:sp>
      <p:sp>
        <p:nvSpPr>
          <p:cNvPr id="3" name="Content Placeholder 2"/>
          <p:cNvSpPr>
            <a:spLocks noGrp="1"/>
          </p:cNvSpPr>
          <p:nvPr>
            <p:ph idx="1"/>
          </p:nvPr>
        </p:nvSpPr>
        <p:spPr>
          <a:xfrm>
            <a:off x="628650" y="1392148"/>
            <a:ext cx="7886700" cy="4784815"/>
          </a:xfrm>
        </p:spPr>
        <p:txBody>
          <a:bodyPr>
            <a:noAutofit/>
          </a:bodyPr>
          <a:lstStyle/>
          <a:p>
            <a:pPr>
              <a:buNone/>
            </a:pPr>
            <a:r>
              <a:rPr lang="en-US" dirty="0">
                <a:solidFill>
                  <a:schemeClr val="bg1"/>
                </a:solidFill>
              </a:rPr>
              <a:t>By the end of Module 2 you should be able to:</a:t>
            </a:r>
          </a:p>
          <a:p>
            <a:pPr>
              <a:buNone/>
            </a:pPr>
            <a:endParaRPr lang="en-US" sz="800" dirty="0">
              <a:solidFill>
                <a:schemeClr val="bg1"/>
              </a:solidFill>
            </a:endParaRPr>
          </a:p>
          <a:p>
            <a:pPr marL="914400" lvl="2" indent="0">
              <a:buNone/>
            </a:pPr>
            <a:r>
              <a:rPr lang="en-US" sz="2400" i="1" dirty="0">
                <a:solidFill>
                  <a:schemeClr val="bg1"/>
                </a:solidFill>
              </a:rPr>
              <a:t>	Define and identify elements of the four-term 	(SE-A-B-C) contingency</a:t>
            </a:r>
          </a:p>
          <a:p>
            <a:pPr marL="914400" lvl="2" indent="0">
              <a:buNone/>
            </a:pPr>
            <a:endParaRPr lang="en-US" sz="1050" dirty="0">
              <a:solidFill>
                <a:schemeClr val="bg1"/>
              </a:solidFill>
            </a:endParaRPr>
          </a:p>
          <a:p>
            <a:pPr marL="914400" lvl="2" indent="0">
              <a:buNone/>
            </a:pPr>
            <a:r>
              <a:rPr lang="en-US" sz="2400" i="1" dirty="0">
                <a:solidFill>
                  <a:schemeClr val="bg1"/>
                </a:solidFill>
              </a:rPr>
              <a:t>	Define and describe procedures involved with 	teaching:</a:t>
            </a:r>
          </a:p>
          <a:p>
            <a:pPr lvl="4"/>
            <a:r>
              <a:rPr lang="en-US" sz="2200" dirty="0">
                <a:solidFill>
                  <a:schemeClr val="bg1"/>
                </a:solidFill>
              </a:rPr>
              <a:t>Shaping</a:t>
            </a:r>
          </a:p>
          <a:p>
            <a:pPr lvl="4"/>
            <a:r>
              <a:rPr lang="en-US" sz="2200" dirty="0">
                <a:solidFill>
                  <a:schemeClr val="bg1"/>
                </a:solidFill>
              </a:rPr>
              <a:t>Chaining</a:t>
            </a:r>
          </a:p>
          <a:p>
            <a:pPr lvl="4"/>
            <a:r>
              <a:rPr lang="en-US" sz="2200" dirty="0">
                <a:solidFill>
                  <a:schemeClr val="bg1"/>
                </a:solidFill>
              </a:rPr>
              <a:t>Prompting</a:t>
            </a:r>
          </a:p>
          <a:p>
            <a:pPr lvl="4"/>
            <a:r>
              <a:rPr lang="en-US" sz="2200" dirty="0">
                <a:solidFill>
                  <a:schemeClr val="bg1"/>
                </a:solidFill>
              </a:rPr>
              <a:t>Stimulus control</a:t>
            </a:r>
          </a:p>
          <a:p>
            <a:pPr lvl="4"/>
            <a:r>
              <a:rPr lang="en-US" sz="2200" dirty="0">
                <a:solidFill>
                  <a:schemeClr val="bg1"/>
                </a:solidFill>
              </a:rPr>
              <a:t>Phases of learning</a:t>
            </a:r>
            <a:endParaRPr lang="en-US" sz="2500" b="1" dirty="0">
              <a:solidFill>
                <a:schemeClr val="bg1"/>
              </a:solidFill>
            </a:endParaRPr>
          </a:p>
        </p:txBody>
      </p:sp>
      <p:sp>
        <p:nvSpPr>
          <p:cNvPr id="6" name="TextBox 5"/>
          <p:cNvSpPr txBox="1"/>
          <p:nvPr/>
        </p:nvSpPr>
        <p:spPr>
          <a:xfrm>
            <a:off x="904979" y="2009075"/>
            <a:ext cx="1449370" cy="584775"/>
          </a:xfrm>
          <a:prstGeom prst="rect">
            <a:avLst/>
          </a:prstGeom>
          <a:noFill/>
        </p:spPr>
        <p:txBody>
          <a:bodyPr wrap="square" rtlCol="0">
            <a:spAutoFit/>
          </a:bodyPr>
          <a:lstStyle/>
          <a:p>
            <a:pPr algn="ctr"/>
            <a:r>
              <a:rPr lang="en-US" sz="3200" dirty="0">
                <a:solidFill>
                  <a:schemeClr val="accent1"/>
                </a:solidFill>
                <a:latin typeface="+mj-lt"/>
              </a:rPr>
              <a:t>Part 1</a:t>
            </a:r>
            <a:endParaRPr lang="en-US" sz="2800" dirty="0">
              <a:solidFill>
                <a:schemeClr val="accent1"/>
              </a:solidFill>
              <a:latin typeface="+mj-lt"/>
            </a:endParaRPr>
          </a:p>
        </p:txBody>
      </p:sp>
      <p:sp>
        <p:nvSpPr>
          <p:cNvPr id="7" name="TextBox 6"/>
          <p:cNvSpPr txBox="1"/>
          <p:nvPr/>
        </p:nvSpPr>
        <p:spPr>
          <a:xfrm>
            <a:off x="977593" y="3014961"/>
            <a:ext cx="1304142" cy="584775"/>
          </a:xfrm>
          <a:prstGeom prst="rect">
            <a:avLst/>
          </a:prstGeom>
          <a:noFill/>
        </p:spPr>
        <p:txBody>
          <a:bodyPr wrap="square" rtlCol="0">
            <a:spAutoFit/>
          </a:bodyPr>
          <a:lstStyle/>
          <a:p>
            <a:pPr algn="ctr"/>
            <a:r>
              <a:rPr lang="en-US" sz="3200" dirty="0">
                <a:solidFill>
                  <a:schemeClr val="accent1"/>
                </a:solidFill>
                <a:latin typeface="+mj-lt"/>
              </a:rPr>
              <a:t>Part 2</a:t>
            </a:r>
          </a:p>
        </p:txBody>
      </p:sp>
    </p:spTree>
    <p:extLst>
      <p:ext uri="{BB962C8B-B14F-4D97-AF65-F5344CB8AC3E}">
        <p14:creationId xmlns:p14="http://schemas.microsoft.com/office/powerpoint/2010/main" val="3627054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0851" y="2182497"/>
            <a:ext cx="1928734" cy="1394085"/>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Antecedent</a:t>
            </a:r>
          </a:p>
        </p:txBody>
      </p:sp>
      <p:sp>
        <p:nvSpPr>
          <p:cNvPr id="6" name="Rectangle 5"/>
          <p:cNvSpPr/>
          <p:nvPr/>
        </p:nvSpPr>
        <p:spPr>
          <a:xfrm>
            <a:off x="4686924" y="2175002"/>
            <a:ext cx="1928734"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Behavior</a:t>
            </a:r>
          </a:p>
        </p:txBody>
      </p:sp>
      <p:sp>
        <p:nvSpPr>
          <p:cNvPr id="7" name="Rectangle 6"/>
          <p:cNvSpPr/>
          <p:nvPr/>
        </p:nvSpPr>
        <p:spPr>
          <a:xfrm>
            <a:off x="6862997" y="2175001"/>
            <a:ext cx="1928734" cy="13940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Consequence</a:t>
            </a:r>
          </a:p>
        </p:txBody>
      </p:sp>
      <p:sp>
        <p:nvSpPr>
          <p:cNvPr id="8" name="Rectangle 7"/>
          <p:cNvSpPr/>
          <p:nvPr/>
        </p:nvSpPr>
        <p:spPr>
          <a:xfrm>
            <a:off x="334778" y="2182497"/>
            <a:ext cx="1928734" cy="1394085"/>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Setting Event</a:t>
            </a:r>
          </a:p>
        </p:txBody>
      </p:sp>
      <p:sp>
        <p:nvSpPr>
          <p:cNvPr id="4" name="Right Arrow 3"/>
          <p:cNvSpPr/>
          <p:nvPr/>
        </p:nvSpPr>
        <p:spPr>
          <a:xfrm>
            <a:off x="2158582" y="2692157"/>
            <a:ext cx="479687" cy="434715"/>
          </a:xfrm>
          <a:prstGeom prst="rightArrow">
            <a:avLst/>
          </a:prstGeom>
          <a:gradFill flip="none" rotWithShape="1">
            <a:gsLst>
              <a:gs pos="0">
                <a:schemeClr val="accent3"/>
              </a:gs>
              <a:gs pos="86000">
                <a:schemeClr val="accent2">
                  <a:lumMod val="90000"/>
                  <a:lumOff val="10000"/>
                </a:schemeClr>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 name="Right Arrow 9"/>
          <p:cNvSpPr/>
          <p:nvPr/>
        </p:nvSpPr>
        <p:spPr>
          <a:xfrm>
            <a:off x="4323411" y="2692156"/>
            <a:ext cx="479687" cy="434715"/>
          </a:xfrm>
          <a:prstGeom prst="rightArrow">
            <a:avLst/>
          </a:prstGeom>
          <a:gradFill flip="none" rotWithShape="1">
            <a:gsLst>
              <a:gs pos="0">
                <a:schemeClr val="accent2">
                  <a:lumMod val="90000"/>
                  <a:lumOff val="10000"/>
                </a:schemeClr>
              </a:gs>
              <a:gs pos="86000">
                <a:srgbClr val="A856B6"/>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Right Arrow 10"/>
          <p:cNvSpPr/>
          <p:nvPr/>
        </p:nvSpPr>
        <p:spPr>
          <a:xfrm>
            <a:off x="6509477" y="2692156"/>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normAutofit/>
          </a:bodyPr>
          <a:lstStyle/>
          <a:p>
            <a:r>
              <a:rPr lang="en-US" b="1" kern="0" dirty="0">
                <a:solidFill>
                  <a:schemeClr val="accent2"/>
                </a:solidFill>
                <a:ea typeface="Arial" charset="0"/>
                <a:cs typeface="Arial" charset="0"/>
              </a:rPr>
              <a:t>What are typical outcomes of teaching?  </a:t>
            </a:r>
            <a:endParaRPr lang="en-US" dirty="0"/>
          </a:p>
        </p:txBody>
      </p:sp>
    </p:spTree>
    <p:extLst>
      <p:ext uri="{BB962C8B-B14F-4D97-AF65-F5344CB8AC3E}">
        <p14:creationId xmlns:p14="http://schemas.microsoft.com/office/powerpoint/2010/main" val="4218309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721857" y="3085049"/>
            <a:ext cx="2138782" cy="1376584"/>
          </a:xfrm>
          <a:prstGeom prst="rect">
            <a:avLst/>
          </a:prstGeom>
        </p:spPr>
      </p:pic>
      <p:pic>
        <p:nvPicPr>
          <p:cNvPr id="2" name="Picture 1"/>
          <p:cNvPicPr>
            <a:picLocks noChangeAspect="1"/>
          </p:cNvPicPr>
          <p:nvPr/>
        </p:nvPicPr>
        <p:blipFill>
          <a:blip r:embed="rId4"/>
          <a:stretch>
            <a:fillRect/>
          </a:stretch>
        </p:blipFill>
        <p:spPr>
          <a:xfrm>
            <a:off x="6728979" y="1177837"/>
            <a:ext cx="2116999" cy="1278068"/>
          </a:xfrm>
          <a:prstGeom prst="rect">
            <a:avLst/>
          </a:prstGeom>
        </p:spPr>
      </p:pic>
      <p:sp>
        <p:nvSpPr>
          <p:cNvPr id="6" name="Rectangle 5"/>
          <p:cNvSpPr/>
          <p:nvPr/>
        </p:nvSpPr>
        <p:spPr>
          <a:xfrm>
            <a:off x="4686924" y="1171307"/>
            <a:ext cx="1928734"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Behavior</a:t>
            </a:r>
          </a:p>
        </p:txBody>
      </p:sp>
      <p:sp>
        <p:nvSpPr>
          <p:cNvPr id="18" name="Rectangle 17"/>
          <p:cNvSpPr/>
          <p:nvPr/>
        </p:nvSpPr>
        <p:spPr>
          <a:xfrm>
            <a:off x="2510851" y="2655326"/>
            <a:ext cx="1928734" cy="3317506"/>
          </a:xfrm>
          <a:prstGeom prst="rect">
            <a:avLst/>
          </a:prstGeom>
          <a:solidFill>
            <a:schemeClr val="accent2">
              <a:lumMod val="10000"/>
              <a:lumOff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Increase the likelihood that behaviors occur under the correct stimulus conditions </a:t>
            </a:r>
            <a:endParaRPr lang="en-US" sz="2000" dirty="0">
              <a:solidFill>
                <a:schemeClr val="tx1"/>
              </a:solidFill>
            </a:endParaRPr>
          </a:p>
        </p:txBody>
      </p:sp>
      <p:sp>
        <p:nvSpPr>
          <p:cNvPr id="29" name="Rectangle 28"/>
          <p:cNvSpPr/>
          <p:nvPr/>
        </p:nvSpPr>
        <p:spPr>
          <a:xfrm>
            <a:off x="4686924" y="2655327"/>
            <a:ext cx="1928734" cy="859444"/>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Teach simple behaviors</a:t>
            </a:r>
            <a:endParaRPr lang="en-US" sz="2000" dirty="0">
              <a:solidFill>
                <a:schemeClr val="tx1"/>
              </a:solidFill>
            </a:endParaRPr>
          </a:p>
        </p:txBody>
      </p:sp>
      <p:sp>
        <p:nvSpPr>
          <p:cNvPr id="30" name="Rectangle 29"/>
          <p:cNvSpPr/>
          <p:nvPr/>
        </p:nvSpPr>
        <p:spPr>
          <a:xfrm>
            <a:off x="4686924" y="4846584"/>
            <a:ext cx="1928734" cy="1126248"/>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Teach complex sequences of behavior </a:t>
            </a:r>
            <a:endParaRPr lang="en-US" sz="2000" dirty="0">
              <a:solidFill>
                <a:schemeClr val="tx1"/>
              </a:solidFill>
            </a:endParaRPr>
          </a:p>
        </p:txBody>
      </p:sp>
      <p:sp>
        <p:nvSpPr>
          <p:cNvPr id="32" name="Rectangle 31"/>
          <p:cNvSpPr/>
          <p:nvPr/>
        </p:nvSpPr>
        <p:spPr>
          <a:xfrm>
            <a:off x="4686924" y="3674861"/>
            <a:ext cx="1928734" cy="993580"/>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Improve performance of behaviors</a:t>
            </a:r>
            <a:endParaRPr lang="en-US" sz="2000" dirty="0">
              <a:solidFill>
                <a:schemeClr val="tx1"/>
              </a:solidFill>
            </a:endParaRPr>
          </a:p>
        </p:txBody>
      </p:sp>
      <p:sp>
        <p:nvSpPr>
          <p:cNvPr id="13" name="TextBox 12"/>
          <p:cNvSpPr txBox="1"/>
          <p:nvPr/>
        </p:nvSpPr>
        <p:spPr>
          <a:xfrm>
            <a:off x="6728979" y="2249480"/>
            <a:ext cx="2131659" cy="707886"/>
          </a:xfrm>
          <a:prstGeom prst="rect">
            <a:avLst/>
          </a:prstGeom>
          <a:solidFill>
            <a:srgbClr val="D5AEDC"/>
          </a:solidFill>
        </p:spPr>
        <p:txBody>
          <a:bodyPr wrap="square" rtlCol="0">
            <a:spAutoFit/>
          </a:bodyPr>
          <a:lstStyle/>
          <a:p>
            <a:pPr algn="ctr"/>
            <a:r>
              <a:rPr lang="en-US" sz="2000" dirty="0">
                <a:latin typeface="Franklin Gothic Medium"/>
              </a:rPr>
              <a:t>Arriving on time for class</a:t>
            </a:r>
          </a:p>
        </p:txBody>
      </p:sp>
      <p:sp>
        <p:nvSpPr>
          <p:cNvPr id="41" name="TextBox 40"/>
          <p:cNvSpPr txBox="1"/>
          <p:nvPr/>
        </p:nvSpPr>
        <p:spPr>
          <a:xfrm>
            <a:off x="6721857" y="4058707"/>
            <a:ext cx="2138782" cy="400110"/>
          </a:xfrm>
          <a:prstGeom prst="rect">
            <a:avLst/>
          </a:prstGeom>
          <a:solidFill>
            <a:srgbClr val="D5AEDC"/>
          </a:solidFill>
        </p:spPr>
        <p:txBody>
          <a:bodyPr wrap="square" rtlCol="0">
            <a:spAutoFit/>
          </a:bodyPr>
          <a:lstStyle/>
          <a:p>
            <a:pPr algn="ctr"/>
            <a:r>
              <a:rPr lang="en-US" sz="2000" dirty="0">
                <a:latin typeface="Franklin Gothic Medium"/>
              </a:rPr>
              <a:t>Writing</a:t>
            </a:r>
          </a:p>
        </p:txBody>
      </p:sp>
      <p:grpSp>
        <p:nvGrpSpPr>
          <p:cNvPr id="48" name="Group 47"/>
          <p:cNvGrpSpPr/>
          <p:nvPr/>
        </p:nvGrpSpPr>
        <p:grpSpPr>
          <a:xfrm>
            <a:off x="6721855" y="4598285"/>
            <a:ext cx="2124123" cy="1381204"/>
            <a:chOff x="6809788" y="5443872"/>
            <a:chExt cx="2057920" cy="1381204"/>
          </a:xfrm>
          <a:solidFill>
            <a:srgbClr val="D5AEDC"/>
          </a:solidFill>
        </p:grpSpPr>
        <p:pic>
          <p:nvPicPr>
            <p:cNvPr id="45" name="Picture 44"/>
            <p:cNvPicPr>
              <a:picLocks noChangeAspect="1"/>
            </p:cNvPicPr>
            <p:nvPr/>
          </p:nvPicPr>
          <p:blipFill>
            <a:blip r:embed="rId5"/>
            <a:stretch>
              <a:fillRect/>
            </a:stretch>
          </p:blipFill>
          <p:spPr>
            <a:xfrm>
              <a:off x="6809788" y="5443872"/>
              <a:ext cx="2050851" cy="1364748"/>
            </a:xfrm>
            <a:prstGeom prst="rect">
              <a:avLst/>
            </a:prstGeom>
            <a:grpFill/>
          </p:spPr>
        </p:pic>
        <p:sp>
          <p:nvSpPr>
            <p:cNvPr id="47" name="TextBox 46"/>
            <p:cNvSpPr txBox="1"/>
            <p:nvPr/>
          </p:nvSpPr>
          <p:spPr>
            <a:xfrm>
              <a:off x="6809789" y="6424966"/>
              <a:ext cx="2057919" cy="400110"/>
            </a:xfrm>
            <a:prstGeom prst="rect">
              <a:avLst/>
            </a:prstGeom>
            <a:grpFill/>
          </p:spPr>
          <p:txBody>
            <a:bodyPr wrap="square" rtlCol="0">
              <a:spAutoFit/>
            </a:bodyPr>
            <a:lstStyle/>
            <a:p>
              <a:pPr algn="ctr"/>
              <a:r>
                <a:rPr lang="en-US" sz="2000" dirty="0">
                  <a:latin typeface="Franklin Gothic Medium"/>
                </a:rPr>
                <a:t>Problem Solving</a:t>
              </a:r>
            </a:p>
          </p:txBody>
        </p:sp>
      </p:grpSp>
      <p:sp>
        <p:nvSpPr>
          <p:cNvPr id="49" name="Rectangle 48"/>
          <p:cNvSpPr/>
          <p:nvPr/>
        </p:nvSpPr>
        <p:spPr>
          <a:xfrm>
            <a:off x="2510851" y="1178802"/>
            <a:ext cx="1928734" cy="1394085"/>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Antecedent</a:t>
            </a:r>
          </a:p>
        </p:txBody>
      </p:sp>
      <p:sp>
        <p:nvSpPr>
          <p:cNvPr id="50" name="Right Arrow 49"/>
          <p:cNvSpPr/>
          <p:nvPr/>
        </p:nvSpPr>
        <p:spPr>
          <a:xfrm>
            <a:off x="4323411" y="1688461"/>
            <a:ext cx="479687" cy="434715"/>
          </a:xfrm>
          <a:prstGeom prst="rightArrow">
            <a:avLst/>
          </a:prstGeom>
          <a:gradFill flip="none" rotWithShape="1">
            <a:gsLst>
              <a:gs pos="0">
                <a:schemeClr val="accent2">
                  <a:lumMod val="90000"/>
                  <a:lumOff val="10000"/>
                </a:schemeClr>
              </a:gs>
              <a:gs pos="86000">
                <a:srgbClr val="A856B6"/>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nvGrpSpPr>
          <p:cNvPr id="55" name="Group 54"/>
          <p:cNvGrpSpPr/>
          <p:nvPr/>
        </p:nvGrpSpPr>
        <p:grpSpPr>
          <a:xfrm>
            <a:off x="51463" y="3604705"/>
            <a:ext cx="2346067" cy="692907"/>
            <a:chOff x="165243" y="4618784"/>
            <a:chExt cx="2451945" cy="692907"/>
          </a:xfrm>
          <a:solidFill>
            <a:srgbClr val="D5AEDC"/>
          </a:solidFill>
        </p:grpSpPr>
        <p:cxnSp>
          <p:nvCxnSpPr>
            <p:cNvPr id="52" name="Straight Connector 51"/>
            <p:cNvCxnSpPr/>
            <p:nvPr/>
          </p:nvCxnSpPr>
          <p:spPr>
            <a:xfrm>
              <a:off x="261124" y="4618784"/>
              <a:ext cx="2074792" cy="0"/>
            </a:xfrm>
            <a:prstGeom prst="line">
              <a:avLst/>
            </a:prstGeom>
            <a:grpFill/>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165243" y="4911581"/>
              <a:ext cx="2451945" cy="400110"/>
            </a:xfrm>
            <a:prstGeom prst="rect">
              <a:avLst/>
            </a:prstGeom>
            <a:grpFill/>
          </p:spPr>
          <p:txBody>
            <a:bodyPr wrap="square" rtlCol="0">
              <a:spAutoFit/>
            </a:bodyPr>
            <a:lstStyle/>
            <a:p>
              <a:pPr algn="ctr"/>
              <a:r>
                <a:rPr lang="en-US" sz="2000" dirty="0">
                  <a:latin typeface="Franklin Gothic Medium"/>
                </a:rPr>
                <a:t>Greeting</a:t>
              </a:r>
            </a:p>
          </p:txBody>
        </p:sp>
      </p:grpSp>
      <p:pic>
        <p:nvPicPr>
          <p:cNvPr id="4" name="Picture 3"/>
          <p:cNvPicPr>
            <a:picLocks noChangeAspect="1"/>
          </p:cNvPicPr>
          <p:nvPr/>
        </p:nvPicPr>
        <p:blipFill>
          <a:blip r:embed="rId6"/>
          <a:stretch>
            <a:fillRect/>
          </a:stretch>
        </p:blipFill>
        <p:spPr>
          <a:xfrm>
            <a:off x="51463" y="3180038"/>
            <a:ext cx="2346067" cy="788743"/>
          </a:xfrm>
          <a:prstGeom prst="rect">
            <a:avLst/>
          </a:prstGeom>
        </p:spPr>
      </p:pic>
      <p:sp>
        <p:nvSpPr>
          <p:cNvPr id="22" name="Rectangle 21"/>
          <p:cNvSpPr/>
          <p:nvPr/>
        </p:nvSpPr>
        <p:spPr>
          <a:xfrm>
            <a:off x="0" y="-37133"/>
            <a:ext cx="8582541" cy="646331"/>
          </a:xfrm>
          <a:prstGeom prst="rect">
            <a:avLst/>
          </a:prstGeom>
          <a:noFill/>
        </p:spPr>
        <p:txBody>
          <a:bodyPr wrap="square">
            <a:spAutoFit/>
          </a:bodyPr>
          <a:lstStyle/>
          <a:p>
            <a:pPr defTabSz="685783"/>
            <a:endParaRPr lang="en-US" sz="3600" b="1" kern="0" dirty="0">
              <a:solidFill>
                <a:schemeClr val="accent2"/>
              </a:solidFill>
              <a:latin typeface="Franklin Gothic Medium"/>
              <a:ea typeface="Arial" charset="0"/>
              <a:cs typeface="Arial" charset="0"/>
            </a:endParaRPr>
          </a:p>
        </p:txBody>
      </p:sp>
      <p:sp>
        <p:nvSpPr>
          <p:cNvPr id="5" name="Title 4"/>
          <p:cNvSpPr>
            <a:spLocks noGrp="1"/>
          </p:cNvSpPr>
          <p:nvPr>
            <p:ph type="title"/>
          </p:nvPr>
        </p:nvSpPr>
        <p:spPr>
          <a:xfrm>
            <a:off x="1" y="1"/>
            <a:ext cx="9144000" cy="1024951"/>
          </a:xfrm>
        </p:spPr>
        <p:txBody>
          <a:bodyPr>
            <a:normAutofit/>
          </a:bodyPr>
          <a:lstStyle/>
          <a:p>
            <a:r>
              <a:rPr lang="en-US" sz="4100" b="1" kern="0" dirty="0">
                <a:solidFill>
                  <a:schemeClr val="accent2"/>
                </a:solidFill>
                <a:ea typeface="Arial" charset="0"/>
                <a:cs typeface="Arial" charset="0"/>
              </a:rPr>
              <a:t>What are typical outcomes of teaching?  </a:t>
            </a:r>
            <a:endParaRPr lang="en-US" sz="4100" dirty="0"/>
          </a:p>
        </p:txBody>
      </p:sp>
    </p:spTree>
    <p:extLst>
      <p:ext uri="{BB962C8B-B14F-4D97-AF65-F5344CB8AC3E}">
        <p14:creationId xmlns:p14="http://schemas.microsoft.com/office/powerpoint/2010/main" val="99912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dissolve">
                                      <p:cBhvr>
                                        <p:cTn id="16" dur="500"/>
                                        <p:tgtEl>
                                          <p:spTgt spid="32"/>
                                        </p:tgtEl>
                                      </p:cBhvr>
                                    </p:animEffec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dissolve">
                                      <p:cBhvr>
                                        <p:cTn id="25" dur="500"/>
                                        <p:tgtEl>
                                          <p:spTgt spid="30"/>
                                        </p:tgtEl>
                                      </p:cBhvr>
                                    </p:animEffect>
                                  </p:childTnLst>
                                </p:cTn>
                              </p:par>
                              <p:par>
                                <p:cTn id="26" presetID="9" presetClass="entr" presetSubtype="0"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dissolve">
                                      <p:cBhvr>
                                        <p:cTn id="28" dur="500"/>
                                        <p:tgtEl>
                                          <p:spTgt spid="4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dissolve">
                                      <p:cBhvr>
                                        <p:cTn id="33" dur="500"/>
                                        <p:tgtEl>
                                          <p:spTgt spid="4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dissolve">
                                      <p:cBhvr>
                                        <p:cTn id="36" dur="500"/>
                                        <p:tgtEl>
                                          <p:spTgt spid="50"/>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dissolve">
                                      <p:cBhvr>
                                        <p:cTn id="41" dur="500"/>
                                        <p:tgtEl>
                                          <p:spTgt spid="18"/>
                                        </p:tgtEl>
                                      </p:cBhvr>
                                    </p:animEffect>
                                  </p:childTnLst>
                                </p:cTn>
                              </p:par>
                              <p:par>
                                <p:cTn id="42" presetID="1"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9" grpId="0" animBg="1"/>
      <p:bldP spid="30" grpId="0" animBg="1"/>
      <p:bldP spid="32" grpId="0" animBg="1"/>
      <p:bldP spid="13" grpId="0" animBg="1"/>
      <p:bldP spid="41" grpId="0" animBg="1"/>
      <p:bldP spid="49" grpId="0" animBg="1"/>
      <p:bldP spid="5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3"/>
          <p:cNvSpPr txBox="1">
            <a:spLocks noChangeArrowheads="1"/>
          </p:cNvSpPr>
          <p:nvPr/>
        </p:nvSpPr>
        <p:spPr bwMode="auto">
          <a:xfrm>
            <a:off x="-700390" y="1822901"/>
            <a:ext cx="7563387" cy="57267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lvl="2" defTabSz="914400">
              <a:lnSpc>
                <a:spcPct val="90000"/>
              </a:lnSpc>
            </a:pPr>
            <a:r>
              <a:rPr lang="en-US" altLang="en-US" sz="2000" b="1" kern="0" dirty="0">
                <a:solidFill>
                  <a:schemeClr val="bg1"/>
                </a:solidFill>
                <a:ea typeface="ヒラギノ角ゴ Pro W3" charset="-128"/>
              </a:rPr>
              <a:t>Terminal </a:t>
            </a:r>
            <a:r>
              <a:rPr lang="en-US" altLang="en-US" sz="2000" kern="0" dirty="0">
                <a:solidFill>
                  <a:schemeClr val="bg1"/>
                </a:solidFill>
                <a:ea typeface="ヒラギノ角ゴ Pro W3" charset="-128"/>
              </a:rPr>
              <a:t>Behavior </a:t>
            </a:r>
          </a:p>
          <a:p>
            <a:pPr lvl="2" defTabSz="914400">
              <a:lnSpc>
                <a:spcPct val="90000"/>
              </a:lnSpc>
              <a:buFontTx/>
              <a:buNone/>
            </a:pPr>
            <a:r>
              <a:rPr lang="en-US" altLang="en-US" sz="2000" kern="0" dirty="0">
                <a:solidFill>
                  <a:schemeClr val="bg1"/>
                </a:solidFill>
                <a:ea typeface="ヒラギノ角ゴ Pro W3" charset="-128"/>
              </a:rPr>
              <a:t>	</a:t>
            </a:r>
            <a:r>
              <a:rPr lang="en-US" altLang="en-US" sz="2000" kern="0" dirty="0">
                <a:solidFill>
                  <a:schemeClr val="bg1"/>
                </a:solidFill>
                <a:latin typeface="Franklin Gothic Book"/>
                <a:ea typeface="ヒラギノ角ゴ Pro W3" charset="-128"/>
              </a:rPr>
              <a:t>(what it looks like)</a:t>
            </a:r>
            <a:endParaRPr lang="en-US" altLang="en-US" sz="2000" b="1" kern="0" dirty="0">
              <a:solidFill>
                <a:schemeClr val="bg1"/>
              </a:solidFill>
              <a:ea typeface="ヒラギノ角ゴ Pro W3" charset="-128"/>
            </a:endParaRPr>
          </a:p>
          <a:p>
            <a:pPr lvl="2" defTabSz="914400">
              <a:lnSpc>
                <a:spcPct val="90000"/>
              </a:lnSpc>
            </a:pPr>
            <a:r>
              <a:rPr lang="en-US" altLang="en-US" sz="2000" b="1" kern="0" dirty="0">
                <a:solidFill>
                  <a:schemeClr val="bg1"/>
                </a:solidFill>
                <a:ea typeface="ヒラギノ角ゴ Pro W3" charset="-128"/>
              </a:rPr>
              <a:t>Criterion</a:t>
            </a:r>
            <a:r>
              <a:rPr lang="en-US" altLang="en-US" sz="2000" kern="0" dirty="0">
                <a:solidFill>
                  <a:schemeClr val="bg1"/>
                </a:solidFill>
                <a:ea typeface="ヒラギノ角ゴ Pro W3" charset="-128"/>
              </a:rPr>
              <a:t> for success </a:t>
            </a:r>
          </a:p>
          <a:p>
            <a:pPr lvl="2" defTabSz="914400">
              <a:lnSpc>
                <a:spcPct val="90000"/>
              </a:lnSpc>
              <a:buFontTx/>
              <a:buNone/>
            </a:pPr>
            <a:r>
              <a:rPr lang="en-US" altLang="en-US" sz="2000" kern="0" dirty="0">
                <a:solidFill>
                  <a:schemeClr val="bg1"/>
                </a:solidFill>
                <a:latin typeface="Franklin Gothic Book"/>
                <a:ea typeface="ヒラギノ角ゴ Pro W3" charset="-128"/>
              </a:rPr>
              <a:t>	(desired goal)</a:t>
            </a:r>
            <a:endParaRPr lang="en-US" altLang="en-US" sz="2000" b="1" kern="0" dirty="0">
              <a:solidFill>
                <a:schemeClr val="bg1"/>
              </a:solidFill>
              <a:ea typeface="ヒラギノ角ゴ Pro W3" charset="-128"/>
            </a:endParaRPr>
          </a:p>
          <a:p>
            <a:pPr lvl="2" defTabSz="914400">
              <a:lnSpc>
                <a:spcPct val="90000"/>
              </a:lnSpc>
            </a:pPr>
            <a:r>
              <a:rPr lang="en-US" altLang="en-US" sz="2000" b="1" kern="0" dirty="0">
                <a:solidFill>
                  <a:schemeClr val="bg1"/>
                </a:solidFill>
                <a:ea typeface="ヒラギノ角ゴ Pro W3" charset="-128"/>
              </a:rPr>
              <a:t>Initial </a:t>
            </a:r>
            <a:r>
              <a:rPr lang="en-US" altLang="en-US" sz="2000" kern="0" dirty="0">
                <a:solidFill>
                  <a:schemeClr val="bg1"/>
                </a:solidFill>
                <a:ea typeface="ヒラギノ角ゴ Pro W3" charset="-128"/>
              </a:rPr>
              <a:t>Behavior </a:t>
            </a:r>
          </a:p>
          <a:p>
            <a:pPr lvl="2" defTabSz="914400">
              <a:lnSpc>
                <a:spcPct val="90000"/>
              </a:lnSpc>
              <a:buFontTx/>
              <a:buNone/>
            </a:pPr>
            <a:r>
              <a:rPr lang="en-US" altLang="en-US" sz="2000" kern="0" dirty="0">
                <a:solidFill>
                  <a:schemeClr val="bg1"/>
                </a:solidFill>
                <a:ea typeface="ヒラギノ角ゴ Pro W3" charset="-128"/>
              </a:rPr>
              <a:t>	</a:t>
            </a:r>
            <a:r>
              <a:rPr lang="en-US" altLang="en-US" sz="2000" kern="0" dirty="0">
                <a:solidFill>
                  <a:schemeClr val="bg1"/>
                </a:solidFill>
                <a:latin typeface="Franklin Gothic Book"/>
                <a:ea typeface="ヒラギノ角ゴ Pro W3" charset="-128"/>
              </a:rPr>
              <a:t>(what the student can do now that </a:t>
            </a:r>
          </a:p>
          <a:p>
            <a:pPr lvl="2" defTabSz="914400">
              <a:lnSpc>
                <a:spcPct val="90000"/>
              </a:lnSpc>
              <a:buFontTx/>
              <a:buNone/>
            </a:pPr>
            <a:r>
              <a:rPr lang="en-US" altLang="en-US" sz="2000" kern="0" dirty="0">
                <a:solidFill>
                  <a:schemeClr val="bg1"/>
                </a:solidFill>
                <a:latin typeface="Franklin Gothic Book"/>
                <a:ea typeface="ヒラギノ角ゴ Pro W3" charset="-128"/>
              </a:rPr>
              <a:t>   resembles the terminal behavior on </a:t>
            </a:r>
          </a:p>
          <a:p>
            <a:pPr lvl="2" defTabSz="914400">
              <a:lnSpc>
                <a:spcPct val="90000"/>
              </a:lnSpc>
              <a:buFontTx/>
              <a:buNone/>
            </a:pPr>
            <a:r>
              <a:rPr lang="en-US" altLang="en-US" sz="2000" kern="0" dirty="0">
                <a:solidFill>
                  <a:schemeClr val="bg1"/>
                </a:solidFill>
                <a:latin typeface="Franklin Gothic Book"/>
                <a:ea typeface="ヒラギノ角ゴ Pro W3" charset="-128"/>
              </a:rPr>
              <a:t>   some relevant dimension and that will be reinforced)</a:t>
            </a:r>
            <a:endParaRPr lang="en-US" altLang="en-US" sz="2000" b="1" kern="0" dirty="0">
              <a:solidFill>
                <a:schemeClr val="bg1"/>
              </a:solidFill>
              <a:ea typeface="ヒラギノ角ゴ Pro W3" charset="-128"/>
            </a:endParaRPr>
          </a:p>
          <a:p>
            <a:pPr lvl="2" defTabSz="914400">
              <a:lnSpc>
                <a:spcPct val="90000"/>
              </a:lnSpc>
            </a:pPr>
            <a:r>
              <a:rPr lang="en-US" altLang="en-US" sz="2000" b="1" kern="0" dirty="0">
                <a:solidFill>
                  <a:schemeClr val="bg1"/>
                </a:solidFill>
                <a:ea typeface="ヒラギノ角ゴ Pro W3" charset="-128"/>
              </a:rPr>
              <a:t>Intermediate behaviors</a:t>
            </a:r>
          </a:p>
          <a:p>
            <a:pPr lvl="2" defTabSz="914400">
              <a:lnSpc>
                <a:spcPct val="90000"/>
              </a:lnSpc>
              <a:buFontTx/>
              <a:buNone/>
            </a:pPr>
            <a:r>
              <a:rPr lang="en-US" altLang="en-US" sz="2000" b="1" kern="0" dirty="0">
                <a:solidFill>
                  <a:schemeClr val="bg1"/>
                </a:solidFill>
                <a:ea typeface="ヒラギノ角ゴ Pro W3" charset="-128"/>
              </a:rPr>
              <a:t>	(</a:t>
            </a:r>
            <a:r>
              <a:rPr lang="en-US" altLang="en-US" sz="2000" kern="0" dirty="0">
                <a:solidFill>
                  <a:schemeClr val="bg1"/>
                </a:solidFill>
                <a:latin typeface="Franklin Gothic Book"/>
                <a:ea typeface="ヒラギノ角ゴ Pro W3" charset="-128"/>
              </a:rPr>
              <a:t>identify relevant intermediate behaviors that represent successive approximations between initial and terminal)</a:t>
            </a:r>
            <a:endParaRPr lang="en-US" altLang="en-US" sz="1000" kern="0" dirty="0">
              <a:solidFill>
                <a:schemeClr val="bg1"/>
              </a:solidFill>
              <a:latin typeface="Franklin Gothic Book"/>
              <a:ea typeface="ヒラギノ角ゴ Pro W3" charset="-128"/>
            </a:endParaRPr>
          </a:p>
        </p:txBody>
      </p:sp>
      <p:sp>
        <p:nvSpPr>
          <p:cNvPr id="6" name="Rectangle 5"/>
          <p:cNvSpPr/>
          <p:nvPr/>
        </p:nvSpPr>
        <p:spPr>
          <a:xfrm>
            <a:off x="4560201" y="1645038"/>
            <a:ext cx="2055457"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Behavior</a:t>
            </a:r>
          </a:p>
        </p:txBody>
      </p:sp>
      <p:sp>
        <p:nvSpPr>
          <p:cNvPr id="29" name="Rectangle 28"/>
          <p:cNvSpPr/>
          <p:nvPr/>
        </p:nvSpPr>
        <p:spPr>
          <a:xfrm>
            <a:off x="4580742" y="3101075"/>
            <a:ext cx="2022069" cy="859444"/>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Teach simple behaviors</a:t>
            </a:r>
            <a:endParaRPr lang="en-US" sz="2000" dirty="0">
              <a:solidFill>
                <a:schemeClr val="tx1"/>
              </a:solidFill>
            </a:endParaRPr>
          </a:p>
        </p:txBody>
      </p:sp>
      <p:sp>
        <p:nvSpPr>
          <p:cNvPr id="2" name="TextBox 1"/>
          <p:cNvSpPr txBox="1"/>
          <p:nvPr/>
        </p:nvSpPr>
        <p:spPr>
          <a:xfrm>
            <a:off x="6862997" y="4219296"/>
            <a:ext cx="1920714" cy="1631216"/>
          </a:xfrm>
          <a:prstGeom prst="rect">
            <a:avLst/>
          </a:prstGeom>
          <a:noFill/>
        </p:spPr>
        <p:txBody>
          <a:bodyPr wrap="square" rtlCol="0">
            <a:spAutoFit/>
          </a:bodyPr>
          <a:lstStyle/>
          <a:p>
            <a:r>
              <a:rPr lang="en-US" sz="2000" i="1" dirty="0">
                <a:solidFill>
                  <a:schemeClr val="bg1"/>
                </a:solidFill>
              </a:rPr>
              <a:t>Reinforcing successive approximations of a desired behavior </a:t>
            </a:r>
          </a:p>
        </p:txBody>
      </p:sp>
      <p:sp>
        <p:nvSpPr>
          <p:cNvPr id="35" name="TextBox 3"/>
          <p:cNvSpPr txBox="1">
            <a:spLocks noChangeArrowheads="1"/>
          </p:cNvSpPr>
          <p:nvPr/>
        </p:nvSpPr>
        <p:spPr bwMode="auto">
          <a:xfrm>
            <a:off x="0" y="5902701"/>
            <a:ext cx="42023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defTabSz="914400" fontAlgn="base">
              <a:spcBef>
                <a:spcPct val="0"/>
              </a:spcBef>
              <a:spcAft>
                <a:spcPct val="0"/>
              </a:spcAft>
              <a:buFontTx/>
              <a:buNone/>
            </a:pPr>
            <a:r>
              <a:rPr lang="en-US" altLang="en-US" sz="1200" b="1" dirty="0">
                <a:solidFill>
                  <a:srgbClr val="FFFFFF"/>
                </a:solidFill>
                <a:latin typeface="Arial" charset="0"/>
              </a:rPr>
              <a:t>(</a:t>
            </a:r>
            <a:r>
              <a:rPr lang="en-US" altLang="en-US" sz="1200" dirty="0">
                <a:solidFill>
                  <a:srgbClr val="FFFFFF"/>
                </a:solidFill>
                <a:latin typeface="+mn-lt"/>
              </a:rPr>
              <a:t>Cooper</a:t>
            </a:r>
            <a:r>
              <a:rPr lang="en-US" altLang="en-US" sz="1200" b="1" dirty="0">
                <a:solidFill>
                  <a:srgbClr val="FFFFFF"/>
                </a:solidFill>
                <a:latin typeface="Arial" charset="0"/>
              </a:rPr>
              <a:t> </a:t>
            </a:r>
            <a:r>
              <a:rPr lang="en-US" altLang="en-US" sz="1200" dirty="0">
                <a:solidFill>
                  <a:srgbClr val="FFFFFF"/>
                </a:solidFill>
                <a:latin typeface="Arial" charset="0"/>
              </a:rPr>
              <a:t>et al,. 2007)</a:t>
            </a:r>
          </a:p>
        </p:txBody>
      </p:sp>
      <p:sp>
        <p:nvSpPr>
          <p:cNvPr id="18" name="Cloud Callout 17"/>
          <p:cNvSpPr/>
          <p:nvPr/>
        </p:nvSpPr>
        <p:spPr>
          <a:xfrm>
            <a:off x="2492689" y="1376479"/>
            <a:ext cx="2294721" cy="1107243"/>
          </a:xfrm>
          <a:prstGeom prst="cloudCallout">
            <a:avLst>
              <a:gd name="adj1" fmla="val 45962"/>
              <a:gd name="adj2" fmla="val 119834"/>
            </a:avLst>
          </a:prstGeom>
          <a:solidFill>
            <a:srgbClr val="D5AEDC"/>
          </a:solidFill>
          <a:ln>
            <a:solidFill>
              <a:srgbClr val="A856B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What does it look like?</a:t>
            </a:r>
            <a:endParaRPr lang="en-US" sz="2000" dirty="0">
              <a:solidFill>
                <a:schemeClr val="tx1"/>
              </a:solidFill>
            </a:endParaRPr>
          </a:p>
        </p:txBody>
      </p:sp>
      <p:pic>
        <p:nvPicPr>
          <p:cNvPr id="19" name="Picture 18"/>
          <p:cNvPicPr>
            <a:picLocks noChangeAspect="1"/>
          </p:cNvPicPr>
          <p:nvPr/>
        </p:nvPicPr>
        <p:blipFill>
          <a:blip r:embed="rId3"/>
          <a:stretch>
            <a:fillRect/>
          </a:stretch>
        </p:blipFill>
        <p:spPr>
          <a:xfrm>
            <a:off x="6728979" y="1733826"/>
            <a:ext cx="2116999" cy="1305298"/>
          </a:xfrm>
          <a:prstGeom prst="rect">
            <a:avLst/>
          </a:prstGeom>
        </p:spPr>
      </p:pic>
      <p:sp>
        <p:nvSpPr>
          <p:cNvPr id="20" name="TextBox 19"/>
          <p:cNvSpPr txBox="1"/>
          <p:nvPr/>
        </p:nvSpPr>
        <p:spPr>
          <a:xfrm>
            <a:off x="6728979" y="2723211"/>
            <a:ext cx="2112241" cy="707886"/>
          </a:xfrm>
          <a:prstGeom prst="rect">
            <a:avLst/>
          </a:prstGeom>
          <a:solidFill>
            <a:srgbClr val="D5AEDC"/>
          </a:solidFill>
          <a:ln>
            <a:noFill/>
          </a:ln>
        </p:spPr>
        <p:txBody>
          <a:bodyPr wrap="square" rtlCol="0">
            <a:spAutoFit/>
          </a:bodyPr>
          <a:lstStyle/>
          <a:p>
            <a:r>
              <a:rPr lang="en-US" sz="2000" dirty="0">
                <a:latin typeface="Franklin Gothic Medium"/>
              </a:rPr>
              <a:t>Arriving on time </a:t>
            </a:r>
          </a:p>
          <a:p>
            <a:pPr algn="ctr"/>
            <a:r>
              <a:rPr lang="en-US" sz="2000" dirty="0">
                <a:latin typeface="Franklin Gothic Medium"/>
              </a:rPr>
              <a:t>for class</a:t>
            </a:r>
          </a:p>
        </p:txBody>
      </p:sp>
      <p:sp>
        <p:nvSpPr>
          <p:cNvPr id="28" name="Rectangle 27"/>
          <p:cNvSpPr/>
          <p:nvPr/>
        </p:nvSpPr>
        <p:spPr>
          <a:xfrm>
            <a:off x="6786081" y="1645038"/>
            <a:ext cx="2173218" cy="13940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Consequence</a:t>
            </a:r>
          </a:p>
        </p:txBody>
      </p:sp>
      <p:sp>
        <p:nvSpPr>
          <p:cNvPr id="36" name="Rectangle 35"/>
          <p:cNvSpPr/>
          <p:nvPr/>
        </p:nvSpPr>
        <p:spPr>
          <a:xfrm>
            <a:off x="6786081" y="3113807"/>
            <a:ext cx="2168460" cy="859444"/>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Shaping</a:t>
            </a:r>
            <a:endParaRPr lang="en-US" sz="2000" dirty="0">
              <a:solidFill>
                <a:schemeClr val="tx1"/>
              </a:solidFill>
            </a:endParaRPr>
          </a:p>
        </p:txBody>
      </p:sp>
      <p:sp>
        <p:nvSpPr>
          <p:cNvPr id="33" name="Right Arrow 32"/>
          <p:cNvSpPr/>
          <p:nvPr/>
        </p:nvSpPr>
        <p:spPr>
          <a:xfrm>
            <a:off x="6509477" y="2162192"/>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1" name="Title 2"/>
          <p:cNvSpPr txBox="1">
            <a:spLocks/>
          </p:cNvSpPr>
          <p:nvPr/>
        </p:nvSpPr>
        <p:spPr>
          <a:xfrm>
            <a:off x="0" y="-1103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kern="0" dirty="0">
                <a:solidFill>
                  <a:schemeClr val="accent2"/>
                </a:solidFill>
                <a:ea typeface="Arial" charset="0"/>
                <a:cs typeface="Arial" charset="0"/>
              </a:rPr>
              <a:t>What behavioral procedures are involved in teaching?  </a:t>
            </a:r>
            <a:endParaRPr lang="en-US" dirty="0"/>
          </a:p>
        </p:txBody>
      </p:sp>
    </p:spTree>
    <p:extLst>
      <p:ext uri="{BB962C8B-B14F-4D97-AF65-F5344CB8AC3E}">
        <p14:creationId xmlns:p14="http://schemas.microsoft.com/office/powerpoint/2010/main" val="93681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par>
                                <p:cTn id="9" presetID="9"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dissolve">
                                      <p:cBhvr>
                                        <p:cTn id="11" dur="500"/>
                                        <p:tgtEl>
                                          <p:spTgt spid="28"/>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dissolve">
                                      <p:cBhvr>
                                        <p:cTn id="14" dur="500"/>
                                        <p:tgtEl>
                                          <p:spTgt spid="3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dissolve">
                                      <p:cBhvr>
                                        <p:cTn id="17" dur="500"/>
                                        <p:tgtEl>
                                          <p:spTgt spid="33"/>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dissolv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righ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
                                            <p:txEl>
                                              <p:pRg st="2" end="2"/>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7">
                                            <p:txEl>
                                              <p:pRg st="4" end="4"/>
                                            </p:txEl>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7">
                                            <p:txEl>
                                              <p:pRg st="5" end="5"/>
                                            </p:txEl>
                                          </p:spTgt>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7">
                                            <p:txEl>
                                              <p:pRg st="6" end="6"/>
                                            </p:txEl>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7">
                                            <p:txEl>
                                              <p:pRg st="8" end="8"/>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2" grpId="0"/>
      <p:bldP spid="35" grpId="0"/>
      <p:bldP spid="18" grpId="0" animBg="1"/>
      <p:bldP spid="20" grpId="0" animBg="1"/>
      <p:bldP spid="28" grpId="0" animBg="1"/>
      <p:bldP spid="36" grpId="0" animBg="1"/>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57C37-F2B7-0B43-86F6-A50EE207C326}"/>
              </a:ext>
            </a:extLst>
          </p:cNvPr>
          <p:cNvSpPr>
            <a:spLocks noGrp="1"/>
          </p:cNvSpPr>
          <p:nvPr>
            <p:ph type="title"/>
          </p:nvPr>
        </p:nvSpPr>
        <p:spPr/>
        <p:txBody>
          <a:bodyPr>
            <a:normAutofit/>
          </a:bodyPr>
          <a:lstStyle/>
          <a:p>
            <a:pPr algn="ctr"/>
            <a:r>
              <a:rPr lang="en-US" dirty="0"/>
              <a:t>Orientation to Module Tools and Resources</a:t>
            </a:r>
          </a:p>
        </p:txBody>
      </p:sp>
      <p:sp>
        <p:nvSpPr>
          <p:cNvPr id="3" name="Content Placeholder 2">
            <a:extLst>
              <a:ext uri="{FF2B5EF4-FFF2-40B4-BE49-F238E27FC236}">
                <a16:creationId xmlns:a16="http://schemas.microsoft.com/office/drawing/2014/main" id="{BA8698C7-8A89-5340-8BED-7A1DCEB07AAC}"/>
              </a:ext>
            </a:extLst>
          </p:cNvPr>
          <p:cNvSpPr>
            <a:spLocks noGrp="1"/>
          </p:cNvSpPr>
          <p:nvPr>
            <p:ph idx="1"/>
          </p:nvPr>
        </p:nvSpPr>
        <p:spPr/>
        <p:txBody>
          <a:bodyPr>
            <a:normAutofit fontScale="85000" lnSpcReduction="20000"/>
          </a:bodyPr>
          <a:lstStyle/>
          <a:p>
            <a:r>
              <a:rPr lang="en-US" dirty="0">
                <a:solidFill>
                  <a:schemeClr val="bg1"/>
                </a:solidFill>
              </a:rPr>
              <a:t>Module Videos</a:t>
            </a:r>
          </a:p>
          <a:p>
            <a:endParaRPr lang="en-US" dirty="0">
              <a:solidFill>
                <a:schemeClr val="bg1"/>
              </a:solidFill>
            </a:endParaRPr>
          </a:p>
          <a:p>
            <a:endParaRPr lang="en-US" dirty="0">
              <a:solidFill>
                <a:schemeClr val="bg1"/>
              </a:solidFill>
            </a:endParaRPr>
          </a:p>
          <a:p>
            <a:r>
              <a:rPr lang="en-US" dirty="0">
                <a:solidFill>
                  <a:schemeClr val="bg1"/>
                </a:solidFill>
              </a:rPr>
              <a:t>Module Workbook</a:t>
            </a:r>
          </a:p>
          <a:p>
            <a:endParaRPr lang="en-US" dirty="0">
              <a:solidFill>
                <a:schemeClr val="bg1"/>
              </a:solidFill>
            </a:endParaRPr>
          </a:p>
          <a:p>
            <a:endParaRPr lang="en-US" dirty="0">
              <a:solidFill>
                <a:schemeClr val="bg1"/>
              </a:solidFill>
            </a:endParaRPr>
          </a:p>
          <a:p>
            <a:pPr marL="0" indent="0">
              <a:buNone/>
            </a:pPr>
            <a:endParaRPr lang="en-US" dirty="0">
              <a:solidFill>
                <a:schemeClr val="bg1"/>
              </a:solidFill>
            </a:endParaRPr>
          </a:p>
          <a:p>
            <a:pPr lvl="1"/>
            <a:r>
              <a:rPr lang="en-US" dirty="0">
                <a:solidFill>
                  <a:schemeClr val="bg1"/>
                </a:solidFill>
              </a:rPr>
              <a:t>Including behavioral terms “cheat sheet” on </a:t>
            </a:r>
            <a:r>
              <a:rPr lang="en-US" dirty="0">
                <a:solidFill>
                  <a:srgbClr val="FFC000"/>
                </a:solidFill>
              </a:rPr>
              <a:t>page 5</a:t>
            </a:r>
          </a:p>
          <a:p>
            <a:pPr marL="0" indent="0">
              <a:buNone/>
            </a:pPr>
            <a:endParaRPr lang="en-US" dirty="0">
              <a:solidFill>
                <a:schemeClr val="bg1"/>
              </a:solidFill>
            </a:endParaRPr>
          </a:p>
          <a:p>
            <a:pPr marL="0" indent="0">
              <a:buNone/>
            </a:pPr>
            <a:endParaRPr lang="en-US" dirty="0">
              <a:solidFill>
                <a:schemeClr val="bg1"/>
              </a:solidFill>
            </a:endParaRPr>
          </a:p>
          <a:p>
            <a:r>
              <a:rPr lang="en-US" dirty="0">
                <a:solidFill>
                  <a:schemeClr val="bg1"/>
                </a:solidFill>
              </a:rPr>
              <a:t>Module Readings and Additional Resources</a:t>
            </a:r>
          </a:p>
        </p:txBody>
      </p:sp>
      <p:pic>
        <p:nvPicPr>
          <p:cNvPr id="7" name="Picture 6">
            <a:extLst>
              <a:ext uri="{FF2B5EF4-FFF2-40B4-BE49-F238E27FC236}">
                <a16:creationId xmlns:a16="http://schemas.microsoft.com/office/drawing/2014/main" id="{9744430F-6C6D-7A44-822F-2A8AE29D6F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2950" y="2840871"/>
            <a:ext cx="926448" cy="1198725"/>
          </a:xfrm>
          <a:prstGeom prst="rect">
            <a:avLst/>
          </a:prstGeom>
        </p:spPr>
      </p:pic>
      <p:pic>
        <p:nvPicPr>
          <p:cNvPr id="9" name="Picture 8">
            <a:extLst>
              <a:ext uri="{FF2B5EF4-FFF2-40B4-BE49-F238E27FC236}">
                <a16:creationId xmlns:a16="http://schemas.microsoft.com/office/drawing/2014/main" id="{5AC5302C-EDB2-BF47-ABEF-5B645A1162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6347" y="1690688"/>
            <a:ext cx="1786485" cy="987184"/>
          </a:xfrm>
          <a:prstGeom prst="rect">
            <a:avLst/>
          </a:prstGeom>
        </p:spPr>
      </p:pic>
      <p:pic>
        <p:nvPicPr>
          <p:cNvPr id="11" name="Picture 10">
            <a:extLst>
              <a:ext uri="{FF2B5EF4-FFF2-40B4-BE49-F238E27FC236}">
                <a16:creationId xmlns:a16="http://schemas.microsoft.com/office/drawing/2014/main" id="{9B629FAD-CAC7-444A-A2F1-E655642DF7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7149" y="5175114"/>
            <a:ext cx="979299" cy="756731"/>
          </a:xfrm>
          <a:prstGeom prst="rect">
            <a:avLst/>
          </a:prstGeom>
        </p:spPr>
      </p:pic>
    </p:spTree>
    <p:extLst>
      <p:ext uri="{BB962C8B-B14F-4D97-AF65-F5344CB8AC3E}">
        <p14:creationId xmlns:p14="http://schemas.microsoft.com/office/powerpoint/2010/main" val="1836259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6854977" y="2798548"/>
            <a:ext cx="1928734" cy="859444"/>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Shaping</a:t>
            </a:r>
            <a:endParaRPr lang="en-US" sz="2000" dirty="0">
              <a:solidFill>
                <a:schemeClr val="tx1"/>
              </a:solidFill>
            </a:endParaRPr>
          </a:p>
        </p:txBody>
      </p:sp>
      <p:sp>
        <p:nvSpPr>
          <p:cNvPr id="6" name="Rectangle 5"/>
          <p:cNvSpPr/>
          <p:nvPr/>
        </p:nvSpPr>
        <p:spPr>
          <a:xfrm>
            <a:off x="4686924" y="1314528"/>
            <a:ext cx="1928734"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Behavior</a:t>
            </a:r>
          </a:p>
        </p:txBody>
      </p:sp>
      <p:sp>
        <p:nvSpPr>
          <p:cNvPr id="29" name="Rectangle 28"/>
          <p:cNvSpPr/>
          <p:nvPr/>
        </p:nvSpPr>
        <p:spPr>
          <a:xfrm>
            <a:off x="4686924" y="2798548"/>
            <a:ext cx="1928734" cy="859444"/>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Teach simple behaviors</a:t>
            </a:r>
            <a:endParaRPr lang="en-US" sz="2000" dirty="0">
              <a:solidFill>
                <a:schemeClr val="tx1"/>
              </a:solidFill>
            </a:endParaRPr>
          </a:p>
        </p:txBody>
      </p:sp>
      <p:sp>
        <p:nvSpPr>
          <p:cNvPr id="28" name="Rectangle 27"/>
          <p:cNvSpPr/>
          <p:nvPr/>
        </p:nvSpPr>
        <p:spPr>
          <a:xfrm>
            <a:off x="6862997" y="1314527"/>
            <a:ext cx="1928734" cy="1394085"/>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Consequence</a:t>
            </a:r>
          </a:p>
        </p:txBody>
      </p:sp>
      <p:sp>
        <p:nvSpPr>
          <p:cNvPr id="33" name="Right Arrow 32"/>
          <p:cNvSpPr/>
          <p:nvPr/>
        </p:nvSpPr>
        <p:spPr>
          <a:xfrm>
            <a:off x="6509477" y="1831682"/>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 name="TextBox 1"/>
          <p:cNvSpPr txBox="1"/>
          <p:nvPr/>
        </p:nvSpPr>
        <p:spPr>
          <a:xfrm>
            <a:off x="6862997" y="3888786"/>
            <a:ext cx="1920714" cy="1631216"/>
          </a:xfrm>
          <a:prstGeom prst="rect">
            <a:avLst/>
          </a:prstGeom>
          <a:noFill/>
        </p:spPr>
        <p:txBody>
          <a:bodyPr wrap="square" rtlCol="0">
            <a:spAutoFit/>
          </a:bodyPr>
          <a:lstStyle/>
          <a:p>
            <a:r>
              <a:rPr lang="en-US" sz="2000" i="1" dirty="0">
                <a:solidFill>
                  <a:schemeClr val="bg1"/>
                </a:solidFill>
              </a:rPr>
              <a:t>Reinforcing successive approximations of a desired behavior </a:t>
            </a:r>
          </a:p>
        </p:txBody>
      </p:sp>
      <p:sp>
        <p:nvSpPr>
          <p:cNvPr id="35" name="TextBox 3"/>
          <p:cNvSpPr txBox="1">
            <a:spLocks noChangeArrowheads="1"/>
          </p:cNvSpPr>
          <p:nvPr/>
        </p:nvSpPr>
        <p:spPr bwMode="auto">
          <a:xfrm>
            <a:off x="113565" y="5872407"/>
            <a:ext cx="42023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defTabSz="914400" fontAlgn="base">
              <a:spcBef>
                <a:spcPct val="0"/>
              </a:spcBef>
              <a:spcAft>
                <a:spcPct val="0"/>
              </a:spcAft>
              <a:buFontTx/>
              <a:buNone/>
            </a:pPr>
            <a:r>
              <a:rPr lang="en-US" altLang="en-US" sz="1200" dirty="0">
                <a:solidFill>
                  <a:srgbClr val="FFFFFF"/>
                </a:solidFill>
                <a:latin typeface="+mn-lt"/>
              </a:rPr>
              <a:t>(Cooper et al,. 2007, p. 421-422)</a:t>
            </a:r>
          </a:p>
        </p:txBody>
      </p:sp>
      <p:sp>
        <p:nvSpPr>
          <p:cNvPr id="19" name="Rectangle 18"/>
          <p:cNvSpPr/>
          <p:nvPr/>
        </p:nvSpPr>
        <p:spPr>
          <a:xfrm>
            <a:off x="4686924" y="3747926"/>
            <a:ext cx="1928734" cy="856928"/>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Improve performance of behaviors</a:t>
            </a:r>
            <a:endParaRPr lang="en-US" sz="2000" dirty="0">
              <a:solidFill>
                <a:schemeClr val="tx1"/>
              </a:solidFill>
            </a:endParaRPr>
          </a:p>
        </p:txBody>
      </p:sp>
      <p:sp>
        <p:nvSpPr>
          <p:cNvPr id="24" name="Rectangle 3"/>
          <p:cNvSpPr txBox="1">
            <a:spLocks noChangeArrowheads="1"/>
          </p:cNvSpPr>
          <p:nvPr/>
        </p:nvSpPr>
        <p:spPr bwMode="auto">
          <a:xfrm>
            <a:off x="133308" y="1378064"/>
            <a:ext cx="4305911"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defTabSz="914400"/>
            <a:r>
              <a:rPr lang="en-US" altLang="en-US" kern="0" dirty="0">
                <a:solidFill>
                  <a:schemeClr val="bg1"/>
                </a:solidFill>
                <a:ea typeface="ＭＳ Ｐゴシック" charset="-128"/>
              </a:rPr>
              <a:t>Behavior may be shaped along a number of dimensions</a:t>
            </a:r>
          </a:p>
          <a:p>
            <a:pPr lvl="1" defTabSz="914400"/>
            <a:r>
              <a:rPr lang="en-US" altLang="en-US" b="1" kern="0" dirty="0">
                <a:solidFill>
                  <a:schemeClr val="bg1"/>
                </a:solidFill>
                <a:latin typeface="+mn-lt"/>
                <a:ea typeface="ヒラギノ角ゴ Pro W3" charset="-128"/>
              </a:rPr>
              <a:t>Topography</a:t>
            </a:r>
            <a:r>
              <a:rPr lang="en-US" altLang="en-US" kern="0" dirty="0">
                <a:solidFill>
                  <a:schemeClr val="bg1"/>
                </a:solidFill>
                <a:latin typeface="+mn-lt"/>
                <a:ea typeface="ヒラギノ角ゴ Pro W3" charset="-128"/>
              </a:rPr>
              <a:t> (what it looks like)</a:t>
            </a:r>
          </a:p>
          <a:p>
            <a:pPr lvl="1" defTabSz="914400"/>
            <a:r>
              <a:rPr lang="en-US" altLang="en-US" b="1" kern="0" dirty="0">
                <a:solidFill>
                  <a:schemeClr val="bg1"/>
                </a:solidFill>
                <a:latin typeface="+mn-lt"/>
                <a:ea typeface="ヒラギノ角ゴ Pro W3" charset="-128"/>
              </a:rPr>
              <a:t>Duration</a:t>
            </a:r>
            <a:r>
              <a:rPr lang="en-US" altLang="en-US" kern="0" dirty="0">
                <a:solidFill>
                  <a:schemeClr val="bg1"/>
                </a:solidFill>
                <a:latin typeface="+mn-lt"/>
                <a:ea typeface="ヒラギノ角ゴ Pro W3" charset="-128"/>
              </a:rPr>
              <a:t> (time between beginning and end of response)</a:t>
            </a:r>
          </a:p>
          <a:p>
            <a:pPr lvl="1" defTabSz="914400"/>
            <a:r>
              <a:rPr lang="en-US" altLang="en-US" b="1" kern="0" dirty="0">
                <a:solidFill>
                  <a:schemeClr val="bg1"/>
                </a:solidFill>
                <a:latin typeface="+mn-lt"/>
                <a:ea typeface="ヒラギノ角ゴ Pro W3" charset="-128"/>
              </a:rPr>
              <a:t>Latency</a:t>
            </a:r>
            <a:r>
              <a:rPr lang="en-US" altLang="en-US" kern="0" dirty="0">
                <a:solidFill>
                  <a:schemeClr val="bg1"/>
                </a:solidFill>
                <a:latin typeface="+mn-lt"/>
                <a:ea typeface="ヒラギノ角ゴ Pro W3" charset="-128"/>
              </a:rPr>
              <a:t> (time between S</a:t>
            </a:r>
            <a:r>
              <a:rPr lang="en-US" altLang="en-US" kern="0" baseline="30000" dirty="0">
                <a:solidFill>
                  <a:schemeClr val="bg1"/>
                </a:solidFill>
                <a:latin typeface="+mn-lt"/>
                <a:ea typeface="ヒラギノ角ゴ Pro W3" charset="-128"/>
              </a:rPr>
              <a:t>D</a:t>
            </a:r>
            <a:r>
              <a:rPr lang="en-US" altLang="en-US" kern="0" dirty="0">
                <a:solidFill>
                  <a:schemeClr val="bg1"/>
                </a:solidFill>
                <a:latin typeface="+mn-lt"/>
                <a:ea typeface="ヒラギノ角ゴ Pro W3" charset="-128"/>
              </a:rPr>
              <a:t> and response)</a:t>
            </a:r>
          </a:p>
          <a:p>
            <a:pPr lvl="1" defTabSz="914400"/>
            <a:r>
              <a:rPr lang="en-US" altLang="en-US" b="1" kern="0" dirty="0">
                <a:solidFill>
                  <a:schemeClr val="bg1"/>
                </a:solidFill>
                <a:latin typeface="+mn-lt"/>
                <a:ea typeface="ヒラギノ角ゴ Pro W3" charset="-128"/>
              </a:rPr>
              <a:t>Frequency/Rate</a:t>
            </a:r>
            <a:r>
              <a:rPr lang="en-US" altLang="en-US" kern="0" dirty="0">
                <a:solidFill>
                  <a:schemeClr val="bg1"/>
                </a:solidFill>
                <a:latin typeface="+mn-lt"/>
                <a:ea typeface="ヒラギノ角ゴ Pro W3" charset="-128"/>
              </a:rPr>
              <a:t> (fluency of response)</a:t>
            </a:r>
          </a:p>
          <a:p>
            <a:pPr lvl="1" defTabSz="914400"/>
            <a:r>
              <a:rPr lang="en-US" altLang="en-US" b="1" kern="0" dirty="0">
                <a:solidFill>
                  <a:schemeClr val="bg1"/>
                </a:solidFill>
                <a:latin typeface="+mn-lt"/>
                <a:ea typeface="ヒラギノ角ゴ Pro W3" charset="-128"/>
              </a:rPr>
              <a:t>Force</a:t>
            </a:r>
            <a:r>
              <a:rPr lang="en-US" altLang="en-US" kern="0" dirty="0">
                <a:solidFill>
                  <a:schemeClr val="bg1"/>
                </a:solidFill>
                <a:latin typeface="+mn-lt"/>
                <a:ea typeface="ヒラギノ角ゴ Pro W3" charset="-128"/>
              </a:rPr>
              <a:t> (intensity)</a:t>
            </a:r>
          </a:p>
          <a:p>
            <a:pPr defTabSz="914400"/>
            <a:endParaRPr lang="en-US" altLang="en-US" sz="1600" kern="0" dirty="0">
              <a:solidFill>
                <a:schemeClr val="bg1"/>
              </a:solidFill>
              <a:ea typeface="ＭＳ Ｐゴシック" charset="-128"/>
            </a:endParaRPr>
          </a:p>
        </p:txBody>
      </p:sp>
      <p:sp>
        <p:nvSpPr>
          <p:cNvPr id="18" name="Cloud Callout 17"/>
          <p:cNvSpPr/>
          <p:nvPr/>
        </p:nvSpPr>
        <p:spPr>
          <a:xfrm>
            <a:off x="3920867" y="4704394"/>
            <a:ext cx="2294721" cy="1199633"/>
          </a:xfrm>
          <a:prstGeom prst="cloudCallout">
            <a:avLst>
              <a:gd name="adj1" fmla="val 55273"/>
              <a:gd name="adj2" fmla="val -64232"/>
            </a:avLst>
          </a:prstGeom>
          <a:solidFill>
            <a:srgbClr val="D5AEDC"/>
          </a:solidFill>
          <a:ln>
            <a:solidFill>
              <a:srgbClr val="A856B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What does it look like?</a:t>
            </a:r>
            <a:endParaRPr lang="en-US" sz="2000" dirty="0">
              <a:solidFill>
                <a:schemeClr val="tx1"/>
              </a:solidFill>
            </a:endParaRPr>
          </a:p>
        </p:txBody>
      </p:sp>
      <p:pic>
        <p:nvPicPr>
          <p:cNvPr id="21" name="Picture 20"/>
          <p:cNvPicPr>
            <a:picLocks noChangeAspect="1"/>
          </p:cNvPicPr>
          <p:nvPr/>
        </p:nvPicPr>
        <p:blipFill>
          <a:blip r:embed="rId3"/>
          <a:stretch>
            <a:fillRect/>
          </a:stretch>
        </p:blipFill>
        <p:spPr>
          <a:xfrm>
            <a:off x="6757973" y="3888786"/>
            <a:ext cx="2138782" cy="1376584"/>
          </a:xfrm>
          <a:prstGeom prst="rect">
            <a:avLst/>
          </a:prstGeom>
        </p:spPr>
      </p:pic>
      <p:sp>
        <p:nvSpPr>
          <p:cNvPr id="22" name="TextBox 21"/>
          <p:cNvSpPr txBox="1"/>
          <p:nvPr/>
        </p:nvSpPr>
        <p:spPr>
          <a:xfrm>
            <a:off x="6757973" y="4861969"/>
            <a:ext cx="2138782" cy="400110"/>
          </a:xfrm>
          <a:prstGeom prst="rect">
            <a:avLst/>
          </a:prstGeom>
          <a:solidFill>
            <a:srgbClr val="D5AEDC"/>
          </a:solidFill>
          <a:ln>
            <a:noFill/>
          </a:ln>
        </p:spPr>
        <p:txBody>
          <a:bodyPr wrap="square" rtlCol="0">
            <a:spAutoFit/>
          </a:bodyPr>
          <a:lstStyle/>
          <a:p>
            <a:pPr algn="ctr"/>
            <a:r>
              <a:rPr lang="en-US" sz="2000" dirty="0">
                <a:latin typeface="Franklin Gothic Medium"/>
              </a:rPr>
              <a:t>Writing</a:t>
            </a:r>
          </a:p>
        </p:txBody>
      </p:sp>
      <p:sp>
        <p:nvSpPr>
          <p:cNvPr id="16" name="Title 2"/>
          <p:cNvSpPr>
            <a:spLocks noGrp="1"/>
          </p:cNvSpPr>
          <p:nvPr>
            <p:ph type="title"/>
          </p:nvPr>
        </p:nvSpPr>
        <p:spPr>
          <a:xfrm>
            <a:off x="0" y="-11036"/>
            <a:ext cx="7886700" cy="1325563"/>
          </a:xfrm>
        </p:spPr>
        <p:txBody>
          <a:bodyPr>
            <a:normAutofit/>
          </a:bodyPr>
          <a:lstStyle/>
          <a:p>
            <a:r>
              <a:rPr lang="en-US" b="1" kern="0" dirty="0">
                <a:solidFill>
                  <a:schemeClr val="accent2"/>
                </a:solidFill>
                <a:ea typeface="Arial" charset="0"/>
                <a:cs typeface="Arial" charset="0"/>
              </a:rPr>
              <a:t>What behavioral procedures are involved in teaching?  </a:t>
            </a:r>
            <a:endParaRPr lang="en-US" dirty="0"/>
          </a:p>
        </p:txBody>
      </p:sp>
    </p:spTree>
    <p:extLst>
      <p:ext uri="{BB962C8B-B14F-4D97-AF65-F5344CB8AC3E}">
        <p14:creationId xmlns:p14="http://schemas.microsoft.com/office/powerpoint/2010/main" val="111710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1"/>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2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500"/>
                                        <p:tgtEl>
                                          <p:spTgt spid="18"/>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par>
                                <p:cTn id="28" presetID="1" presetClass="entr" presetSubtype="0" fill="hold" nodeType="withEffect">
                                  <p:stCondLst>
                                    <p:cond delay="0"/>
                                  </p:stCondLst>
                                  <p:childTnLst>
                                    <p:set>
                                      <p:cBhvr>
                                        <p:cTn id="29"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18" grpId="0" animBg="1"/>
      <p:bldP spid="22" grpId="0" animBg="1"/>
      <p:bldP spid="2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8078536" cy="1325563"/>
          </a:xfrm>
        </p:spPr>
        <p:txBody>
          <a:bodyPr>
            <a:noAutofit/>
          </a:bodyPr>
          <a:lstStyle/>
          <a:p>
            <a:r>
              <a:rPr lang="en-US" dirty="0">
                <a:solidFill>
                  <a:schemeClr val="accent2"/>
                </a:solidFill>
              </a:rPr>
              <a:t>“Real-life” examples of skills you could teach through shaping</a:t>
            </a:r>
          </a:p>
        </p:txBody>
      </p:sp>
      <p:grpSp>
        <p:nvGrpSpPr>
          <p:cNvPr id="13" name="Group 12"/>
          <p:cNvGrpSpPr/>
          <p:nvPr/>
        </p:nvGrpSpPr>
        <p:grpSpPr>
          <a:xfrm>
            <a:off x="174455" y="1840251"/>
            <a:ext cx="1850365" cy="1220676"/>
            <a:chOff x="75967" y="168913"/>
            <a:chExt cx="2370552" cy="1568448"/>
          </a:xfrm>
        </p:grpSpPr>
        <p:pic>
          <p:nvPicPr>
            <p:cNvPr id="9" name="Picture 8"/>
            <p:cNvPicPr>
              <a:picLocks noChangeAspect="1"/>
            </p:cNvPicPr>
            <p:nvPr/>
          </p:nvPicPr>
          <p:blipFill>
            <a:blip r:embed="rId2"/>
            <a:stretch>
              <a:fillRect/>
            </a:stretch>
          </p:blipFill>
          <p:spPr>
            <a:xfrm>
              <a:off x="80991" y="168913"/>
              <a:ext cx="2365528" cy="1568448"/>
            </a:xfrm>
            <a:prstGeom prst="rect">
              <a:avLst/>
            </a:prstGeom>
          </p:spPr>
        </p:pic>
        <p:sp>
          <p:nvSpPr>
            <p:cNvPr id="12" name="Rectangle 11"/>
            <p:cNvSpPr/>
            <p:nvPr/>
          </p:nvSpPr>
          <p:spPr>
            <a:xfrm>
              <a:off x="75967" y="1405467"/>
              <a:ext cx="2370552" cy="3318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“Tone”</a:t>
              </a:r>
              <a:endParaRPr lang="en-US" dirty="0"/>
            </a:p>
          </p:txBody>
        </p:sp>
      </p:grpSp>
      <p:grpSp>
        <p:nvGrpSpPr>
          <p:cNvPr id="15" name="Group 14"/>
          <p:cNvGrpSpPr/>
          <p:nvPr/>
        </p:nvGrpSpPr>
        <p:grpSpPr>
          <a:xfrm>
            <a:off x="2110586" y="2476207"/>
            <a:ext cx="1962444" cy="1270171"/>
            <a:chOff x="3611019" y="359436"/>
            <a:chExt cx="2356957" cy="1568448"/>
          </a:xfrm>
        </p:grpSpPr>
        <p:pic>
          <p:nvPicPr>
            <p:cNvPr id="10" name="Picture 9"/>
            <p:cNvPicPr>
              <a:picLocks noChangeAspect="1"/>
            </p:cNvPicPr>
            <p:nvPr/>
          </p:nvPicPr>
          <p:blipFill>
            <a:blip r:embed="rId3"/>
            <a:stretch>
              <a:fillRect/>
            </a:stretch>
          </p:blipFill>
          <p:spPr>
            <a:xfrm>
              <a:off x="3611019" y="359436"/>
              <a:ext cx="2356957" cy="1568448"/>
            </a:xfrm>
            <a:prstGeom prst="rect">
              <a:avLst/>
            </a:prstGeom>
          </p:spPr>
        </p:pic>
        <p:sp>
          <p:nvSpPr>
            <p:cNvPr id="14" name="Rectangle 13"/>
            <p:cNvSpPr/>
            <p:nvPr/>
          </p:nvSpPr>
          <p:spPr>
            <a:xfrm>
              <a:off x="3611019" y="1566334"/>
              <a:ext cx="2356957" cy="361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Musical Phrasing </a:t>
              </a:r>
            </a:p>
          </p:txBody>
        </p:sp>
      </p:grpSp>
      <p:grpSp>
        <p:nvGrpSpPr>
          <p:cNvPr id="17" name="Group 16"/>
          <p:cNvGrpSpPr/>
          <p:nvPr/>
        </p:nvGrpSpPr>
        <p:grpSpPr>
          <a:xfrm>
            <a:off x="6807720" y="1980747"/>
            <a:ext cx="2218267" cy="1643754"/>
            <a:chOff x="6214533" y="-1104235"/>
            <a:chExt cx="2728541" cy="2048082"/>
          </a:xfrm>
        </p:grpSpPr>
        <p:pic>
          <p:nvPicPr>
            <p:cNvPr id="11" name="Picture 10"/>
            <p:cNvPicPr>
              <a:picLocks noChangeAspect="1"/>
            </p:cNvPicPr>
            <p:nvPr/>
          </p:nvPicPr>
          <p:blipFill>
            <a:blip r:embed="rId4"/>
            <a:stretch>
              <a:fillRect/>
            </a:stretch>
          </p:blipFill>
          <p:spPr>
            <a:xfrm>
              <a:off x="6228723" y="-1104235"/>
              <a:ext cx="2714351" cy="2040443"/>
            </a:xfrm>
            <a:prstGeom prst="rect">
              <a:avLst/>
            </a:prstGeom>
          </p:spPr>
        </p:pic>
        <p:sp>
          <p:nvSpPr>
            <p:cNvPr id="16" name="Rectangle 15"/>
            <p:cNvSpPr/>
            <p:nvPr/>
          </p:nvSpPr>
          <p:spPr>
            <a:xfrm>
              <a:off x="6214533" y="572578"/>
              <a:ext cx="2728541" cy="3712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Free Sample + Sale</a:t>
              </a:r>
            </a:p>
          </p:txBody>
        </p:sp>
      </p:grpSp>
      <p:grpSp>
        <p:nvGrpSpPr>
          <p:cNvPr id="19" name="Group 18"/>
          <p:cNvGrpSpPr/>
          <p:nvPr/>
        </p:nvGrpSpPr>
        <p:grpSpPr>
          <a:xfrm>
            <a:off x="4252404" y="1847709"/>
            <a:ext cx="2320405" cy="1335980"/>
            <a:chOff x="6350000" y="1845733"/>
            <a:chExt cx="2262597" cy="1377989"/>
          </a:xfrm>
        </p:grpSpPr>
        <p:pic>
          <p:nvPicPr>
            <p:cNvPr id="4" name="Picture 3"/>
            <p:cNvPicPr>
              <a:picLocks noChangeAspect="1"/>
            </p:cNvPicPr>
            <p:nvPr/>
          </p:nvPicPr>
          <p:blipFill>
            <a:blip r:embed="rId5"/>
            <a:stretch>
              <a:fillRect/>
            </a:stretch>
          </p:blipFill>
          <p:spPr>
            <a:xfrm>
              <a:off x="6350000" y="1845733"/>
              <a:ext cx="2262597" cy="1278467"/>
            </a:xfrm>
            <a:prstGeom prst="rect">
              <a:avLst/>
            </a:prstGeom>
          </p:spPr>
        </p:pic>
        <p:sp>
          <p:nvSpPr>
            <p:cNvPr id="18" name="Rectangle 17"/>
            <p:cNvSpPr/>
            <p:nvPr/>
          </p:nvSpPr>
          <p:spPr>
            <a:xfrm>
              <a:off x="6350000" y="2937959"/>
              <a:ext cx="2262597" cy="2857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Infant Communication</a:t>
              </a:r>
            </a:p>
          </p:txBody>
        </p:sp>
      </p:grpSp>
      <p:grpSp>
        <p:nvGrpSpPr>
          <p:cNvPr id="21" name="Group 20"/>
          <p:cNvGrpSpPr/>
          <p:nvPr/>
        </p:nvGrpSpPr>
        <p:grpSpPr>
          <a:xfrm>
            <a:off x="4791695" y="3723060"/>
            <a:ext cx="2075022" cy="1400666"/>
            <a:chOff x="5752256" y="3625166"/>
            <a:chExt cx="2075022" cy="1400666"/>
          </a:xfrm>
        </p:grpSpPr>
        <p:pic>
          <p:nvPicPr>
            <p:cNvPr id="5" name="Picture 4"/>
            <p:cNvPicPr>
              <a:picLocks noChangeAspect="1"/>
            </p:cNvPicPr>
            <p:nvPr/>
          </p:nvPicPr>
          <p:blipFill>
            <a:blip r:embed="rId6"/>
            <a:stretch>
              <a:fillRect/>
            </a:stretch>
          </p:blipFill>
          <p:spPr>
            <a:xfrm>
              <a:off x="5752257" y="3625166"/>
              <a:ext cx="2075021" cy="1384302"/>
            </a:xfrm>
            <a:prstGeom prst="rect">
              <a:avLst/>
            </a:prstGeom>
          </p:spPr>
        </p:pic>
        <p:sp>
          <p:nvSpPr>
            <p:cNvPr id="20" name="Rectangle 19"/>
            <p:cNvSpPr/>
            <p:nvPr/>
          </p:nvSpPr>
          <p:spPr>
            <a:xfrm>
              <a:off x="5752256" y="4736695"/>
              <a:ext cx="2075021" cy="2891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Eating with Spoon</a:t>
              </a:r>
            </a:p>
          </p:txBody>
        </p:sp>
      </p:grpSp>
      <p:grpSp>
        <p:nvGrpSpPr>
          <p:cNvPr id="23" name="Group 22"/>
          <p:cNvGrpSpPr/>
          <p:nvPr/>
        </p:nvGrpSpPr>
        <p:grpSpPr>
          <a:xfrm>
            <a:off x="6618613" y="5223583"/>
            <a:ext cx="2158024" cy="955451"/>
            <a:chOff x="6291709" y="4954779"/>
            <a:chExt cx="2398064" cy="1113079"/>
          </a:xfrm>
        </p:grpSpPr>
        <p:pic>
          <p:nvPicPr>
            <p:cNvPr id="6" name="Picture 5"/>
            <p:cNvPicPr>
              <a:picLocks noChangeAspect="1"/>
            </p:cNvPicPr>
            <p:nvPr/>
          </p:nvPicPr>
          <p:blipFill>
            <a:blip r:embed="rId7"/>
            <a:stretch>
              <a:fillRect/>
            </a:stretch>
          </p:blipFill>
          <p:spPr>
            <a:xfrm>
              <a:off x="6441585" y="4954779"/>
              <a:ext cx="2171012" cy="793255"/>
            </a:xfrm>
            <a:prstGeom prst="rect">
              <a:avLst/>
            </a:prstGeom>
          </p:spPr>
        </p:pic>
        <p:sp>
          <p:nvSpPr>
            <p:cNvPr id="22" name="Rectangle 21"/>
            <p:cNvSpPr/>
            <p:nvPr/>
          </p:nvSpPr>
          <p:spPr>
            <a:xfrm>
              <a:off x="6291709" y="5767098"/>
              <a:ext cx="2398064" cy="300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Learning to Decode</a:t>
              </a:r>
            </a:p>
          </p:txBody>
        </p:sp>
      </p:grpSp>
      <p:grpSp>
        <p:nvGrpSpPr>
          <p:cNvPr id="25" name="Group 24"/>
          <p:cNvGrpSpPr/>
          <p:nvPr/>
        </p:nvGrpSpPr>
        <p:grpSpPr>
          <a:xfrm>
            <a:off x="2284540" y="4023300"/>
            <a:ext cx="2159516" cy="1974478"/>
            <a:chOff x="3195665" y="4456405"/>
            <a:chExt cx="1933711" cy="1777192"/>
          </a:xfrm>
        </p:grpSpPr>
        <p:pic>
          <p:nvPicPr>
            <p:cNvPr id="8" name="Picture 7"/>
            <p:cNvPicPr>
              <a:picLocks noChangeAspect="1"/>
            </p:cNvPicPr>
            <p:nvPr/>
          </p:nvPicPr>
          <p:blipFill>
            <a:blip r:embed="rId8"/>
            <a:stretch>
              <a:fillRect/>
            </a:stretch>
          </p:blipFill>
          <p:spPr>
            <a:xfrm>
              <a:off x="3195665" y="4456405"/>
              <a:ext cx="1933711" cy="1532466"/>
            </a:xfrm>
            <a:prstGeom prst="rect">
              <a:avLst/>
            </a:prstGeom>
          </p:spPr>
        </p:pic>
        <p:sp>
          <p:nvSpPr>
            <p:cNvPr id="24" name="Rectangle 23"/>
            <p:cNvSpPr/>
            <p:nvPr/>
          </p:nvSpPr>
          <p:spPr>
            <a:xfrm>
              <a:off x="3195665" y="5759644"/>
              <a:ext cx="1933711" cy="4739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Reading with Expression</a:t>
              </a:r>
            </a:p>
          </p:txBody>
        </p:sp>
      </p:grpSp>
      <p:grpSp>
        <p:nvGrpSpPr>
          <p:cNvPr id="27" name="Group 26"/>
          <p:cNvGrpSpPr/>
          <p:nvPr/>
        </p:nvGrpSpPr>
        <p:grpSpPr>
          <a:xfrm>
            <a:off x="145825" y="3350039"/>
            <a:ext cx="1604701" cy="2072566"/>
            <a:chOff x="214779" y="2700865"/>
            <a:chExt cx="2112279" cy="2962705"/>
          </a:xfrm>
        </p:grpSpPr>
        <p:pic>
          <p:nvPicPr>
            <p:cNvPr id="7" name="Picture 6"/>
            <p:cNvPicPr>
              <a:picLocks noChangeAspect="1"/>
            </p:cNvPicPr>
            <p:nvPr/>
          </p:nvPicPr>
          <p:blipFill>
            <a:blip r:embed="rId9"/>
            <a:stretch>
              <a:fillRect/>
            </a:stretch>
          </p:blipFill>
          <p:spPr>
            <a:xfrm>
              <a:off x="214779" y="2700865"/>
              <a:ext cx="2112278" cy="2726267"/>
            </a:xfrm>
            <a:prstGeom prst="rect">
              <a:avLst/>
            </a:prstGeom>
          </p:spPr>
        </p:pic>
        <p:sp>
          <p:nvSpPr>
            <p:cNvPr id="26" name="Rectangle 25"/>
            <p:cNvSpPr/>
            <p:nvPr/>
          </p:nvSpPr>
          <p:spPr>
            <a:xfrm>
              <a:off x="214779" y="5222638"/>
              <a:ext cx="2112279" cy="440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Handwritting</a:t>
              </a:r>
              <a:endParaRPr lang="en-US" dirty="0"/>
            </a:p>
          </p:txBody>
        </p:sp>
      </p:grpSp>
    </p:spTree>
    <p:extLst>
      <p:ext uri="{BB962C8B-B14F-4D97-AF65-F5344CB8AC3E}">
        <p14:creationId xmlns:p14="http://schemas.microsoft.com/office/powerpoint/2010/main" val="383703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8"/>
            <a:ext cx="7955280" cy="1489773"/>
          </a:xfrm>
        </p:spPr>
        <p:txBody>
          <a:bodyPr>
            <a:normAutofit fontScale="90000"/>
          </a:bodyPr>
          <a:lstStyle/>
          <a:p>
            <a:r>
              <a:rPr lang="en-US" sz="4900" b="1" kern="0" dirty="0">
                <a:solidFill>
                  <a:schemeClr val="accent2"/>
                </a:solidFill>
                <a:ea typeface="ヒラギノ角ゴ Pro W3" pitchFamily="-65" charset="-128"/>
                <a:cs typeface="ヒラギノ角ゴ Pro W3" pitchFamily="-65" charset="-128"/>
              </a:rPr>
              <a:t>Activity 2.2: Discussion Board</a:t>
            </a:r>
            <a:br>
              <a:rPr lang="en-US" sz="5400" b="1" kern="0" dirty="0">
                <a:solidFill>
                  <a:schemeClr val="accent2"/>
                </a:solidFill>
                <a:ea typeface="ヒラギノ角ゴ Pro W3" pitchFamily="-65" charset="-128"/>
                <a:cs typeface="ヒラギノ角ゴ Pro W3" pitchFamily="-65" charset="-128"/>
              </a:rPr>
            </a:br>
            <a:r>
              <a:rPr lang="en-US" sz="3600" kern="0" dirty="0">
                <a:solidFill>
                  <a:schemeClr val="accent2"/>
                </a:solidFill>
                <a:ea typeface="ヒラギノ角ゴ Pro W3" pitchFamily="-65" charset="-128"/>
                <a:cs typeface="ヒラギノ角ゴ Pro W3" pitchFamily="-65" charset="-128"/>
              </a:rPr>
              <a:t>Shaping</a:t>
            </a:r>
            <a:endParaRPr lang="en-US" sz="3600" dirty="0"/>
          </a:p>
        </p:txBody>
      </p:sp>
      <p:sp>
        <p:nvSpPr>
          <p:cNvPr id="177155" name="Rectangle 3"/>
          <p:cNvSpPr>
            <a:spLocks noGrp="1" noChangeArrowheads="1"/>
          </p:cNvSpPr>
          <p:nvPr>
            <p:ph idx="1"/>
          </p:nvPr>
        </p:nvSpPr>
        <p:spPr>
          <a:xfrm>
            <a:off x="925286" y="2057400"/>
            <a:ext cx="7320643" cy="3926949"/>
          </a:xfrm>
        </p:spPr>
        <p:txBody>
          <a:bodyPr>
            <a:noAutofit/>
          </a:bodyPr>
          <a:lstStyle/>
          <a:p>
            <a:pPr marL="0" indent="0">
              <a:lnSpc>
                <a:spcPct val="120000"/>
              </a:lnSpc>
              <a:spcBef>
                <a:spcPts val="0"/>
              </a:spcBef>
              <a:spcAft>
                <a:spcPts val="600"/>
              </a:spcAft>
              <a:buNone/>
            </a:pPr>
            <a:r>
              <a:rPr lang="en-US" altLang="en-US" sz="2400" dirty="0">
                <a:solidFill>
                  <a:schemeClr val="bg1"/>
                </a:solidFill>
                <a:ea typeface="ＭＳ Ｐゴシック" charset="-128"/>
              </a:rPr>
              <a:t>Share a situation in which you have used (or would use) shaping to teach a new behavior or improve performance of an existing behavior. </a:t>
            </a:r>
          </a:p>
          <a:p>
            <a:pPr marL="0" indent="0">
              <a:lnSpc>
                <a:spcPct val="120000"/>
              </a:lnSpc>
              <a:spcBef>
                <a:spcPts val="0"/>
              </a:spcBef>
              <a:spcAft>
                <a:spcPts val="600"/>
              </a:spcAft>
              <a:buNone/>
            </a:pPr>
            <a:r>
              <a:rPr lang="en-US" altLang="en-US" sz="2400" dirty="0">
                <a:solidFill>
                  <a:schemeClr val="bg1"/>
                </a:solidFill>
                <a:ea typeface="ＭＳ Ｐゴシック" charset="-128"/>
              </a:rPr>
              <a:t>Explain why shaping would be an appropriate approach to teach that skill.</a:t>
            </a:r>
            <a:endParaRPr lang="en-US" sz="2500" dirty="0">
              <a:solidFill>
                <a:schemeClr val="bg1"/>
              </a:solidFill>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91441" y="264379"/>
            <a:ext cx="937259" cy="914400"/>
          </a:xfrm>
          <a:prstGeom prst="rect">
            <a:avLst/>
          </a:prstGeom>
        </p:spPr>
      </p:pic>
      <p:sp>
        <p:nvSpPr>
          <p:cNvPr id="5" name="TextBox 4"/>
          <p:cNvSpPr txBox="1"/>
          <p:nvPr/>
        </p:nvSpPr>
        <p:spPr>
          <a:xfrm>
            <a:off x="200640" y="5238572"/>
            <a:ext cx="8737974" cy="584775"/>
          </a:xfrm>
          <a:prstGeom prst="rect">
            <a:avLst/>
          </a:prstGeom>
          <a:solidFill>
            <a:schemeClr val="tx1"/>
          </a:solidFill>
        </p:spPr>
        <p:txBody>
          <a:bodyPr wrap="square" rtlCol="0">
            <a:spAutoFit/>
          </a:bodyPr>
          <a:lstStyle/>
          <a:p>
            <a:pPr algn="ctr"/>
            <a:r>
              <a:rPr lang="en-US" sz="3200" b="1" dirty="0">
                <a:solidFill>
                  <a:srgbClr val="FF0000"/>
                </a:solidFill>
              </a:rPr>
              <a:t>Please pause the video to complete Activity 2.2</a:t>
            </a:r>
          </a:p>
        </p:txBody>
      </p:sp>
    </p:spTree>
    <p:extLst>
      <p:ext uri="{BB962C8B-B14F-4D97-AF65-F5344CB8AC3E}">
        <p14:creationId xmlns:p14="http://schemas.microsoft.com/office/powerpoint/2010/main" val="274984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7776" y="330247"/>
            <a:ext cx="7955280" cy="1489773"/>
          </a:xfrm>
        </p:spPr>
        <p:txBody>
          <a:bodyPr>
            <a:normAutofit/>
          </a:bodyPr>
          <a:lstStyle/>
          <a:p>
            <a:r>
              <a:rPr lang="en-US" b="1" kern="0" dirty="0">
                <a:solidFill>
                  <a:schemeClr val="accent2"/>
                </a:solidFill>
                <a:ea typeface="ヒラギノ角ゴ Pro W3" pitchFamily="-65" charset="-128"/>
                <a:cs typeface="ヒラギノ角ゴ Pro W3" pitchFamily="-65" charset="-128"/>
              </a:rPr>
              <a:t>Activity 2.2: Review</a:t>
            </a:r>
            <a:br>
              <a:rPr lang="en-US" b="1" kern="0" dirty="0">
                <a:solidFill>
                  <a:schemeClr val="accent2"/>
                </a:solidFill>
                <a:ea typeface="ヒラギノ角ゴ Pro W3" pitchFamily="-65" charset="-128"/>
                <a:cs typeface="ヒラギノ角ゴ Pro W3" pitchFamily="-65" charset="-128"/>
              </a:rPr>
            </a:br>
            <a:endParaRPr lang="en-US" dirty="0"/>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91441" y="264379"/>
            <a:ext cx="937259" cy="914400"/>
          </a:xfrm>
          <a:prstGeom prst="rect">
            <a:avLst/>
          </a:prstGeom>
        </p:spPr>
      </p:pic>
      <p:sp>
        <p:nvSpPr>
          <p:cNvPr id="2" name="TextBox 1">
            <a:extLst>
              <a:ext uri="{FF2B5EF4-FFF2-40B4-BE49-F238E27FC236}">
                <a16:creationId xmlns:a16="http://schemas.microsoft.com/office/drawing/2014/main" id="{F512DFAE-F26A-46BF-8970-A0EEA84243D3}"/>
              </a:ext>
            </a:extLst>
          </p:cNvPr>
          <p:cNvSpPr txBox="1"/>
          <p:nvPr/>
        </p:nvSpPr>
        <p:spPr>
          <a:xfrm>
            <a:off x="255748" y="1121097"/>
            <a:ext cx="8063831" cy="163121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solidFill>
                  <a:schemeClr val="bg1"/>
                </a:solidFill>
              </a:rPr>
              <a:t>Consider your example from Activity 2.2</a:t>
            </a:r>
            <a:endParaRPr lang="en-US" sz="1400" dirty="0">
              <a:solidFill>
                <a:schemeClr val="bg1"/>
              </a:solidFill>
            </a:endParaRPr>
          </a:p>
          <a:p>
            <a:endParaRPr lang="en-US" sz="2000" dirty="0">
              <a:solidFill>
                <a:schemeClr val="bg1"/>
              </a:solidFill>
            </a:endParaRPr>
          </a:p>
          <a:p>
            <a:pPr marL="285750" indent="-285750">
              <a:buFont typeface="Arial"/>
              <a:buChar char="•"/>
            </a:pPr>
            <a:r>
              <a:rPr lang="en-US" sz="2000" dirty="0">
                <a:solidFill>
                  <a:schemeClr val="bg1"/>
                </a:solidFill>
              </a:rPr>
              <a:t>Recall - shaping involves reinforcing successive approximations of a desired behavior. </a:t>
            </a:r>
            <a:endParaRPr lang="en-US" sz="1400" dirty="0">
              <a:solidFill>
                <a:schemeClr val="bg1"/>
              </a:solidFill>
            </a:endParaRPr>
          </a:p>
          <a:p>
            <a:endParaRPr lang="en-US" sz="20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454454661"/>
              </p:ext>
            </p:extLst>
          </p:nvPr>
        </p:nvGraphicFramePr>
        <p:xfrm>
          <a:off x="409575" y="2567512"/>
          <a:ext cx="8286750" cy="3061763"/>
        </p:xfrm>
        <a:graphic>
          <a:graphicData uri="http://schemas.openxmlformats.org/drawingml/2006/table">
            <a:tbl>
              <a:tblPr firstRow="1" bandRow="1">
                <a:tableStyleId>{5C22544A-7EE6-4342-B048-85BDC9FD1C3A}</a:tableStyleId>
              </a:tblPr>
              <a:tblGrid>
                <a:gridCol w="8286750">
                  <a:extLst>
                    <a:ext uri="{9D8B030D-6E8A-4147-A177-3AD203B41FA5}">
                      <a16:colId xmlns:a16="http://schemas.microsoft.com/office/drawing/2014/main" val="3868072050"/>
                    </a:ext>
                  </a:extLst>
                </a:gridCol>
              </a:tblGrid>
              <a:tr h="402822">
                <a:tc>
                  <a:txBody>
                    <a:bodyPr/>
                    <a:lstStyle/>
                    <a:p>
                      <a:pPr algn="ctr"/>
                      <a:r>
                        <a:rPr lang="en-US" dirty="0"/>
                        <a:t>An</a:t>
                      </a:r>
                      <a:r>
                        <a:rPr lang="en-US" baseline="0" dirty="0"/>
                        <a:t> Additional Example</a:t>
                      </a:r>
                      <a:endParaRPr lang="en-US" dirty="0"/>
                    </a:p>
                  </a:txBody>
                  <a:tcP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0914657"/>
                  </a:ext>
                </a:extLst>
              </a:tr>
              <a:tr h="2658941">
                <a:tc>
                  <a:txBody>
                    <a:bodyPr/>
                    <a:lstStyle/>
                    <a:p>
                      <a:r>
                        <a:rPr lang="en-US" sz="1800" dirty="0">
                          <a:solidFill>
                            <a:schemeClr val="tx1"/>
                          </a:solidFill>
                        </a:rPr>
                        <a:t>Consider you are a classroom teacher and would like your class to line-up more quickly for lunch. You could SHAPE this whole-group expectation focusing on latency.</a:t>
                      </a:r>
                    </a:p>
                    <a:p>
                      <a:pPr lvl="2" indent="-285750">
                        <a:buFont typeface="Arial"/>
                        <a:buChar char="•"/>
                      </a:pPr>
                      <a:r>
                        <a:rPr lang="en-US" sz="1800" dirty="0">
                          <a:solidFill>
                            <a:schemeClr val="tx1"/>
                          </a:solidFill>
                        </a:rPr>
                        <a:t>First, you establish current performance. Say it takes 45 seconds to line up. </a:t>
                      </a:r>
                    </a:p>
                    <a:p>
                      <a:pPr lvl="2" indent="-285750">
                        <a:buFont typeface="Arial"/>
                        <a:buChar char="•"/>
                      </a:pPr>
                      <a:r>
                        <a:rPr lang="en-US" sz="1800" dirty="0">
                          <a:solidFill>
                            <a:schemeClr val="tx1"/>
                          </a:solidFill>
                        </a:rPr>
                        <a:t>Next, establish a group target, say 15 seconds to line up is your goal.</a:t>
                      </a:r>
                      <a:endParaRPr lang="en-US" sz="1600" dirty="0">
                        <a:solidFill>
                          <a:schemeClr val="tx1"/>
                        </a:solidFill>
                      </a:endParaRPr>
                    </a:p>
                    <a:p>
                      <a:pPr lvl="2" indent="-285750">
                        <a:buFont typeface="Arial"/>
                        <a:buChar char="•"/>
                      </a:pPr>
                      <a:r>
                        <a:rPr lang="en-US" sz="1800" dirty="0">
                          <a:solidFill>
                            <a:schemeClr val="tx1"/>
                          </a:solidFill>
                        </a:rPr>
                        <a:t>Then, work systematically toward that goal. To do this, you would SHAPE or reinforce the group if they were able to line up within progressively shorter intervals of time (e.g., 40 seconds, then 35 seconds, then 30 seconds, etc...)</a:t>
                      </a:r>
                      <a:endParaRPr lang="en-US" sz="1600" dirty="0">
                        <a:solidFill>
                          <a:schemeClr val="tx1"/>
                        </a:solidFill>
                      </a:endParaRPr>
                    </a:p>
                  </a:txBody>
                  <a:tcP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4244488322"/>
                  </a:ext>
                </a:extLst>
              </a:tr>
            </a:tbl>
          </a:graphicData>
        </a:graphic>
      </p:graphicFrame>
    </p:spTree>
    <p:extLst>
      <p:ext uri="{BB962C8B-B14F-4D97-AF65-F5344CB8AC3E}">
        <p14:creationId xmlns:p14="http://schemas.microsoft.com/office/powerpoint/2010/main" val="2282802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6809788" y="4631475"/>
            <a:ext cx="2050851" cy="1391595"/>
            <a:chOff x="6809788" y="5443872"/>
            <a:chExt cx="2050851" cy="1391595"/>
          </a:xfrm>
        </p:grpSpPr>
        <p:pic>
          <p:nvPicPr>
            <p:cNvPr id="26" name="Picture 25"/>
            <p:cNvPicPr>
              <a:picLocks noChangeAspect="1"/>
            </p:cNvPicPr>
            <p:nvPr/>
          </p:nvPicPr>
          <p:blipFill>
            <a:blip r:embed="rId2"/>
            <a:stretch>
              <a:fillRect/>
            </a:stretch>
          </p:blipFill>
          <p:spPr>
            <a:xfrm>
              <a:off x="6809788" y="5443872"/>
              <a:ext cx="2050851" cy="1364748"/>
            </a:xfrm>
            <a:prstGeom prst="rect">
              <a:avLst/>
            </a:prstGeom>
          </p:spPr>
        </p:pic>
        <p:sp>
          <p:nvSpPr>
            <p:cNvPr id="32" name="TextBox 31"/>
            <p:cNvSpPr txBox="1"/>
            <p:nvPr/>
          </p:nvSpPr>
          <p:spPr>
            <a:xfrm>
              <a:off x="6816241" y="6466135"/>
              <a:ext cx="2044397" cy="369332"/>
            </a:xfrm>
            <a:prstGeom prst="rect">
              <a:avLst/>
            </a:prstGeom>
            <a:solidFill>
              <a:schemeClr val="bg1"/>
            </a:solidFill>
          </p:spPr>
          <p:txBody>
            <a:bodyPr wrap="square" rtlCol="0">
              <a:spAutoFit/>
            </a:bodyPr>
            <a:lstStyle/>
            <a:p>
              <a:pPr algn="ctr"/>
              <a:r>
                <a:rPr lang="en-US" dirty="0">
                  <a:solidFill>
                    <a:srgbClr val="7030A0"/>
                  </a:solidFill>
                  <a:latin typeface="Franklin Gothic Medium"/>
                </a:rPr>
                <a:t>Problem Solving</a:t>
              </a:r>
            </a:p>
          </p:txBody>
        </p:sp>
      </p:grpSp>
      <p:sp>
        <p:nvSpPr>
          <p:cNvPr id="38" name="Rectangle 37"/>
          <p:cNvSpPr/>
          <p:nvPr/>
        </p:nvSpPr>
        <p:spPr>
          <a:xfrm>
            <a:off x="6854977" y="4952167"/>
            <a:ext cx="1920714" cy="486462"/>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Task</a:t>
            </a:r>
            <a:r>
              <a:rPr lang="en-US" sz="2000" dirty="0">
                <a:solidFill>
                  <a:srgbClr val="7030A0"/>
                </a:solidFill>
                <a:latin typeface="Franklin Gothic Medium"/>
              </a:rPr>
              <a:t> </a:t>
            </a:r>
            <a:r>
              <a:rPr lang="en-US" sz="2000" dirty="0">
                <a:solidFill>
                  <a:schemeClr val="tx1"/>
                </a:solidFill>
                <a:latin typeface="Franklin Gothic Medium"/>
              </a:rPr>
              <a:t>Analyzing</a:t>
            </a:r>
            <a:endParaRPr lang="en-US" sz="2000" dirty="0">
              <a:solidFill>
                <a:schemeClr val="tx1"/>
              </a:solidFill>
            </a:endParaRPr>
          </a:p>
        </p:txBody>
      </p:sp>
      <p:sp>
        <p:nvSpPr>
          <p:cNvPr id="6" name="Rectangle 5"/>
          <p:cNvSpPr/>
          <p:nvPr/>
        </p:nvSpPr>
        <p:spPr>
          <a:xfrm>
            <a:off x="4686924" y="1446732"/>
            <a:ext cx="1928734"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Behavior</a:t>
            </a:r>
          </a:p>
        </p:txBody>
      </p:sp>
      <p:sp>
        <p:nvSpPr>
          <p:cNvPr id="31" name="Rectangle 30"/>
          <p:cNvSpPr/>
          <p:nvPr/>
        </p:nvSpPr>
        <p:spPr>
          <a:xfrm>
            <a:off x="0" y="0"/>
            <a:ext cx="7772399" cy="1200329"/>
          </a:xfrm>
          <a:prstGeom prst="rect">
            <a:avLst/>
          </a:prstGeom>
          <a:noFill/>
        </p:spPr>
        <p:txBody>
          <a:bodyPr wrap="square">
            <a:spAutoFit/>
          </a:bodyPr>
          <a:lstStyle/>
          <a:p>
            <a:pPr defTabSz="685783"/>
            <a:r>
              <a:rPr lang="en-US" sz="3600" b="1" kern="0" dirty="0">
                <a:solidFill>
                  <a:schemeClr val="accent2"/>
                </a:solidFill>
                <a:latin typeface="Franklin Gothic Medium"/>
                <a:ea typeface="Arial" charset="0"/>
                <a:cs typeface="Arial" charset="0"/>
              </a:rPr>
              <a:t>What behavioral procedures are involved in teaching?  </a:t>
            </a:r>
          </a:p>
        </p:txBody>
      </p:sp>
      <p:sp>
        <p:nvSpPr>
          <p:cNvPr id="29" name="Rectangle 28"/>
          <p:cNvSpPr/>
          <p:nvPr/>
        </p:nvSpPr>
        <p:spPr>
          <a:xfrm>
            <a:off x="4686924" y="2930752"/>
            <a:ext cx="1928734" cy="859444"/>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Teach simple behaviors</a:t>
            </a:r>
            <a:endParaRPr lang="en-US" sz="2000" dirty="0">
              <a:solidFill>
                <a:schemeClr val="tx1"/>
              </a:solidFill>
            </a:endParaRPr>
          </a:p>
        </p:txBody>
      </p:sp>
      <p:sp>
        <p:nvSpPr>
          <p:cNvPr id="28" name="Rectangle 27"/>
          <p:cNvSpPr/>
          <p:nvPr/>
        </p:nvSpPr>
        <p:spPr>
          <a:xfrm>
            <a:off x="6862997" y="1446731"/>
            <a:ext cx="1928734" cy="13940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Consequence</a:t>
            </a:r>
          </a:p>
        </p:txBody>
      </p:sp>
      <p:sp>
        <p:nvSpPr>
          <p:cNvPr id="33" name="Right Arrow 32"/>
          <p:cNvSpPr/>
          <p:nvPr/>
        </p:nvSpPr>
        <p:spPr>
          <a:xfrm>
            <a:off x="6509477" y="1963886"/>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9" name="Rectangle 18"/>
          <p:cNvSpPr/>
          <p:nvPr/>
        </p:nvSpPr>
        <p:spPr>
          <a:xfrm>
            <a:off x="4686924" y="3880129"/>
            <a:ext cx="1928734" cy="952679"/>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Improve performance of behaviors</a:t>
            </a:r>
            <a:endParaRPr lang="en-US" sz="2000" dirty="0">
              <a:solidFill>
                <a:schemeClr val="tx1"/>
              </a:solidFill>
            </a:endParaRPr>
          </a:p>
        </p:txBody>
      </p:sp>
      <p:sp>
        <p:nvSpPr>
          <p:cNvPr id="17" name="Rectangle 16"/>
          <p:cNvSpPr/>
          <p:nvPr/>
        </p:nvSpPr>
        <p:spPr>
          <a:xfrm>
            <a:off x="4686924" y="4952167"/>
            <a:ext cx="1928734" cy="1044056"/>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Teach complex sequences of behavior </a:t>
            </a:r>
            <a:endParaRPr lang="en-US" sz="2000" dirty="0">
              <a:solidFill>
                <a:schemeClr val="tx1"/>
              </a:solidFill>
            </a:endParaRPr>
          </a:p>
        </p:txBody>
      </p:sp>
      <p:sp>
        <p:nvSpPr>
          <p:cNvPr id="36" name="Rectangle 3"/>
          <p:cNvSpPr txBox="1">
            <a:spLocks noChangeArrowheads="1"/>
          </p:cNvSpPr>
          <p:nvPr/>
        </p:nvSpPr>
        <p:spPr bwMode="auto">
          <a:xfrm>
            <a:off x="0" y="1310546"/>
            <a:ext cx="4722021" cy="48324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marL="609600" indent="-609600" defTabSz="914400"/>
            <a:r>
              <a:rPr lang="en-US" altLang="en-US" sz="2000" kern="0" dirty="0">
                <a:solidFill>
                  <a:schemeClr val="bg1"/>
                </a:solidFill>
                <a:ea typeface="ＭＳ Ｐゴシック" charset="-128"/>
              </a:rPr>
              <a:t>When teaching complex behaviors, break the behaviors down into their component parts.</a:t>
            </a:r>
          </a:p>
          <a:p>
            <a:pPr marL="609600" indent="-609600" defTabSz="914400"/>
            <a:endParaRPr lang="en-US" altLang="en-US" sz="1400" kern="0" dirty="0">
              <a:solidFill>
                <a:schemeClr val="bg1"/>
              </a:solidFill>
              <a:ea typeface="ＭＳ Ｐゴシック" charset="-128"/>
            </a:endParaRPr>
          </a:p>
          <a:p>
            <a:pPr marL="609600" indent="-609600" defTabSz="914400"/>
            <a:r>
              <a:rPr lang="en-US" altLang="en-US" sz="2000" kern="0" dirty="0">
                <a:solidFill>
                  <a:schemeClr val="bg1"/>
                </a:solidFill>
                <a:ea typeface="ＭＳ Ｐゴシック" charset="-128"/>
              </a:rPr>
              <a:t>We do this by performing a </a:t>
            </a:r>
            <a:r>
              <a:rPr lang="en-US" altLang="en-US" sz="2000" i="1" kern="0" dirty="0">
                <a:solidFill>
                  <a:schemeClr val="bg1"/>
                </a:solidFill>
                <a:ea typeface="ＭＳ Ｐゴシック" charset="-128"/>
              </a:rPr>
              <a:t>task analysis</a:t>
            </a:r>
            <a:r>
              <a:rPr lang="en-US" altLang="en-US" sz="2000" kern="0" dirty="0">
                <a:solidFill>
                  <a:schemeClr val="bg1"/>
                </a:solidFill>
                <a:ea typeface="ＭＳ Ｐゴシック" charset="-128"/>
              </a:rPr>
              <a:t>.</a:t>
            </a:r>
          </a:p>
          <a:p>
            <a:pPr marL="990600" lvl="1" indent="-533400" defTabSz="914400"/>
            <a:r>
              <a:rPr lang="en-US" altLang="en-US" sz="2000" kern="0" dirty="0">
                <a:solidFill>
                  <a:schemeClr val="bg1"/>
                </a:solidFill>
                <a:ea typeface="ＭＳ Ｐゴシック" charset="-128"/>
              </a:rPr>
              <a:t>Determine prerequisite skills/concepts</a:t>
            </a:r>
          </a:p>
          <a:p>
            <a:pPr marL="990600" lvl="1" indent="-533400" defTabSz="914400"/>
            <a:r>
              <a:rPr lang="en-US" altLang="en-US" sz="2000" kern="0" dirty="0">
                <a:solidFill>
                  <a:schemeClr val="bg1"/>
                </a:solidFill>
                <a:ea typeface="ＭＳ Ｐゴシック" charset="-128"/>
              </a:rPr>
              <a:t>List materials</a:t>
            </a:r>
          </a:p>
          <a:p>
            <a:pPr marL="990600" lvl="1" indent="-533400" defTabSz="914400"/>
            <a:r>
              <a:rPr lang="en-US" altLang="en-US" sz="2000" kern="0" dirty="0">
                <a:solidFill>
                  <a:schemeClr val="bg1"/>
                </a:solidFill>
                <a:ea typeface="ＭＳ Ｐゴシック" charset="-128"/>
              </a:rPr>
              <a:t>List and order components of task</a:t>
            </a:r>
          </a:p>
        </p:txBody>
      </p:sp>
      <p:sp>
        <p:nvSpPr>
          <p:cNvPr id="18" name="Cloud Callout 17"/>
          <p:cNvSpPr/>
          <p:nvPr/>
        </p:nvSpPr>
        <p:spPr>
          <a:xfrm rot="1136141">
            <a:off x="2260385" y="4692745"/>
            <a:ext cx="2132660" cy="1404329"/>
          </a:xfrm>
          <a:prstGeom prst="cloudCallout">
            <a:avLst>
              <a:gd name="adj1" fmla="val 53138"/>
              <a:gd name="adj2" fmla="val -54704"/>
            </a:avLst>
          </a:prstGeom>
          <a:solidFill>
            <a:srgbClr val="D5AEDC"/>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What does it look like?</a:t>
            </a:r>
            <a:endParaRPr lang="en-US" sz="2000" dirty="0">
              <a:solidFill>
                <a:schemeClr val="tx1"/>
              </a:solidFill>
            </a:endParaRPr>
          </a:p>
        </p:txBody>
      </p:sp>
      <p:sp>
        <p:nvSpPr>
          <p:cNvPr id="20" name="Rectangle 19"/>
          <p:cNvSpPr/>
          <p:nvPr/>
        </p:nvSpPr>
        <p:spPr>
          <a:xfrm>
            <a:off x="6854977" y="2930752"/>
            <a:ext cx="1928734" cy="859444"/>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Shaping</a:t>
            </a:r>
            <a:endParaRPr lang="en-US" sz="2000" dirty="0">
              <a:solidFill>
                <a:schemeClr val="tx1"/>
              </a:solidFill>
            </a:endParaRPr>
          </a:p>
        </p:txBody>
      </p:sp>
    </p:spTree>
    <p:extLst>
      <p:ext uri="{BB962C8B-B14F-4D97-AF65-F5344CB8AC3E}">
        <p14:creationId xmlns:p14="http://schemas.microsoft.com/office/powerpoint/2010/main" val="344004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par>
                                <p:cTn id="16" presetID="9" presetClass="exit" presetSubtype="0" fill="hold" nodeType="withEffect">
                                  <p:stCondLst>
                                    <p:cond delay="0"/>
                                  </p:stCondLst>
                                  <p:childTnLst>
                                    <p:animEffect transition="out" filter="dissolve">
                                      <p:cBhvr>
                                        <p:cTn id="17" dur="500"/>
                                        <p:tgtEl>
                                          <p:spTgt spid="25"/>
                                        </p:tgtEl>
                                      </p:cBhvr>
                                    </p:animEffect>
                                    <p:set>
                                      <p:cBhvr>
                                        <p:cTn id="18" dur="1" fill="hold">
                                          <p:stCondLst>
                                            <p:cond delay="499"/>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6">
                                            <p:txEl>
                                              <p:pRg st="0" end="0"/>
                                            </p:txEl>
                                          </p:spTgt>
                                        </p:tgtEl>
                                        <p:attrNameLst>
                                          <p:attrName>style.visibility</p:attrName>
                                        </p:attrNameLst>
                                      </p:cBhvr>
                                      <p:to>
                                        <p:strVal val="visible"/>
                                      </p:to>
                                    </p:set>
                                    <p:animEffect transition="in" filter="fade">
                                      <p:cBhvr>
                                        <p:cTn id="23" dur="500"/>
                                        <p:tgtEl>
                                          <p:spTgt spid="3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6">
                                            <p:txEl>
                                              <p:pRg st="2" end="2"/>
                                            </p:txEl>
                                          </p:spTgt>
                                        </p:tgtEl>
                                        <p:attrNameLst>
                                          <p:attrName>style.visibility</p:attrName>
                                        </p:attrNameLst>
                                      </p:cBhvr>
                                      <p:to>
                                        <p:strVal val="visible"/>
                                      </p:to>
                                    </p:set>
                                    <p:animEffect transition="in" filter="fade">
                                      <p:cBhvr>
                                        <p:cTn id="28" dur="500"/>
                                        <p:tgtEl>
                                          <p:spTgt spid="36">
                                            <p:txEl>
                                              <p:pRg st="2" end="2"/>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xEl>
                                              <p:pRg st="3" end="3"/>
                                            </p:txEl>
                                          </p:spTgt>
                                        </p:tgtEl>
                                        <p:attrNameLst>
                                          <p:attrName>style.visibility</p:attrName>
                                        </p:attrNameLst>
                                      </p:cBhvr>
                                      <p:to>
                                        <p:strVal val="visible"/>
                                      </p:to>
                                    </p:set>
                                    <p:animEffect transition="in" filter="fade">
                                      <p:cBhvr>
                                        <p:cTn id="34" dur="500"/>
                                        <p:tgtEl>
                                          <p:spTgt spid="36">
                                            <p:txEl>
                                              <p:pRg st="3" end="3"/>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6">
                                            <p:txEl>
                                              <p:pRg st="4" end="4"/>
                                            </p:txEl>
                                          </p:spTgt>
                                        </p:tgtEl>
                                        <p:attrNameLst>
                                          <p:attrName>style.visibility</p:attrName>
                                        </p:attrNameLst>
                                      </p:cBhvr>
                                      <p:to>
                                        <p:strVal val="visible"/>
                                      </p:to>
                                    </p:set>
                                    <p:animEffect transition="in" filter="fade">
                                      <p:cBhvr>
                                        <p:cTn id="37" dur="500"/>
                                        <p:tgtEl>
                                          <p:spTgt spid="36">
                                            <p:txEl>
                                              <p:pRg st="4" end="4"/>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6">
                                            <p:txEl>
                                              <p:pRg st="5" end="5"/>
                                            </p:txEl>
                                          </p:spTgt>
                                        </p:tgtEl>
                                        <p:attrNameLst>
                                          <p:attrName>style.visibility</p:attrName>
                                        </p:attrNameLst>
                                      </p:cBhvr>
                                      <p:to>
                                        <p:strVal val="visible"/>
                                      </p:to>
                                    </p:set>
                                    <p:animEffect transition="in" filter="fade">
                                      <p:cBhvr>
                                        <p:cTn id="40" dur="500"/>
                                        <p:tgtEl>
                                          <p:spTgt spid="3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animBg="1"/>
      <p:bldP spid="17" grpId="0" animBg="1"/>
      <p:bldP spid="36" grpId="0" uiExpand="1" build="p"/>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0"/>
            <a:ext cx="7772399" cy="1200329"/>
          </a:xfrm>
          <a:prstGeom prst="rect">
            <a:avLst/>
          </a:prstGeom>
          <a:noFill/>
        </p:spPr>
        <p:txBody>
          <a:bodyPr wrap="square">
            <a:spAutoFit/>
          </a:bodyPr>
          <a:lstStyle/>
          <a:p>
            <a:pPr defTabSz="685783"/>
            <a:r>
              <a:rPr lang="en-US" sz="3600" b="1" kern="0" dirty="0">
                <a:solidFill>
                  <a:schemeClr val="accent2"/>
                </a:solidFill>
                <a:latin typeface="Franklin Gothic Medium"/>
                <a:ea typeface="Arial" charset="0"/>
                <a:cs typeface="Arial" charset="0"/>
              </a:rPr>
              <a:t>What behavioral procedures are involved in teaching?  </a:t>
            </a:r>
          </a:p>
        </p:txBody>
      </p:sp>
      <p:sp>
        <p:nvSpPr>
          <p:cNvPr id="36" name="Rectangle 3"/>
          <p:cNvSpPr txBox="1">
            <a:spLocks noChangeArrowheads="1"/>
          </p:cNvSpPr>
          <p:nvPr/>
        </p:nvSpPr>
        <p:spPr bwMode="auto">
          <a:xfrm>
            <a:off x="1" y="1431733"/>
            <a:ext cx="4563196" cy="48324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marL="457200" indent="-287338" defTabSz="914400"/>
            <a:r>
              <a:rPr lang="en-US" altLang="en-US" sz="2000" kern="0" dirty="0">
                <a:solidFill>
                  <a:schemeClr val="bg1"/>
                </a:solidFill>
                <a:latin typeface="+mn-lt"/>
                <a:ea typeface="ＭＳ Ｐゴシック" charset="-128"/>
              </a:rPr>
              <a:t>Once the task is broken down (analyzed), build the chain</a:t>
            </a:r>
          </a:p>
          <a:p>
            <a:pPr marL="457200" indent="-287338" defTabSz="914400"/>
            <a:endParaRPr lang="en-US" altLang="en-US" sz="2000" kern="0" dirty="0">
              <a:solidFill>
                <a:schemeClr val="bg1"/>
              </a:solidFill>
              <a:latin typeface="+mn-lt"/>
              <a:ea typeface="ＭＳ Ｐゴシック" charset="-128"/>
            </a:endParaRPr>
          </a:p>
          <a:p>
            <a:pPr marL="457200" indent="-287338" defTabSz="914400"/>
            <a:r>
              <a:rPr lang="en-US" altLang="en-US" sz="2000" kern="0" dirty="0">
                <a:solidFill>
                  <a:schemeClr val="bg1"/>
                </a:solidFill>
                <a:latin typeface="+mn-lt"/>
                <a:ea typeface="ＭＳ Ｐゴシック" charset="-128"/>
              </a:rPr>
              <a:t>Chaining is systematically reinforcing components of a complex behavior so that participant builds (or chains) all the components and can ultimately perform complex behavior.</a:t>
            </a:r>
          </a:p>
          <a:p>
            <a:pPr marL="609600" indent="-609600" defTabSz="914400"/>
            <a:endParaRPr lang="en-US" altLang="en-US" sz="2000" kern="0" dirty="0">
              <a:solidFill>
                <a:schemeClr val="bg1"/>
              </a:solidFill>
              <a:latin typeface="+mn-lt"/>
              <a:ea typeface="ＭＳ Ｐゴシック" charset="-128"/>
            </a:endParaRPr>
          </a:p>
          <a:p>
            <a:pPr marL="609600" indent="-609600" defTabSz="914400"/>
            <a:endParaRPr lang="en-US" altLang="en-US" sz="2000" kern="0" dirty="0">
              <a:solidFill>
                <a:schemeClr val="bg1"/>
              </a:solidFill>
              <a:latin typeface="+mn-lt"/>
              <a:ea typeface="ＭＳ Ｐゴシック" charset="-128"/>
            </a:endParaRPr>
          </a:p>
        </p:txBody>
      </p:sp>
      <p:sp>
        <p:nvSpPr>
          <p:cNvPr id="25" name="Rectangle 24"/>
          <p:cNvSpPr/>
          <p:nvPr/>
        </p:nvSpPr>
        <p:spPr>
          <a:xfrm>
            <a:off x="4686924" y="1446732"/>
            <a:ext cx="1928734"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Behavior</a:t>
            </a:r>
          </a:p>
        </p:txBody>
      </p:sp>
      <p:sp>
        <p:nvSpPr>
          <p:cNvPr id="26" name="Rectangle 25"/>
          <p:cNvSpPr/>
          <p:nvPr/>
        </p:nvSpPr>
        <p:spPr>
          <a:xfrm>
            <a:off x="4686924" y="2930752"/>
            <a:ext cx="1928734" cy="859444"/>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Teach simple behaviors</a:t>
            </a:r>
            <a:endParaRPr lang="en-US" sz="2000" dirty="0">
              <a:solidFill>
                <a:schemeClr val="tx1"/>
              </a:solidFill>
            </a:endParaRPr>
          </a:p>
        </p:txBody>
      </p:sp>
      <p:sp>
        <p:nvSpPr>
          <p:cNvPr id="27" name="Rectangle 26"/>
          <p:cNvSpPr/>
          <p:nvPr/>
        </p:nvSpPr>
        <p:spPr>
          <a:xfrm>
            <a:off x="6862997" y="1446731"/>
            <a:ext cx="1928734" cy="13940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Consequence</a:t>
            </a:r>
          </a:p>
        </p:txBody>
      </p:sp>
      <p:sp>
        <p:nvSpPr>
          <p:cNvPr id="30" name="Right Arrow 29"/>
          <p:cNvSpPr/>
          <p:nvPr/>
        </p:nvSpPr>
        <p:spPr>
          <a:xfrm>
            <a:off x="6509477" y="1963886"/>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2" name="Rectangle 31"/>
          <p:cNvSpPr/>
          <p:nvPr/>
        </p:nvSpPr>
        <p:spPr>
          <a:xfrm>
            <a:off x="4686924" y="3880129"/>
            <a:ext cx="1928734" cy="952679"/>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Improve performance of behaviors</a:t>
            </a:r>
            <a:endParaRPr lang="en-US" sz="2000" dirty="0">
              <a:solidFill>
                <a:schemeClr val="tx1"/>
              </a:solidFill>
            </a:endParaRPr>
          </a:p>
        </p:txBody>
      </p:sp>
      <p:sp>
        <p:nvSpPr>
          <p:cNvPr id="34" name="Rectangle 33"/>
          <p:cNvSpPr/>
          <p:nvPr/>
        </p:nvSpPr>
        <p:spPr>
          <a:xfrm>
            <a:off x="4686924" y="4952167"/>
            <a:ext cx="1928734" cy="1044056"/>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Teach complex sequences of behavior </a:t>
            </a:r>
            <a:endParaRPr lang="en-US" sz="2000" dirty="0">
              <a:solidFill>
                <a:schemeClr val="tx1"/>
              </a:solidFill>
            </a:endParaRPr>
          </a:p>
        </p:txBody>
      </p:sp>
      <p:sp>
        <p:nvSpPr>
          <p:cNvPr id="35" name="Cloud Callout 34"/>
          <p:cNvSpPr/>
          <p:nvPr/>
        </p:nvSpPr>
        <p:spPr>
          <a:xfrm rot="1136141">
            <a:off x="2260385" y="4692745"/>
            <a:ext cx="2132660" cy="1404329"/>
          </a:xfrm>
          <a:prstGeom prst="cloudCallout">
            <a:avLst>
              <a:gd name="adj1" fmla="val 53138"/>
              <a:gd name="adj2" fmla="val -54704"/>
            </a:avLst>
          </a:prstGeom>
          <a:solidFill>
            <a:srgbClr val="D5AEDC"/>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What does it look like?</a:t>
            </a:r>
            <a:endParaRPr lang="en-US" sz="2000" dirty="0">
              <a:solidFill>
                <a:schemeClr val="tx1"/>
              </a:solidFill>
            </a:endParaRPr>
          </a:p>
        </p:txBody>
      </p:sp>
      <p:sp>
        <p:nvSpPr>
          <p:cNvPr id="37" name="Rectangle 36"/>
          <p:cNvSpPr/>
          <p:nvPr/>
        </p:nvSpPr>
        <p:spPr>
          <a:xfrm>
            <a:off x="6854977" y="2930752"/>
            <a:ext cx="1928734" cy="859444"/>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Shaping</a:t>
            </a:r>
            <a:endParaRPr lang="en-US" sz="2000" dirty="0">
              <a:solidFill>
                <a:schemeClr val="tx1"/>
              </a:solidFill>
            </a:endParaRPr>
          </a:p>
        </p:txBody>
      </p:sp>
      <p:sp>
        <p:nvSpPr>
          <p:cNvPr id="22" name="Rectangle 21"/>
          <p:cNvSpPr/>
          <p:nvPr/>
        </p:nvSpPr>
        <p:spPr>
          <a:xfrm>
            <a:off x="6850609" y="5527343"/>
            <a:ext cx="1928734" cy="468880"/>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Chaining</a:t>
            </a:r>
            <a:endParaRPr lang="en-US" sz="2000" dirty="0">
              <a:solidFill>
                <a:schemeClr val="tx1"/>
              </a:solidFill>
            </a:endParaRPr>
          </a:p>
        </p:txBody>
      </p:sp>
      <p:sp>
        <p:nvSpPr>
          <p:cNvPr id="38" name="Rectangle 37"/>
          <p:cNvSpPr/>
          <p:nvPr/>
        </p:nvSpPr>
        <p:spPr>
          <a:xfrm>
            <a:off x="6854977" y="4952167"/>
            <a:ext cx="1920714" cy="486466"/>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Task</a:t>
            </a:r>
            <a:r>
              <a:rPr lang="en-US" sz="2000" dirty="0">
                <a:solidFill>
                  <a:srgbClr val="7030A0"/>
                </a:solidFill>
                <a:latin typeface="Franklin Gothic Medium"/>
              </a:rPr>
              <a:t> </a:t>
            </a:r>
            <a:r>
              <a:rPr lang="en-US" sz="2000" dirty="0">
                <a:solidFill>
                  <a:schemeClr val="tx1"/>
                </a:solidFill>
                <a:latin typeface="Franklin Gothic Medium"/>
              </a:rPr>
              <a:t>Analyzing</a:t>
            </a:r>
            <a:endParaRPr lang="en-US" sz="2000" dirty="0">
              <a:solidFill>
                <a:schemeClr val="tx1"/>
              </a:solidFill>
            </a:endParaRPr>
          </a:p>
        </p:txBody>
      </p:sp>
    </p:spTree>
    <p:extLst>
      <p:ext uri="{BB962C8B-B14F-4D97-AF65-F5344CB8AC3E}">
        <p14:creationId xmlns:p14="http://schemas.microsoft.com/office/powerpoint/2010/main" val="197762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dissolve">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6">
                                            <p:txEl>
                                              <p:pRg st="2" end="2"/>
                                            </p:txEl>
                                          </p:spTgt>
                                        </p:tgtEl>
                                        <p:attrNameLst>
                                          <p:attrName>style.visibility</p:attrName>
                                        </p:attrNameLst>
                                      </p:cBhvr>
                                      <p:to>
                                        <p:strVal val="visible"/>
                                      </p:to>
                                    </p:set>
                                    <p:animEffect transition="in" filter="dissolve">
                                      <p:cBhvr>
                                        <p:cTn id="12" dur="500"/>
                                        <p:tgtEl>
                                          <p:spTgt spid="36">
                                            <p:txEl>
                                              <p:pRg st="2" end="2"/>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p:cNvSpPr>
            <a:spLocks noGrp="1" noChangeArrowheads="1"/>
          </p:cNvSpPr>
          <p:nvPr>
            <p:ph idx="1"/>
          </p:nvPr>
        </p:nvSpPr>
        <p:spPr>
          <a:xfrm>
            <a:off x="381000" y="670987"/>
            <a:ext cx="8534400" cy="3048000"/>
          </a:xfrm>
        </p:spPr>
        <p:txBody>
          <a:bodyPr/>
          <a:lstStyle/>
          <a:p>
            <a:pPr eaLnBrk="1" hangingPunct="1">
              <a:lnSpc>
                <a:spcPct val="80000"/>
              </a:lnSpc>
            </a:pPr>
            <a:r>
              <a:rPr lang="en-US" altLang="en-US" sz="2400" dirty="0">
                <a:solidFill>
                  <a:schemeClr val="bg1"/>
                </a:solidFill>
                <a:ea typeface="ＭＳ Ｐゴシック" charset="-128"/>
              </a:rPr>
              <a:t>The goal is for a learner to perform the entire sequence of behaviors following the presentation of 1 S</a:t>
            </a:r>
            <a:r>
              <a:rPr lang="en-US" altLang="en-US" sz="2400" baseline="30000" dirty="0">
                <a:solidFill>
                  <a:schemeClr val="bg1"/>
                </a:solidFill>
                <a:ea typeface="ＭＳ Ｐゴシック" charset="-128"/>
              </a:rPr>
              <a:t>D</a:t>
            </a:r>
            <a:r>
              <a:rPr lang="en-US" altLang="en-US" sz="2400" dirty="0">
                <a:solidFill>
                  <a:schemeClr val="bg1"/>
                </a:solidFill>
                <a:ea typeface="ＭＳ Ｐゴシック" charset="-128"/>
              </a:rPr>
              <a:t>.</a:t>
            </a:r>
          </a:p>
          <a:p>
            <a:pPr marL="0" indent="0" eaLnBrk="1" hangingPunct="1">
              <a:lnSpc>
                <a:spcPct val="80000"/>
              </a:lnSpc>
              <a:buNone/>
            </a:pPr>
            <a:endParaRPr lang="en-US" altLang="en-US" sz="700" dirty="0">
              <a:solidFill>
                <a:schemeClr val="bg1"/>
              </a:solidFill>
              <a:ea typeface="ＭＳ Ｐゴシック" charset="-128"/>
            </a:endParaRPr>
          </a:p>
          <a:p>
            <a:pPr eaLnBrk="1" hangingPunct="1">
              <a:lnSpc>
                <a:spcPct val="80000"/>
              </a:lnSpc>
            </a:pPr>
            <a:r>
              <a:rPr lang="en-US" altLang="en-US" sz="2400" dirty="0">
                <a:solidFill>
                  <a:schemeClr val="bg1"/>
                </a:solidFill>
                <a:ea typeface="ＭＳ Ｐゴシック" charset="-128"/>
              </a:rPr>
              <a:t>Once the chain is </a:t>
            </a:r>
            <a:r>
              <a:rPr lang="ja-JP" altLang="en-US" sz="2400" dirty="0">
                <a:solidFill>
                  <a:schemeClr val="bg1"/>
                </a:solidFill>
                <a:ea typeface="ＭＳ Ｐゴシック" charset="-128"/>
              </a:rPr>
              <a:t>“</a:t>
            </a:r>
            <a:r>
              <a:rPr lang="en-US" altLang="ja-JP" sz="2400" dirty="0">
                <a:solidFill>
                  <a:schemeClr val="bg1"/>
                </a:solidFill>
                <a:ea typeface="ＭＳ Ｐゴシック" charset="-128"/>
              </a:rPr>
              <a:t>built,</a:t>
            </a:r>
            <a:r>
              <a:rPr lang="ja-JP" altLang="en-US" sz="2400" dirty="0">
                <a:solidFill>
                  <a:schemeClr val="bg1"/>
                </a:solidFill>
                <a:ea typeface="ＭＳ Ｐゴシック" charset="-128"/>
              </a:rPr>
              <a:t>”</a:t>
            </a:r>
            <a:r>
              <a:rPr lang="en-US" altLang="ja-JP" sz="2400" dirty="0">
                <a:solidFill>
                  <a:schemeClr val="bg1"/>
                </a:solidFill>
                <a:ea typeface="ＭＳ Ｐゴシック" charset="-128"/>
              </a:rPr>
              <a:t> the learner receives reinforcement only after the last response, but each response produces an environmental change that is a conditioned </a:t>
            </a:r>
            <a:r>
              <a:rPr lang="en-US" altLang="ja-JP" sz="2400" dirty="0" err="1">
                <a:solidFill>
                  <a:schemeClr val="bg1"/>
                </a:solidFill>
                <a:ea typeface="ＭＳ Ｐゴシック" charset="-128"/>
              </a:rPr>
              <a:t>reinforcer</a:t>
            </a:r>
            <a:r>
              <a:rPr lang="en-US" altLang="ja-JP" sz="2400" dirty="0">
                <a:solidFill>
                  <a:schemeClr val="bg1"/>
                </a:solidFill>
                <a:ea typeface="ＭＳ Ｐゴシック" charset="-128"/>
              </a:rPr>
              <a:t> for the previous response and a prompt for the next response.</a:t>
            </a:r>
          </a:p>
          <a:p>
            <a:pPr eaLnBrk="1" hangingPunct="1">
              <a:lnSpc>
                <a:spcPct val="80000"/>
              </a:lnSpc>
            </a:pPr>
            <a:endParaRPr lang="en-US" altLang="en-US" sz="700" dirty="0">
              <a:solidFill>
                <a:schemeClr val="bg1"/>
              </a:solidFill>
              <a:ea typeface="ＭＳ Ｐゴシック" charset="-128"/>
            </a:endParaRPr>
          </a:p>
          <a:p>
            <a:pPr eaLnBrk="1" hangingPunct="1">
              <a:lnSpc>
                <a:spcPct val="80000"/>
              </a:lnSpc>
            </a:pPr>
            <a:r>
              <a:rPr lang="en-US" altLang="en-US" sz="2400" dirty="0">
                <a:solidFill>
                  <a:schemeClr val="bg1"/>
                </a:solidFill>
                <a:ea typeface="ＭＳ Ｐゴシック" charset="-128"/>
              </a:rPr>
              <a:t>That is…</a:t>
            </a:r>
          </a:p>
          <a:p>
            <a:pPr eaLnBrk="1" hangingPunct="1">
              <a:lnSpc>
                <a:spcPct val="80000"/>
              </a:lnSpc>
            </a:pPr>
            <a:endParaRPr lang="en-US" altLang="en-US" sz="2000" dirty="0">
              <a:solidFill>
                <a:schemeClr val="bg1"/>
              </a:solidFill>
              <a:ea typeface="ＭＳ Ｐゴシック" charset="-128"/>
            </a:endParaRPr>
          </a:p>
          <a:p>
            <a:pPr eaLnBrk="1" hangingPunct="1">
              <a:lnSpc>
                <a:spcPct val="80000"/>
              </a:lnSpc>
            </a:pPr>
            <a:endParaRPr lang="en-US" altLang="en-US" sz="2400" dirty="0">
              <a:solidFill>
                <a:schemeClr val="bg1"/>
              </a:solidFill>
              <a:ea typeface="ＭＳ Ｐゴシック" charset="-128"/>
            </a:endParaRPr>
          </a:p>
          <a:p>
            <a:pPr eaLnBrk="1" hangingPunct="1">
              <a:lnSpc>
                <a:spcPct val="80000"/>
              </a:lnSpc>
            </a:pPr>
            <a:endParaRPr lang="en-US" altLang="en-US" sz="2400" dirty="0">
              <a:solidFill>
                <a:schemeClr val="bg1"/>
              </a:solidFill>
              <a:ea typeface="ＭＳ Ｐゴシック" charset="-128"/>
            </a:endParaRPr>
          </a:p>
        </p:txBody>
      </p:sp>
      <p:sp>
        <p:nvSpPr>
          <p:cNvPr id="82945" name="Rectangle 2"/>
          <p:cNvSpPr>
            <a:spLocks noGrp="1" noChangeArrowheads="1"/>
          </p:cNvSpPr>
          <p:nvPr>
            <p:ph type="title"/>
          </p:nvPr>
        </p:nvSpPr>
        <p:spPr>
          <a:xfrm>
            <a:off x="76200" y="81417"/>
            <a:ext cx="8229600" cy="487363"/>
          </a:xfrm>
          <a:noFill/>
        </p:spPr>
        <p:txBody>
          <a:bodyPr>
            <a:noAutofit/>
          </a:bodyPr>
          <a:lstStyle/>
          <a:p>
            <a:pPr eaLnBrk="1" hangingPunct="1"/>
            <a:r>
              <a:rPr lang="en-US" altLang="en-US" dirty="0">
                <a:solidFill>
                  <a:schemeClr val="accent2"/>
                </a:solidFill>
                <a:ea typeface="ＭＳ Ｐゴシック" charset="-128"/>
              </a:rPr>
              <a:t>More on chaining</a:t>
            </a:r>
          </a:p>
        </p:txBody>
      </p:sp>
      <p:sp>
        <p:nvSpPr>
          <p:cNvPr id="92164" name="Text Box 4"/>
          <p:cNvSpPr txBox="1">
            <a:spLocks noChangeArrowheads="1"/>
          </p:cNvSpPr>
          <p:nvPr/>
        </p:nvSpPr>
        <p:spPr bwMode="auto">
          <a:xfrm>
            <a:off x="152400" y="3579562"/>
            <a:ext cx="914400" cy="690563"/>
          </a:xfrm>
          <a:prstGeom prst="rect">
            <a:avLst/>
          </a:prstGeom>
          <a:solidFill>
            <a:schemeClr val="accent4"/>
          </a:solidFill>
          <a:ln w="28575">
            <a:solidFill>
              <a:schemeClr val="accent4">
                <a:lumMod val="75000"/>
              </a:schemeClr>
            </a:solidFill>
            <a:miter lim="800000"/>
            <a:headEnd/>
            <a:tailEnd/>
          </a:ln>
        </p:spPr>
        <p:txBody>
          <a:bodyPr anchor="ctr">
            <a:spAutoFit/>
          </a:bodyP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lnSpc>
                <a:spcPct val="60000"/>
              </a:lnSpc>
              <a:spcBef>
                <a:spcPct val="50000"/>
              </a:spcBef>
              <a:spcAft>
                <a:spcPct val="0"/>
              </a:spcAft>
              <a:buFontTx/>
              <a:buNone/>
            </a:pPr>
            <a:endParaRPr lang="en-US" altLang="en-US" sz="200" dirty="0">
              <a:solidFill>
                <a:srgbClr val="000000"/>
              </a:solidFill>
              <a:latin typeface="Franklin Gothic Medium"/>
            </a:endParaRPr>
          </a:p>
          <a:p>
            <a:pPr algn="ctr" defTabSz="914400" fontAlgn="base">
              <a:lnSpc>
                <a:spcPct val="60000"/>
              </a:lnSpc>
              <a:spcBef>
                <a:spcPct val="50000"/>
              </a:spcBef>
              <a:spcAft>
                <a:spcPct val="0"/>
              </a:spcAft>
              <a:buFontTx/>
              <a:buNone/>
            </a:pPr>
            <a:r>
              <a:rPr lang="en-US" altLang="en-US" sz="2400" dirty="0">
                <a:solidFill>
                  <a:srgbClr val="000000"/>
                </a:solidFill>
                <a:latin typeface="Franklin Gothic Medium"/>
              </a:rPr>
              <a:t>S</a:t>
            </a:r>
            <a:r>
              <a:rPr lang="en-US" altLang="en-US" sz="2400" baseline="30000" dirty="0">
                <a:solidFill>
                  <a:srgbClr val="000000"/>
                </a:solidFill>
                <a:latin typeface="Franklin Gothic Medium"/>
              </a:rPr>
              <a:t>D</a:t>
            </a:r>
          </a:p>
          <a:p>
            <a:pPr algn="ctr" defTabSz="914400" fontAlgn="base">
              <a:lnSpc>
                <a:spcPct val="60000"/>
              </a:lnSpc>
              <a:spcBef>
                <a:spcPct val="50000"/>
              </a:spcBef>
              <a:spcAft>
                <a:spcPct val="0"/>
              </a:spcAft>
              <a:buFontTx/>
              <a:buNone/>
            </a:pPr>
            <a:endParaRPr lang="en-US" altLang="en-US" sz="200" baseline="30000" dirty="0">
              <a:solidFill>
                <a:srgbClr val="000000"/>
              </a:solidFill>
              <a:latin typeface="Franklin Gothic Medium"/>
            </a:endParaRPr>
          </a:p>
          <a:p>
            <a:pPr algn="ctr" defTabSz="914400" fontAlgn="base">
              <a:lnSpc>
                <a:spcPct val="60000"/>
              </a:lnSpc>
              <a:spcBef>
                <a:spcPct val="50000"/>
              </a:spcBef>
              <a:spcAft>
                <a:spcPct val="0"/>
              </a:spcAft>
              <a:buFontTx/>
              <a:buNone/>
            </a:pPr>
            <a:endParaRPr lang="en-US" altLang="en-US" sz="200" baseline="30000" dirty="0">
              <a:solidFill>
                <a:srgbClr val="000000"/>
              </a:solidFill>
              <a:latin typeface="Franklin Gothic Medium"/>
            </a:endParaRPr>
          </a:p>
          <a:p>
            <a:pPr algn="ctr" defTabSz="914400" fontAlgn="base">
              <a:lnSpc>
                <a:spcPct val="60000"/>
              </a:lnSpc>
              <a:spcBef>
                <a:spcPct val="50000"/>
              </a:spcBef>
              <a:spcAft>
                <a:spcPct val="0"/>
              </a:spcAft>
              <a:buFontTx/>
              <a:buNone/>
            </a:pPr>
            <a:endParaRPr lang="en-US" altLang="en-US" sz="200" baseline="30000" dirty="0">
              <a:solidFill>
                <a:srgbClr val="000000"/>
              </a:solidFill>
              <a:latin typeface="Franklin Gothic Medium"/>
            </a:endParaRPr>
          </a:p>
          <a:p>
            <a:pPr algn="ctr" defTabSz="914400" fontAlgn="base">
              <a:lnSpc>
                <a:spcPct val="60000"/>
              </a:lnSpc>
              <a:spcBef>
                <a:spcPct val="50000"/>
              </a:spcBef>
              <a:spcAft>
                <a:spcPct val="0"/>
              </a:spcAft>
              <a:buFontTx/>
              <a:buNone/>
            </a:pPr>
            <a:endParaRPr lang="en-US" altLang="en-US" sz="200" baseline="30000" dirty="0">
              <a:solidFill>
                <a:srgbClr val="000000"/>
              </a:solidFill>
              <a:latin typeface="Franklin Gothic Medium"/>
            </a:endParaRPr>
          </a:p>
          <a:p>
            <a:pPr algn="ctr" defTabSz="914400" fontAlgn="base">
              <a:lnSpc>
                <a:spcPct val="60000"/>
              </a:lnSpc>
              <a:spcBef>
                <a:spcPct val="50000"/>
              </a:spcBef>
              <a:spcAft>
                <a:spcPct val="0"/>
              </a:spcAft>
              <a:buFontTx/>
              <a:buNone/>
            </a:pPr>
            <a:endParaRPr lang="en-US" altLang="en-US" sz="200" baseline="30000" dirty="0">
              <a:solidFill>
                <a:srgbClr val="000000"/>
              </a:solidFill>
              <a:latin typeface="Franklin Gothic Medium"/>
            </a:endParaRPr>
          </a:p>
          <a:p>
            <a:pPr algn="ctr" defTabSz="914400" fontAlgn="base">
              <a:lnSpc>
                <a:spcPct val="60000"/>
              </a:lnSpc>
              <a:spcBef>
                <a:spcPct val="50000"/>
              </a:spcBef>
              <a:spcAft>
                <a:spcPct val="0"/>
              </a:spcAft>
              <a:buFontTx/>
              <a:buNone/>
            </a:pPr>
            <a:endParaRPr lang="en-US" altLang="en-US" sz="200" baseline="30000" dirty="0">
              <a:solidFill>
                <a:srgbClr val="000000"/>
              </a:solidFill>
              <a:latin typeface="Franklin Gothic Medium"/>
            </a:endParaRPr>
          </a:p>
          <a:p>
            <a:pPr algn="ctr" defTabSz="914400" fontAlgn="base">
              <a:lnSpc>
                <a:spcPct val="60000"/>
              </a:lnSpc>
              <a:spcBef>
                <a:spcPct val="50000"/>
              </a:spcBef>
              <a:spcAft>
                <a:spcPct val="0"/>
              </a:spcAft>
              <a:buFontTx/>
              <a:buNone/>
            </a:pPr>
            <a:endParaRPr lang="en-US" altLang="en-US" sz="200" baseline="30000" dirty="0">
              <a:solidFill>
                <a:srgbClr val="000000"/>
              </a:solidFill>
              <a:latin typeface="Franklin Gothic Medium"/>
            </a:endParaRPr>
          </a:p>
        </p:txBody>
      </p:sp>
      <p:sp>
        <p:nvSpPr>
          <p:cNvPr id="92165" name="AutoShape 5"/>
          <p:cNvSpPr>
            <a:spLocks noChangeArrowheads="1"/>
          </p:cNvSpPr>
          <p:nvPr/>
        </p:nvSpPr>
        <p:spPr bwMode="auto">
          <a:xfrm rot="2700000">
            <a:off x="571500" y="4455862"/>
            <a:ext cx="457200" cy="533400"/>
          </a:xfrm>
          <a:prstGeom prst="rightArrow">
            <a:avLst>
              <a:gd name="adj1" fmla="val 50000"/>
              <a:gd name="adj2" fmla="val 25000"/>
            </a:avLst>
          </a:prstGeom>
          <a:solidFill>
            <a:schemeClr val="tx1"/>
          </a:solidFill>
          <a:ln w="9525">
            <a:noFill/>
            <a:miter lim="800000"/>
            <a:headEnd/>
            <a:tailEnd/>
          </a:ln>
        </p:spPr>
        <p:txBody>
          <a:bodyPr wrap="none" anchor="ct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ct val="0"/>
              </a:spcBef>
              <a:spcAft>
                <a:spcPct val="0"/>
              </a:spcAft>
              <a:buFontTx/>
              <a:buNone/>
            </a:pPr>
            <a:endParaRPr lang="en-US" altLang="en-US" sz="1800">
              <a:solidFill>
                <a:srgbClr val="000000"/>
              </a:solidFill>
              <a:latin typeface="Franklin Gothic Medium"/>
            </a:endParaRPr>
          </a:p>
        </p:txBody>
      </p:sp>
      <p:sp>
        <p:nvSpPr>
          <p:cNvPr id="92166" name="AutoShape 6"/>
          <p:cNvSpPr>
            <a:spLocks noChangeArrowheads="1"/>
          </p:cNvSpPr>
          <p:nvPr/>
        </p:nvSpPr>
        <p:spPr bwMode="auto">
          <a:xfrm rot="18900000" flipV="1">
            <a:off x="2171700" y="4455862"/>
            <a:ext cx="457200" cy="533400"/>
          </a:xfrm>
          <a:prstGeom prst="rightArrow">
            <a:avLst>
              <a:gd name="adj1" fmla="val 50000"/>
              <a:gd name="adj2" fmla="val 25000"/>
            </a:avLst>
          </a:prstGeom>
          <a:solidFill>
            <a:schemeClr val="tx1"/>
          </a:solidFill>
          <a:ln w="9525">
            <a:noFill/>
            <a:miter lim="800000"/>
            <a:headEnd/>
            <a:tailEnd/>
          </a:ln>
        </p:spPr>
        <p:txBody>
          <a:bodyPr wrap="none" anchor="ct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ct val="0"/>
              </a:spcBef>
              <a:spcAft>
                <a:spcPct val="0"/>
              </a:spcAft>
              <a:buFontTx/>
              <a:buNone/>
            </a:pPr>
            <a:endParaRPr lang="en-US" altLang="en-US" sz="1800">
              <a:solidFill>
                <a:srgbClr val="000000"/>
              </a:solidFill>
              <a:latin typeface="Franklin Gothic Medium"/>
            </a:endParaRPr>
          </a:p>
        </p:txBody>
      </p:sp>
      <p:sp>
        <p:nvSpPr>
          <p:cNvPr id="92167" name="Text Box 7"/>
          <p:cNvSpPr txBox="1">
            <a:spLocks noChangeArrowheads="1"/>
          </p:cNvSpPr>
          <p:nvPr/>
        </p:nvSpPr>
        <p:spPr bwMode="auto">
          <a:xfrm>
            <a:off x="1143000" y="4646362"/>
            <a:ext cx="914400" cy="738664"/>
          </a:xfrm>
          <a:prstGeom prst="rect">
            <a:avLst/>
          </a:prstGeom>
          <a:solidFill>
            <a:schemeClr val="accent5">
              <a:lumMod val="60000"/>
              <a:lumOff val="40000"/>
            </a:schemeClr>
          </a:solidFill>
          <a:ln w="28575">
            <a:solidFill>
              <a:schemeClr val="accent5">
                <a:lumMod val="75000"/>
              </a:schemeClr>
            </a:solidFill>
            <a:miter lim="800000"/>
            <a:headEnd/>
            <a:tailEnd/>
          </a:ln>
        </p:spPr>
        <p:txBody>
          <a:bodyPr>
            <a:spAutoFit/>
          </a:bodyP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ct val="50000"/>
              </a:spcBef>
              <a:spcAft>
                <a:spcPct val="0"/>
              </a:spcAft>
              <a:buFontTx/>
              <a:buNone/>
            </a:pPr>
            <a:r>
              <a:rPr lang="en-US" altLang="en-US" sz="1400" dirty="0">
                <a:solidFill>
                  <a:srgbClr val="000000"/>
                </a:solidFill>
                <a:latin typeface="Franklin Gothic Medium"/>
              </a:rPr>
              <a:t>Student Behavior Step 1</a:t>
            </a:r>
            <a:endParaRPr lang="en-US" altLang="en-US" sz="1400" baseline="-25000" dirty="0">
              <a:solidFill>
                <a:srgbClr val="000000"/>
              </a:solidFill>
              <a:latin typeface="Franklin Gothic Medium"/>
            </a:endParaRPr>
          </a:p>
        </p:txBody>
      </p:sp>
      <p:sp>
        <p:nvSpPr>
          <p:cNvPr id="92168" name="Text Box 8"/>
          <p:cNvSpPr txBox="1">
            <a:spLocks noChangeArrowheads="1"/>
          </p:cNvSpPr>
          <p:nvPr/>
        </p:nvSpPr>
        <p:spPr bwMode="auto">
          <a:xfrm>
            <a:off x="2057400" y="3566738"/>
            <a:ext cx="2133600" cy="707886"/>
          </a:xfrm>
          <a:prstGeom prst="rect">
            <a:avLst/>
          </a:prstGeom>
          <a:solidFill>
            <a:schemeClr val="accent4"/>
          </a:solidFill>
          <a:ln w="28575">
            <a:solidFill>
              <a:schemeClr val="accent4">
                <a:lumMod val="75000"/>
              </a:schemeClr>
            </a:solidFill>
            <a:miter lim="800000"/>
            <a:headEnd/>
            <a:tailEnd/>
          </a:ln>
        </p:spPr>
        <p:txBody>
          <a:bodyPr anchor="ctr">
            <a:spAutoFit/>
          </a:bodyP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ts val="0"/>
              </a:spcBef>
              <a:spcAft>
                <a:spcPct val="0"/>
              </a:spcAft>
              <a:buFontTx/>
              <a:buNone/>
            </a:pPr>
            <a:r>
              <a:rPr lang="en-US" altLang="en-US" sz="2000" dirty="0">
                <a:solidFill>
                  <a:srgbClr val="000000"/>
                </a:solidFill>
                <a:latin typeface="Franklin Gothic Medium"/>
              </a:rPr>
              <a:t>Environmental</a:t>
            </a:r>
          </a:p>
          <a:p>
            <a:pPr algn="ctr" defTabSz="914400" fontAlgn="base">
              <a:spcBef>
                <a:spcPts val="0"/>
              </a:spcBef>
              <a:spcAft>
                <a:spcPct val="0"/>
              </a:spcAft>
              <a:buFontTx/>
              <a:buNone/>
            </a:pPr>
            <a:r>
              <a:rPr lang="en-US" altLang="en-US" sz="2000" dirty="0">
                <a:solidFill>
                  <a:srgbClr val="000000"/>
                </a:solidFill>
                <a:latin typeface="Franklin Gothic Medium"/>
              </a:rPr>
              <a:t>Change</a:t>
            </a:r>
            <a:endParaRPr lang="en-US" altLang="en-US" sz="2000" baseline="-25000" dirty="0">
              <a:solidFill>
                <a:srgbClr val="000000"/>
              </a:solidFill>
              <a:latin typeface="Franklin Gothic Medium"/>
            </a:endParaRPr>
          </a:p>
        </p:txBody>
      </p:sp>
      <p:sp>
        <p:nvSpPr>
          <p:cNvPr id="92169" name="Text Box 9"/>
          <p:cNvSpPr txBox="1">
            <a:spLocks noChangeArrowheads="1"/>
          </p:cNvSpPr>
          <p:nvPr/>
        </p:nvSpPr>
        <p:spPr bwMode="auto">
          <a:xfrm>
            <a:off x="4038600" y="4646362"/>
            <a:ext cx="914400" cy="738664"/>
          </a:xfrm>
          <a:prstGeom prst="rect">
            <a:avLst/>
          </a:prstGeom>
          <a:solidFill>
            <a:schemeClr val="accent5">
              <a:lumMod val="60000"/>
              <a:lumOff val="40000"/>
            </a:schemeClr>
          </a:solidFill>
          <a:ln w="28575">
            <a:solidFill>
              <a:schemeClr val="accent5">
                <a:lumMod val="75000"/>
              </a:schemeClr>
            </a:solidFill>
            <a:miter lim="800000"/>
            <a:headEnd/>
            <a:tailEnd/>
          </a:ln>
        </p:spPr>
        <p:txBody>
          <a:bodyPr>
            <a:spAutoFit/>
          </a:bodyP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ct val="50000"/>
              </a:spcBef>
              <a:spcAft>
                <a:spcPct val="0"/>
              </a:spcAft>
              <a:buFontTx/>
              <a:buNone/>
            </a:pPr>
            <a:r>
              <a:rPr lang="en-US" altLang="en-US" sz="1400" dirty="0">
                <a:solidFill>
                  <a:srgbClr val="000000"/>
                </a:solidFill>
                <a:latin typeface="Franklin Gothic Medium"/>
              </a:rPr>
              <a:t>Student Behavior Step 2</a:t>
            </a:r>
            <a:endParaRPr lang="en-US" altLang="en-US" sz="1400" baseline="-25000" dirty="0">
              <a:solidFill>
                <a:srgbClr val="000000"/>
              </a:solidFill>
              <a:latin typeface="Franklin Gothic Medium"/>
            </a:endParaRPr>
          </a:p>
        </p:txBody>
      </p:sp>
      <p:sp>
        <p:nvSpPr>
          <p:cNvPr id="92170" name="AutoShape 10"/>
          <p:cNvSpPr>
            <a:spLocks noChangeArrowheads="1"/>
          </p:cNvSpPr>
          <p:nvPr/>
        </p:nvSpPr>
        <p:spPr bwMode="auto">
          <a:xfrm rot="2700000">
            <a:off x="3390900" y="4455862"/>
            <a:ext cx="457200" cy="533400"/>
          </a:xfrm>
          <a:prstGeom prst="rightArrow">
            <a:avLst>
              <a:gd name="adj1" fmla="val 50000"/>
              <a:gd name="adj2" fmla="val 25000"/>
            </a:avLst>
          </a:prstGeom>
          <a:solidFill>
            <a:schemeClr val="tx1"/>
          </a:solidFill>
          <a:ln w="9525">
            <a:noFill/>
            <a:miter lim="800000"/>
            <a:headEnd/>
            <a:tailEnd/>
          </a:ln>
        </p:spPr>
        <p:txBody>
          <a:bodyPr wrap="none" anchor="ct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ct val="0"/>
              </a:spcBef>
              <a:spcAft>
                <a:spcPct val="0"/>
              </a:spcAft>
              <a:buFontTx/>
              <a:buNone/>
            </a:pPr>
            <a:endParaRPr lang="en-US" altLang="en-US" sz="1800">
              <a:solidFill>
                <a:srgbClr val="000000"/>
              </a:solidFill>
              <a:latin typeface="Franklin Gothic Medium"/>
            </a:endParaRPr>
          </a:p>
        </p:txBody>
      </p:sp>
      <p:sp>
        <p:nvSpPr>
          <p:cNvPr id="92171" name="Text Box 11"/>
          <p:cNvSpPr txBox="1">
            <a:spLocks noChangeArrowheads="1"/>
          </p:cNvSpPr>
          <p:nvPr/>
        </p:nvSpPr>
        <p:spPr bwMode="auto">
          <a:xfrm>
            <a:off x="6905768" y="4646362"/>
            <a:ext cx="914400" cy="738664"/>
          </a:xfrm>
          <a:prstGeom prst="rect">
            <a:avLst/>
          </a:prstGeom>
          <a:solidFill>
            <a:schemeClr val="accent5">
              <a:lumMod val="60000"/>
              <a:lumOff val="40000"/>
            </a:schemeClr>
          </a:solidFill>
          <a:ln w="28575">
            <a:solidFill>
              <a:schemeClr val="accent5">
                <a:lumMod val="75000"/>
              </a:schemeClr>
            </a:solidFill>
            <a:miter lim="800000"/>
            <a:headEnd/>
            <a:tailEnd/>
          </a:ln>
        </p:spPr>
        <p:txBody>
          <a:bodyPr>
            <a:spAutoFit/>
          </a:bodyP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ct val="50000"/>
              </a:spcBef>
              <a:spcAft>
                <a:spcPct val="0"/>
              </a:spcAft>
              <a:buFontTx/>
              <a:buNone/>
            </a:pPr>
            <a:r>
              <a:rPr lang="en-US" altLang="en-US" sz="1400" dirty="0">
                <a:solidFill>
                  <a:srgbClr val="000000"/>
                </a:solidFill>
                <a:latin typeface="Franklin Gothic Medium"/>
              </a:rPr>
              <a:t>Student Behavior Step 3</a:t>
            </a:r>
            <a:endParaRPr lang="en-US" altLang="en-US" sz="1400" baseline="-25000" dirty="0">
              <a:solidFill>
                <a:srgbClr val="000000"/>
              </a:solidFill>
              <a:latin typeface="Franklin Gothic Medium"/>
            </a:endParaRPr>
          </a:p>
        </p:txBody>
      </p:sp>
      <p:sp>
        <p:nvSpPr>
          <p:cNvPr id="92172" name="AutoShape 12"/>
          <p:cNvSpPr>
            <a:spLocks noChangeArrowheads="1"/>
          </p:cNvSpPr>
          <p:nvPr/>
        </p:nvSpPr>
        <p:spPr bwMode="auto">
          <a:xfrm rot="18900000" flipV="1">
            <a:off x="5067300" y="4455862"/>
            <a:ext cx="457200" cy="533400"/>
          </a:xfrm>
          <a:prstGeom prst="rightArrow">
            <a:avLst>
              <a:gd name="adj1" fmla="val 50000"/>
              <a:gd name="adj2" fmla="val 25000"/>
            </a:avLst>
          </a:prstGeom>
          <a:solidFill>
            <a:schemeClr val="tx1"/>
          </a:solidFill>
          <a:ln w="9525">
            <a:noFill/>
            <a:miter lim="800000"/>
            <a:headEnd/>
            <a:tailEnd/>
          </a:ln>
        </p:spPr>
        <p:txBody>
          <a:bodyPr wrap="none" anchor="ct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ct val="0"/>
              </a:spcBef>
              <a:spcAft>
                <a:spcPct val="0"/>
              </a:spcAft>
              <a:buFontTx/>
              <a:buNone/>
            </a:pPr>
            <a:endParaRPr lang="en-US" altLang="en-US" sz="1800">
              <a:solidFill>
                <a:srgbClr val="000000"/>
              </a:solidFill>
              <a:latin typeface="Franklin Gothic Medium"/>
            </a:endParaRPr>
          </a:p>
        </p:txBody>
      </p:sp>
      <p:sp>
        <p:nvSpPr>
          <p:cNvPr id="92174" name="AutoShape 14"/>
          <p:cNvSpPr>
            <a:spLocks noChangeArrowheads="1"/>
          </p:cNvSpPr>
          <p:nvPr/>
        </p:nvSpPr>
        <p:spPr bwMode="auto">
          <a:xfrm rot="2700000">
            <a:off x="6362700" y="4455862"/>
            <a:ext cx="457200" cy="533400"/>
          </a:xfrm>
          <a:prstGeom prst="rightArrow">
            <a:avLst>
              <a:gd name="adj1" fmla="val 50000"/>
              <a:gd name="adj2" fmla="val 25000"/>
            </a:avLst>
          </a:prstGeom>
          <a:solidFill>
            <a:schemeClr val="tx1"/>
          </a:solidFill>
          <a:ln w="9525">
            <a:noFill/>
            <a:miter lim="800000"/>
            <a:headEnd/>
            <a:tailEnd/>
          </a:ln>
        </p:spPr>
        <p:txBody>
          <a:bodyPr wrap="none" anchor="ct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ct val="0"/>
              </a:spcBef>
              <a:spcAft>
                <a:spcPct val="0"/>
              </a:spcAft>
              <a:buFontTx/>
              <a:buNone/>
            </a:pPr>
            <a:endParaRPr lang="en-US" altLang="en-US" sz="1800">
              <a:solidFill>
                <a:srgbClr val="000000"/>
              </a:solidFill>
              <a:latin typeface="Franklin Gothic Medium"/>
            </a:endParaRPr>
          </a:p>
        </p:txBody>
      </p:sp>
      <p:sp>
        <p:nvSpPr>
          <p:cNvPr id="92177" name="Text Box 17"/>
          <p:cNvSpPr txBox="1">
            <a:spLocks noChangeArrowheads="1"/>
          </p:cNvSpPr>
          <p:nvPr/>
        </p:nvSpPr>
        <p:spPr bwMode="auto">
          <a:xfrm>
            <a:off x="2057400" y="5408362"/>
            <a:ext cx="2362200" cy="707886"/>
          </a:xfrm>
          <a:prstGeom prst="rect">
            <a:avLst/>
          </a:prstGeom>
          <a:solidFill>
            <a:schemeClr val="accent4"/>
          </a:solidFill>
          <a:ln w="28575">
            <a:solidFill>
              <a:schemeClr val="accent4">
                <a:lumMod val="75000"/>
              </a:schemeClr>
            </a:solidFill>
            <a:miter lim="800000"/>
            <a:headEnd/>
            <a:tailEnd/>
          </a:ln>
        </p:spPr>
        <p:txBody>
          <a:bodyPr anchor="ctr">
            <a:spAutoFit/>
          </a:bodyP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ct val="50000"/>
              </a:spcBef>
              <a:spcAft>
                <a:spcPct val="0"/>
              </a:spcAft>
              <a:buFontTx/>
              <a:buNone/>
            </a:pPr>
            <a:r>
              <a:rPr lang="en-US" altLang="en-US" sz="2000" i="1" dirty="0" err="1">
                <a:solidFill>
                  <a:srgbClr val="000000"/>
                </a:solidFill>
                <a:latin typeface="Franklin Gothic Medium"/>
              </a:rPr>
              <a:t>Reinforcer</a:t>
            </a:r>
            <a:r>
              <a:rPr lang="en-US" altLang="en-US" sz="2000" i="1" dirty="0">
                <a:solidFill>
                  <a:srgbClr val="000000"/>
                </a:solidFill>
                <a:latin typeface="Franklin Gothic Medium"/>
              </a:rPr>
              <a:t> for Step 1 &amp; cue for Step 2</a:t>
            </a:r>
            <a:endParaRPr lang="en-US" altLang="en-US" sz="2000" i="1" baseline="-25000" dirty="0">
              <a:solidFill>
                <a:srgbClr val="000000"/>
              </a:solidFill>
              <a:latin typeface="Franklin Gothic Medium"/>
            </a:endParaRPr>
          </a:p>
        </p:txBody>
      </p:sp>
      <p:sp>
        <p:nvSpPr>
          <p:cNvPr id="92178" name="Line 18"/>
          <p:cNvSpPr>
            <a:spLocks noChangeShapeType="1"/>
          </p:cNvSpPr>
          <p:nvPr/>
        </p:nvSpPr>
        <p:spPr bwMode="auto">
          <a:xfrm>
            <a:off x="3124200" y="4366962"/>
            <a:ext cx="0" cy="914400"/>
          </a:xfrm>
          <a:prstGeom prst="line">
            <a:avLst/>
          </a:prstGeom>
          <a:noFill/>
          <a:ln w="57150">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Franklin Gothic Medium"/>
              <a:ea typeface="ＭＳ Ｐゴシック" charset="-128"/>
            </a:endParaRPr>
          </a:p>
        </p:txBody>
      </p:sp>
      <p:sp>
        <p:nvSpPr>
          <p:cNvPr id="92181" name="Text Box 21"/>
          <p:cNvSpPr txBox="1">
            <a:spLocks noChangeArrowheads="1"/>
          </p:cNvSpPr>
          <p:nvPr/>
        </p:nvSpPr>
        <p:spPr bwMode="auto">
          <a:xfrm>
            <a:off x="4953000" y="5408362"/>
            <a:ext cx="2362200" cy="707886"/>
          </a:xfrm>
          <a:prstGeom prst="rect">
            <a:avLst/>
          </a:prstGeom>
          <a:solidFill>
            <a:schemeClr val="accent4"/>
          </a:solidFill>
          <a:ln w="28575">
            <a:solidFill>
              <a:schemeClr val="accent4">
                <a:lumMod val="75000"/>
              </a:schemeClr>
            </a:solidFill>
            <a:miter lim="800000"/>
            <a:headEnd/>
            <a:tailEnd/>
          </a:ln>
        </p:spPr>
        <p:txBody>
          <a:bodyPr anchor="ctr">
            <a:spAutoFit/>
          </a:bodyP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ct val="50000"/>
              </a:spcBef>
              <a:spcAft>
                <a:spcPct val="0"/>
              </a:spcAft>
              <a:buFontTx/>
              <a:buNone/>
            </a:pPr>
            <a:r>
              <a:rPr lang="en-US" altLang="en-US" sz="2000" i="1" dirty="0" err="1">
                <a:solidFill>
                  <a:srgbClr val="000000"/>
                </a:solidFill>
                <a:latin typeface="Franklin Gothic Medium"/>
              </a:rPr>
              <a:t>Reinforcer</a:t>
            </a:r>
            <a:r>
              <a:rPr lang="en-US" altLang="en-US" sz="2000" i="1" dirty="0">
                <a:solidFill>
                  <a:srgbClr val="000000"/>
                </a:solidFill>
                <a:latin typeface="Franklin Gothic Medium"/>
              </a:rPr>
              <a:t> for Step 2</a:t>
            </a:r>
            <a:r>
              <a:rPr lang="en-US" altLang="en-US" sz="2000" i="1" baseline="-25000" dirty="0">
                <a:solidFill>
                  <a:srgbClr val="000000"/>
                </a:solidFill>
                <a:latin typeface="Franklin Gothic Medium"/>
              </a:rPr>
              <a:t> </a:t>
            </a:r>
            <a:r>
              <a:rPr lang="en-US" altLang="en-US" sz="2000" i="1" dirty="0">
                <a:solidFill>
                  <a:srgbClr val="000000"/>
                </a:solidFill>
                <a:latin typeface="Franklin Gothic Medium"/>
              </a:rPr>
              <a:t>&amp; cue for Step 3</a:t>
            </a:r>
            <a:endParaRPr lang="en-US" altLang="en-US" sz="2000" i="1" baseline="-25000" dirty="0">
              <a:solidFill>
                <a:srgbClr val="000000"/>
              </a:solidFill>
              <a:latin typeface="Franklin Gothic Medium"/>
            </a:endParaRPr>
          </a:p>
        </p:txBody>
      </p:sp>
      <p:sp>
        <p:nvSpPr>
          <p:cNvPr id="92182" name="Line 22"/>
          <p:cNvSpPr>
            <a:spLocks noChangeShapeType="1"/>
          </p:cNvSpPr>
          <p:nvPr/>
        </p:nvSpPr>
        <p:spPr bwMode="auto">
          <a:xfrm>
            <a:off x="6019800" y="4366962"/>
            <a:ext cx="0" cy="914400"/>
          </a:xfrm>
          <a:prstGeom prst="line">
            <a:avLst/>
          </a:prstGeom>
          <a:noFill/>
          <a:ln w="57150">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Franklin Gothic Medium"/>
              <a:ea typeface="ＭＳ Ｐゴシック" charset="-128"/>
            </a:endParaRPr>
          </a:p>
        </p:txBody>
      </p:sp>
      <p:sp>
        <p:nvSpPr>
          <p:cNvPr id="92189" name="Text Box 29"/>
          <p:cNvSpPr txBox="1">
            <a:spLocks noChangeArrowheads="1"/>
          </p:cNvSpPr>
          <p:nvPr/>
        </p:nvSpPr>
        <p:spPr bwMode="auto">
          <a:xfrm>
            <a:off x="4953000" y="3566738"/>
            <a:ext cx="2133600" cy="707886"/>
          </a:xfrm>
          <a:prstGeom prst="rect">
            <a:avLst/>
          </a:prstGeom>
          <a:solidFill>
            <a:schemeClr val="accent4"/>
          </a:solidFill>
          <a:ln w="28575">
            <a:solidFill>
              <a:schemeClr val="accent4">
                <a:lumMod val="75000"/>
              </a:schemeClr>
            </a:solidFill>
            <a:miter lim="800000"/>
            <a:headEnd/>
            <a:tailEnd/>
          </a:ln>
        </p:spPr>
        <p:txBody>
          <a:bodyPr anchor="ctr">
            <a:spAutoFit/>
          </a:bodyP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ts val="0"/>
              </a:spcBef>
              <a:spcAft>
                <a:spcPct val="0"/>
              </a:spcAft>
              <a:buFontTx/>
              <a:buNone/>
            </a:pPr>
            <a:r>
              <a:rPr lang="en-US" altLang="en-US" sz="2000" dirty="0">
                <a:solidFill>
                  <a:srgbClr val="000000"/>
                </a:solidFill>
                <a:latin typeface="Franklin Gothic Medium"/>
              </a:rPr>
              <a:t>Environmental</a:t>
            </a:r>
          </a:p>
          <a:p>
            <a:pPr algn="ctr" defTabSz="914400" fontAlgn="base">
              <a:spcBef>
                <a:spcPts val="0"/>
              </a:spcBef>
              <a:spcAft>
                <a:spcPct val="0"/>
              </a:spcAft>
              <a:buFontTx/>
              <a:buNone/>
            </a:pPr>
            <a:r>
              <a:rPr lang="en-US" altLang="en-US" sz="2000" dirty="0">
                <a:solidFill>
                  <a:srgbClr val="000000"/>
                </a:solidFill>
                <a:latin typeface="Franklin Gothic Medium"/>
              </a:rPr>
              <a:t>Change</a:t>
            </a:r>
            <a:endParaRPr lang="en-US" altLang="en-US" sz="2000" baseline="-25000" dirty="0">
              <a:solidFill>
                <a:srgbClr val="000000"/>
              </a:solidFill>
              <a:latin typeface="Franklin Gothic Medium"/>
            </a:endParaRPr>
          </a:p>
        </p:txBody>
      </p:sp>
      <p:sp>
        <p:nvSpPr>
          <p:cNvPr id="92194" name="Text Box 34"/>
          <p:cNvSpPr txBox="1">
            <a:spLocks noChangeArrowheads="1"/>
          </p:cNvSpPr>
          <p:nvPr/>
        </p:nvSpPr>
        <p:spPr bwMode="auto">
          <a:xfrm>
            <a:off x="8001000" y="3579562"/>
            <a:ext cx="914400" cy="690563"/>
          </a:xfrm>
          <a:prstGeom prst="rect">
            <a:avLst/>
          </a:prstGeom>
          <a:solidFill>
            <a:schemeClr val="accent4"/>
          </a:solidFill>
          <a:ln w="28575">
            <a:solidFill>
              <a:schemeClr val="accent4">
                <a:lumMod val="75000"/>
              </a:schemeClr>
            </a:solidFill>
            <a:miter lim="800000"/>
            <a:headEnd/>
            <a:tailEnd/>
          </a:ln>
        </p:spPr>
        <p:txBody>
          <a:bodyPr anchor="ctr">
            <a:spAutoFit/>
          </a:bodyP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lnSpc>
                <a:spcPct val="60000"/>
              </a:lnSpc>
              <a:spcBef>
                <a:spcPct val="50000"/>
              </a:spcBef>
              <a:spcAft>
                <a:spcPct val="0"/>
              </a:spcAft>
              <a:buFontTx/>
              <a:buNone/>
            </a:pPr>
            <a:endParaRPr lang="en-US" altLang="en-US" sz="200">
              <a:solidFill>
                <a:srgbClr val="000000"/>
              </a:solidFill>
              <a:latin typeface="Franklin Gothic Medium"/>
            </a:endParaRPr>
          </a:p>
          <a:p>
            <a:pPr algn="ctr" defTabSz="914400" fontAlgn="base">
              <a:lnSpc>
                <a:spcPct val="60000"/>
              </a:lnSpc>
              <a:spcBef>
                <a:spcPct val="50000"/>
              </a:spcBef>
              <a:spcAft>
                <a:spcPct val="0"/>
              </a:spcAft>
              <a:buFontTx/>
              <a:buNone/>
            </a:pPr>
            <a:r>
              <a:rPr lang="en-US" altLang="en-US" sz="2400">
                <a:solidFill>
                  <a:srgbClr val="000000"/>
                </a:solidFill>
                <a:latin typeface="Franklin Gothic Medium"/>
              </a:rPr>
              <a:t>S</a:t>
            </a:r>
            <a:r>
              <a:rPr lang="en-US" altLang="en-US" sz="2400" baseline="30000">
                <a:solidFill>
                  <a:srgbClr val="000000"/>
                </a:solidFill>
                <a:latin typeface="Franklin Gothic Medium"/>
              </a:rPr>
              <a:t>R</a:t>
            </a:r>
          </a:p>
          <a:p>
            <a:pPr algn="ctr" defTabSz="914400" fontAlgn="base">
              <a:lnSpc>
                <a:spcPct val="60000"/>
              </a:lnSpc>
              <a:spcBef>
                <a:spcPct val="50000"/>
              </a:spcBef>
              <a:spcAft>
                <a:spcPct val="0"/>
              </a:spcAft>
              <a:buFontTx/>
              <a:buNone/>
            </a:pPr>
            <a:endParaRPr lang="en-US" altLang="en-US" sz="200" baseline="30000">
              <a:solidFill>
                <a:srgbClr val="000000"/>
              </a:solidFill>
              <a:latin typeface="Franklin Gothic Medium"/>
            </a:endParaRPr>
          </a:p>
          <a:p>
            <a:pPr algn="ctr" defTabSz="914400" fontAlgn="base">
              <a:lnSpc>
                <a:spcPct val="60000"/>
              </a:lnSpc>
              <a:spcBef>
                <a:spcPct val="50000"/>
              </a:spcBef>
              <a:spcAft>
                <a:spcPct val="0"/>
              </a:spcAft>
              <a:buFontTx/>
              <a:buNone/>
            </a:pPr>
            <a:endParaRPr lang="en-US" altLang="en-US" sz="200" baseline="30000">
              <a:solidFill>
                <a:srgbClr val="000000"/>
              </a:solidFill>
              <a:latin typeface="Franklin Gothic Medium"/>
            </a:endParaRPr>
          </a:p>
          <a:p>
            <a:pPr algn="ctr" defTabSz="914400" fontAlgn="base">
              <a:lnSpc>
                <a:spcPct val="60000"/>
              </a:lnSpc>
              <a:spcBef>
                <a:spcPct val="50000"/>
              </a:spcBef>
              <a:spcAft>
                <a:spcPct val="0"/>
              </a:spcAft>
              <a:buFontTx/>
              <a:buNone/>
            </a:pPr>
            <a:endParaRPr lang="en-US" altLang="en-US" sz="200" baseline="30000">
              <a:solidFill>
                <a:srgbClr val="000000"/>
              </a:solidFill>
              <a:latin typeface="Franklin Gothic Medium"/>
            </a:endParaRPr>
          </a:p>
          <a:p>
            <a:pPr algn="ctr" defTabSz="914400" fontAlgn="base">
              <a:lnSpc>
                <a:spcPct val="60000"/>
              </a:lnSpc>
              <a:spcBef>
                <a:spcPct val="50000"/>
              </a:spcBef>
              <a:spcAft>
                <a:spcPct val="0"/>
              </a:spcAft>
              <a:buFontTx/>
              <a:buNone/>
            </a:pPr>
            <a:endParaRPr lang="en-US" altLang="en-US" sz="200" baseline="30000">
              <a:solidFill>
                <a:srgbClr val="000000"/>
              </a:solidFill>
              <a:latin typeface="Franklin Gothic Medium"/>
            </a:endParaRPr>
          </a:p>
          <a:p>
            <a:pPr algn="ctr" defTabSz="914400" fontAlgn="base">
              <a:lnSpc>
                <a:spcPct val="60000"/>
              </a:lnSpc>
              <a:spcBef>
                <a:spcPct val="50000"/>
              </a:spcBef>
              <a:spcAft>
                <a:spcPct val="0"/>
              </a:spcAft>
              <a:buFontTx/>
              <a:buNone/>
            </a:pPr>
            <a:endParaRPr lang="en-US" altLang="en-US" sz="200" baseline="30000">
              <a:solidFill>
                <a:srgbClr val="000000"/>
              </a:solidFill>
              <a:latin typeface="Franklin Gothic Medium"/>
            </a:endParaRPr>
          </a:p>
          <a:p>
            <a:pPr algn="ctr" defTabSz="914400" fontAlgn="base">
              <a:lnSpc>
                <a:spcPct val="60000"/>
              </a:lnSpc>
              <a:spcBef>
                <a:spcPct val="50000"/>
              </a:spcBef>
              <a:spcAft>
                <a:spcPct val="0"/>
              </a:spcAft>
              <a:buFontTx/>
              <a:buNone/>
            </a:pPr>
            <a:endParaRPr lang="en-US" altLang="en-US" sz="200" baseline="30000">
              <a:solidFill>
                <a:srgbClr val="000000"/>
              </a:solidFill>
              <a:latin typeface="Franklin Gothic Medium"/>
            </a:endParaRPr>
          </a:p>
          <a:p>
            <a:pPr algn="ctr" defTabSz="914400" fontAlgn="base">
              <a:lnSpc>
                <a:spcPct val="60000"/>
              </a:lnSpc>
              <a:spcBef>
                <a:spcPct val="50000"/>
              </a:spcBef>
              <a:spcAft>
                <a:spcPct val="0"/>
              </a:spcAft>
              <a:buFontTx/>
              <a:buNone/>
            </a:pPr>
            <a:endParaRPr lang="en-US" altLang="en-US" sz="200" baseline="30000">
              <a:solidFill>
                <a:srgbClr val="000000"/>
              </a:solidFill>
              <a:latin typeface="Franklin Gothic Medium"/>
            </a:endParaRPr>
          </a:p>
        </p:txBody>
      </p:sp>
      <p:sp>
        <p:nvSpPr>
          <p:cNvPr id="92195" name="AutoShape 35"/>
          <p:cNvSpPr>
            <a:spLocks noChangeArrowheads="1"/>
          </p:cNvSpPr>
          <p:nvPr/>
        </p:nvSpPr>
        <p:spPr bwMode="auto">
          <a:xfrm rot="18900000" flipV="1">
            <a:off x="7962900" y="4455862"/>
            <a:ext cx="457200" cy="533400"/>
          </a:xfrm>
          <a:prstGeom prst="rightArrow">
            <a:avLst>
              <a:gd name="adj1" fmla="val 50000"/>
              <a:gd name="adj2" fmla="val 25000"/>
            </a:avLst>
          </a:prstGeom>
          <a:solidFill>
            <a:schemeClr val="tx1"/>
          </a:solidFill>
          <a:ln w="9525">
            <a:noFill/>
            <a:miter lim="800000"/>
            <a:headEnd/>
            <a:tailEnd/>
          </a:ln>
        </p:spPr>
        <p:txBody>
          <a:bodyPr wrap="none" anchor="ct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ct val="0"/>
              </a:spcBef>
              <a:spcAft>
                <a:spcPct val="0"/>
              </a:spcAft>
              <a:buFontTx/>
              <a:buNone/>
            </a:pPr>
            <a:endParaRPr lang="en-US" altLang="en-US" sz="1800">
              <a:solidFill>
                <a:srgbClr val="000000"/>
              </a:solidFill>
              <a:latin typeface="Franklin Gothic Medium"/>
            </a:endParaRPr>
          </a:p>
        </p:txBody>
      </p:sp>
      <p:sp>
        <p:nvSpPr>
          <p:cNvPr id="82964" name="Text Box 36"/>
          <p:cNvSpPr txBox="1">
            <a:spLocks noChangeArrowheads="1"/>
          </p:cNvSpPr>
          <p:nvPr/>
        </p:nvSpPr>
        <p:spPr bwMode="auto">
          <a:xfrm>
            <a:off x="0" y="5726137"/>
            <a:ext cx="1617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defTabSz="914400" fontAlgn="base">
              <a:spcBef>
                <a:spcPct val="50000"/>
              </a:spcBef>
              <a:spcAft>
                <a:spcPct val="0"/>
              </a:spcAft>
              <a:buFontTx/>
              <a:buNone/>
            </a:pPr>
            <a:r>
              <a:rPr lang="en-US" altLang="en-US" sz="1200" dirty="0">
                <a:solidFill>
                  <a:srgbClr val="FFFFFF"/>
                </a:solidFill>
                <a:latin typeface="+mn-lt"/>
              </a:rPr>
              <a:t>(Cooper, Heron, &amp; </a:t>
            </a:r>
            <a:r>
              <a:rPr lang="en-US" altLang="en-US" sz="1200" dirty="0" err="1">
                <a:solidFill>
                  <a:srgbClr val="FFFFFF"/>
                </a:solidFill>
                <a:latin typeface="+mn-lt"/>
              </a:rPr>
              <a:t>Heward</a:t>
            </a:r>
            <a:r>
              <a:rPr lang="en-US" altLang="en-US" sz="1200" dirty="0">
                <a:solidFill>
                  <a:srgbClr val="FFFFFF"/>
                </a:solidFill>
                <a:latin typeface="+mn-lt"/>
              </a:rPr>
              <a:t>, 2007, 435)</a:t>
            </a:r>
          </a:p>
        </p:txBody>
      </p:sp>
    </p:spTree>
    <p:extLst>
      <p:ext uri="{BB962C8B-B14F-4D97-AF65-F5344CB8AC3E}">
        <p14:creationId xmlns:p14="http://schemas.microsoft.com/office/powerpoint/2010/main" val="2958612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animEffect transition="in" filter="slide(fromTop)">
                                      <p:cBhvr>
                                        <p:cTn id="7" dur="500"/>
                                        <p:tgtEl>
                                          <p:spTgt spid="92163">
                                            <p:txEl>
                                              <p:pRg st="0" end="0"/>
                                            </p:txEl>
                                          </p:spTgt>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2164"/>
                                        </p:tgtEl>
                                        <p:attrNameLst>
                                          <p:attrName>style.visibility</p:attrName>
                                        </p:attrNameLst>
                                      </p:cBhvr>
                                      <p:to>
                                        <p:strVal val="visible"/>
                                      </p:to>
                                    </p:set>
                                  </p:childTnLst>
                                </p:cTn>
                              </p:par>
                            </p:childTnLst>
                          </p:cTn>
                        </p:par>
                        <p:par>
                          <p:cTn id="11" fill="hold" nodeType="afterGroup">
                            <p:stCondLst>
                              <p:cond delay="500"/>
                            </p:stCondLst>
                            <p:childTnLst>
                              <p:par>
                                <p:cTn id="12" presetID="2" presetClass="entr" presetSubtype="9" fill="hold" grpId="0" nodeType="afterEffect">
                                  <p:stCondLst>
                                    <p:cond delay="0"/>
                                  </p:stCondLst>
                                  <p:childTnLst>
                                    <p:set>
                                      <p:cBhvr>
                                        <p:cTn id="13" dur="1" fill="hold">
                                          <p:stCondLst>
                                            <p:cond delay="0"/>
                                          </p:stCondLst>
                                        </p:cTn>
                                        <p:tgtEl>
                                          <p:spTgt spid="92165"/>
                                        </p:tgtEl>
                                        <p:attrNameLst>
                                          <p:attrName>style.visibility</p:attrName>
                                        </p:attrNameLst>
                                      </p:cBhvr>
                                      <p:to>
                                        <p:strVal val="visible"/>
                                      </p:to>
                                    </p:set>
                                    <p:anim calcmode="lin" valueType="num">
                                      <p:cBhvr additive="base">
                                        <p:cTn id="14" dur="500" fill="hold"/>
                                        <p:tgtEl>
                                          <p:spTgt spid="92165"/>
                                        </p:tgtEl>
                                        <p:attrNameLst>
                                          <p:attrName>ppt_x</p:attrName>
                                        </p:attrNameLst>
                                      </p:cBhvr>
                                      <p:tavLst>
                                        <p:tav tm="0">
                                          <p:val>
                                            <p:strVal val="0-#ppt_w/2"/>
                                          </p:val>
                                        </p:tav>
                                        <p:tav tm="100000">
                                          <p:val>
                                            <p:strVal val="#ppt_x"/>
                                          </p:val>
                                        </p:tav>
                                      </p:tavLst>
                                    </p:anim>
                                    <p:anim calcmode="lin" valueType="num">
                                      <p:cBhvr additive="base">
                                        <p:cTn id="15" dur="500" fill="hold"/>
                                        <p:tgtEl>
                                          <p:spTgt spid="92165"/>
                                        </p:tgtEl>
                                        <p:attrNameLst>
                                          <p:attrName>ppt_y</p:attrName>
                                        </p:attrNameLst>
                                      </p:cBhvr>
                                      <p:tavLst>
                                        <p:tav tm="0">
                                          <p:val>
                                            <p:strVal val="0-#ppt_h/2"/>
                                          </p:val>
                                        </p:tav>
                                        <p:tav tm="100000">
                                          <p:val>
                                            <p:strVal val="#ppt_y"/>
                                          </p:val>
                                        </p:tav>
                                      </p:tavLst>
                                    </p:anim>
                                  </p:childTnLst>
                                </p:cTn>
                              </p:par>
                            </p:childTnLst>
                          </p:cTn>
                        </p:par>
                        <p:par>
                          <p:cTn id="16" fill="hold" nodeType="afterGroup">
                            <p:stCondLst>
                              <p:cond delay="1000"/>
                            </p:stCondLst>
                            <p:childTnLst>
                              <p:par>
                                <p:cTn id="17" presetID="2" presetClass="entr" presetSubtype="9" fill="hold" grpId="0" nodeType="afterEffect">
                                  <p:stCondLst>
                                    <p:cond delay="0"/>
                                  </p:stCondLst>
                                  <p:childTnLst>
                                    <p:set>
                                      <p:cBhvr>
                                        <p:cTn id="18" dur="1" fill="hold">
                                          <p:stCondLst>
                                            <p:cond delay="0"/>
                                          </p:stCondLst>
                                        </p:cTn>
                                        <p:tgtEl>
                                          <p:spTgt spid="92167"/>
                                        </p:tgtEl>
                                        <p:attrNameLst>
                                          <p:attrName>style.visibility</p:attrName>
                                        </p:attrNameLst>
                                      </p:cBhvr>
                                      <p:to>
                                        <p:strVal val="visible"/>
                                      </p:to>
                                    </p:set>
                                    <p:anim calcmode="lin" valueType="num">
                                      <p:cBhvr additive="base">
                                        <p:cTn id="19" dur="500" fill="hold"/>
                                        <p:tgtEl>
                                          <p:spTgt spid="92167"/>
                                        </p:tgtEl>
                                        <p:attrNameLst>
                                          <p:attrName>ppt_x</p:attrName>
                                        </p:attrNameLst>
                                      </p:cBhvr>
                                      <p:tavLst>
                                        <p:tav tm="0">
                                          <p:val>
                                            <p:strVal val="0-#ppt_w/2"/>
                                          </p:val>
                                        </p:tav>
                                        <p:tav tm="100000">
                                          <p:val>
                                            <p:strVal val="#ppt_x"/>
                                          </p:val>
                                        </p:tav>
                                      </p:tavLst>
                                    </p:anim>
                                    <p:anim calcmode="lin" valueType="num">
                                      <p:cBhvr additive="base">
                                        <p:cTn id="20" dur="500" fill="hold"/>
                                        <p:tgtEl>
                                          <p:spTgt spid="92167"/>
                                        </p:tgtEl>
                                        <p:attrNameLst>
                                          <p:attrName>ppt_y</p:attrName>
                                        </p:attrNameLst>
                                      </p:cBhvr>
                                      <p:tavLst>
                                        <p:tav tm="0">
                                          <p:val>
                                            <p:strVal val="0-#ppt_h/2"/>
                                          </p:val>
                                        </p:tav>
                                        <p:tav tm="100000">
                                          <p:val>
                                            <p:strVal val="#ppt_y"/>
                                          </p:val>
                                        </p:tav>
                                      </p:tavLst>
                                    </p:anim>
                                  </p:childTnLst>
                                </p:cTn>
                              </p:par>
                            </p:childTnLst>
                          </p:cTn>
                        </p:par>
                        <p:par>
                          <p:cTn id="21" fill="hold" nodeType="afterGroup">
                            <p:stCondLst>
                              <p:cond delay="1500"/>
                            </p:stCondLst>
                            <p:childTnLst>
                              <p:par>
                                <p:cTn id="22" presetID="2" presetClass="entr" presetSubtype="12" fill="hold" grpId="0" nodeType="afterEffect">
                                  <p:stCondLst>
                                    <p:cond delay="0"/>
                                  </p:stCondLst>
                                  <p:childTnLst>
                                    <p:set>
                                      <p:cBhvr>
                                        <p:cTn id="23" dur="1" fill="hold">
                                          <p:stCondLst>
                                            <p:cond delay="0"/>
                                          </p:stCondLst>
                                        </p:cTn>
                                        <p:tgtEl>
                                          <p:spTgt spid="92166"/>
                                        </p:tgtEl>
                                        <p:attrNameLst>
                                          <p:attrName>style.visibility</p:attrName>
                                        </p:attrNameLst>
                                      </p:cBhvr>
                                      <p:to>
                                        <p:strVal val="visible"/>
                                      </p:to>
                                    </p:set>
                                    <p:anim calcmode="lin" valueType="num">
                                      <p:cBhvr additive="base">
                                        <p:cTn id="24" dur="500" fill="hold"/>
                                        <p:tgtEl>
                                          <p:spTgt spid="92166"/>
                                        </p:tgtEl>
                                        <p:attrNameLst>
                                          <p:attrName>ppt_x</p:attrName>
                                        </p:attrNameLst>
                                      </p:cBhvr>
                                      <p:tavLst>
                                        <p:tav tm="0">
                                          <p:val>
                                            <p:strVal val="0-#ppt_w/2"/>
                                          </p:val>
                                        </p:tav>
                                        <p:tav tm="100000">
                                          <p:val>
                                            <p:strVal val="#ppt_x"/>
                                          </p:val>
                                        </p:tav>
                                      </p:tavLst>
                                    </p:anim>
                                    <p:anim calcmode="lin" valueType="num">
                                      <p:cBhvr additive="base">
                                        <p:cTn id="25" dur="500" fill="hold"/>
                                        <p:tgtEl>
                                          <p:spTgt spid="92166"/>
                                        </p:tgtEl>
                                        <p:attrNameLst>
                                          <p:attrName>ppt_y</p:attrName>
                                        </p:attrNameLst>
                                      </p:cBhvr>
                                      <p:tavLst>
                                        <p:tav tm="0">
                                          <p:val>
                                            <p:strVal val="1+#ppt_h/2"/>
                                          </p:val>
                                        </p:tav>
                                        <p:tav tm="100000">
                                          <p:val>
                                            <p:strVal val="#ppt_y"/>
                                          </p:val>
                                        </p:tav>
                                      </p:tavLst>
                                    </p:anim>
                                  </p:childTnLst>
                                </p:cTn>
                              </p:par>
                            </p:childTnLst>
                          </p:cTn>
                        </p:par>
                        <p:par>
                          <p:cTn id="26" fill="hold" nodeType="afterGroup">
                            <p:stCondLst>
                              <p:cond delay="2000"/>
                            </p:stCondLst>
                            <p:childTnLst>
                              <p:par>
                                <p:cTn id="27" presetID="2" presetClass="entr" presetSubtype="12" fill="hold" grpId="0" nodeType="afterEffect">
                                  <p:stCondLst>
                                    <p:cond delay="0"/>
                                  </p:stCondLst>
                                  <p:childTnLst>
                                    <p:set>
                                      <p:cBhvr>
                                        <p:cTn id="28" dur="1" fill="hold">
                                          <p:stCondLst>
                                            <p:cond delay="0"/>
                                          </p:stCondLst>
                                        </p:cTn>
                                        <p:tgtEl>
                                          <p:spTgt spid="92168"/>
                                        </p:tgtEl>
                                        <p:attrNameLst>
                                          <p:attrName>style.visibility</p:attrName>
                                        </p:attrNameLst>
                                      </p:cBhvr>
                                      <p:to>
                                        <p:strVal val="visible"/>
                                      </p:to>
                                    </p:set>
                                    <p:anim calcmode="lin" valueType="num">
                                      <p:cBhvr additive="base">
                                        <p:cTn id="29" dur="500" fill="hold"/>
                                        <p:tgtEl>
                                          <p:spTgt spid="92168"/>
                                        </p:tgtEl>
                                        <p:attrNameLst>
                                          <p:attrName>ppt_x</p:attrName>
                                        </p:attrNameLst>
                                      </p:cBhvr>
                                      <p:tavLst>
                                        <p:tav tm="0">
                                          <p:val>
                                            <p:strVal val="0-#ppt_w/2"/>
                                          </p:val>
                                        </p:tav>
                                        <p:tav tm="100000">
                                          <p:val>
                                            <p:strVal val="#ppt_x"/>
                                          </p:val>
                                        </p:tav>
                                      </p:tavLst>
                                    </p:anim>
                                    <p:anim calcmode="lin" valueType="num">
                                      <p:cBhvr additive="base">
                                        <p:cTn id="30" dur="500" fill="hold"/>
                                        <p:tgtEl>
                                          <p:spTgt spid="92168"/>
                                        </p:tgtEl>
                                        <p:attrNameLst>
                                          <p:attrName>ppt_y</p:attrName>
                                        </p:attrNameLst>
                                      </p:cBhvr>
                                      <p:tavLst>
                                        <p:tav tm="0">
                                          <p:val>
                                            <p:strVal val="1+#ppt_h/2"/>
                                          </p:val>
                                        </p:tav>
                                        <p:tav tm="100000">
                                          <p:val>
                                            <p:strVal val="#ppt_y"/>
                                          </p:val>
                                        </p:tav>
                                      </p:tavLst>
                                    </p:anim>
                                  </p:childTnLst>
                                </p:cTn>
                              </p:par>
                            </p:childTnLst>
                          </p:cTn>
                        </p:par>
                        <p:par>
                          <p:cTn id="31" fill="hold" nodeType="afterGroup">
                            <p:stCondLst>
                              <p:cond delay="2500"/>
                            </p:stCondLst>
                            <p:childTnLst>
                              <p:par>
                                <p:cTn id="32" presetID="2" presetClass="entr" presetSubtype="9" fill="hold" grpId="0" nodeType="afterEffect">
                                  <p:stCondLst>
                                    <p:cond delay="0"/>
                                  </p:stCondLst>
                                  <p:childTnLst>
                                    <p:set>
                                      <p:cBhvr>
                                        <p:cTn id="33" dur="1" fill="hold">
                                          <p:stCondLst>
                                            <p:cond delay="0"/>
                                          </p:stCondLst>
                                        </p:cTn>
                                        <p:tgtEl>
                                          <p:spTgt spid="92170"/>
                                        </p:tgtEl>
                                        <p:attrNameLst>
                                          <p:attrName>style.visibility</p:attrName>
                                        </p:attrNameLst>
                                      </p:cBhvr>
                                      <p:to>
                                        <p:strVal val="visible"/>
                                      </p:to>
                                    </p:set>
                                    <p:anim calcmode="lin" valueType="num">
                                      <p:cBhvr additive="base">
                                        <p:cTn id="34" dur="500" fill="hold"/>
                                        <p:tgtEl>
                                          <p:spTgt spid="92170"/>
                                        </p:tgtEl>
                                        <p:attrNameLst>
                                          <p:attrName>ppt_x</p:attrName>
                                        </p:attrNameLst>
                                      </p:cBhvr>
                                      <p:tavLst>
                                        <p:tav tm="0">
                                          <p:val>
                                            <p:strVal val="0-#ppt_w/2"/>
                                          </p:val>
                                        </p:tav>
                                        <p:tav tm="100000">
                                          <p:val>
                                            <p:strVal val="#ppt_x"/>
                                          </p:val>
                                        </p:tav>
                                      </p:tavLst>
                                    </p:anim>
                                    <p:anim calcmode="lin" valueType="num">
                                      <p:cBhvr additive="base">
                                        <p:cTn id="35" dur="500" fill="hold"/>
                                        <p:tgtEl>
                                          <p:spTgt spid="92170"/>
                                        </p:tgtEl>
                                        <p:attrNameLst>
                                          <p:attrName>ppt_y</p:attrName>
                                        </p:attrNameLst>
                                      </p:cBhvr>
                                      <p:tavLst>
                                        <p:tav tm="0">
                                          <p:val>
                                            <p:strVal val="0-#ppt_h/2"/>
                                          </p:val>
                                        </p:tav>
                                        <p:tav tm="100000">
                                          <p:val>
                                            <p:strVal val="#ppt_y"/>
                                          </p:val>
                                        </p:tav>
                                      </p:tavLst>
                                    </p:anim>
                                  </p:childTnLst>
                                </p:cTn>
                              </p:par>
                            </p:childTnLst>
                          </p:cTn>
                        </p:par>
                        <p:par>
                          <p:cTn id="36" fill="hold" nodeType="afterGroup">
                            <p:stCondLst>
                              <p:cond delay="3000"/>
                            </p:stCondLst>
                            <p:childTnLst>
                              <p:par>
                                <p:cTn id="37" presetID="2" presetClass="entr" presetSubtype="9" fill="hold" grpId="0" nodeType="afterEffect">
                                  <p:stCondLst>
                                    <p:cond delay="0"/>
                                  </p:stCondLst>
                                  <p:childTnLst>
                                    <p:set>
                                      <p:cBhvr>
                                        <p:cTn id="38" dur="1" fill="hold">
                                          <p:stCondLst>
                                            <p:cond delay="0"/>
                                          </p:stCondLst>
                                        </p:cTn>
                                        <p:tgtEl>
                                          <p:spTgt spid="92169"/>
                                        </p:tgtEl>
                                        <p:attrNameLst>
                                          <p:attrName>style.visibility</p:attrName>
                                        </p:attrNameLst>
                                      </p:cBhvr>
                                      <p:to>
                                        <p:strVal val="visible"/>
                                      </p:to>
                                    </p:set>
                                    <p:anim calcmode="lin" valueType="num">
                                      <p:cBhvr additive="base">
                                        <p:cTn id="39" dur="500" fill="hold"/>
                                        <p:tgtEl>
                                          <p:spTgt spid="92169"/>
                                        </p:tgtEl>
                                        <p:attrNameLst>
                                          <p:attrName>ppt_x</p:attrName>
                                        </p:attrNameLst>
                                      </p:cBhvr>
                                      <p:tavLst>
                                        <p:tav tm="0">
                                          <p:val>
                                            <p:strVal val="0-#ppt_w/2"/>
                                          </p:val>
                                        </p:tav>
                                        <p:tav tm="100000">
                                          <p:val>
                                            <p:strVal val="#ppt_x"/>
                                          </p:val>
                                        </p:tav>
                                      </p:tavLst>
                                    </p:anim>
                                    <p:anim calcmode="lin" valueType="num">
                                      <p:cBhvr additive="base">
                                        <p:cTn id="40" dur="500" fill="hold"/>
                                        <p:tgtEl>
                                          <p:spTgt spid="92169"/>
                                        </p:tgtEl>
                                        <p:attrNameLst>
                                          <p:attrName>ppt_y</p:attrName>
                                        </p:attrNameLst>
                                      </p:cBhvr>
                                      <p:tavLst>
                                        <p:tav tm="0">
                                          <p:val>
                                            <p:strVal val="0-#ppt_h/2"/>
                                          </p:val>
                                        </p:tav>
                                        <p:tav tm="100000">
                                          <p:val>
                                            <p:strVal val="#ppt_y"/>
                                          </p:val>
                                        </p:tav>
                                      </p:tavLst>
                                    </p:anim>
                                  </p:childTnLst>
                                </p:cTn>
                              </p:par>
                            </p:childTnLst>
                          </p:cTn>
                        </p:par>
                        <p:par>
                          <p:cTn id="41" fill="hold" nodeType="afterGroup">
                            <p:stCondLst>
                              <p:cond delay="3500"/>
                            </p:stCondLst>
                            <p:childTnLst>
                              <p:par>
                                <p:cTn id="42" presetID="2" presetClass="entr" presetSubtype="12" fill="hold" grpId="0" nodeType="afterEffect">
                                  <p:stCondLst>
                                    <p:cond delay="0"/>
                                  </p:stCondLst>
                                  <p:childTnLst>
                                    <p:set>
                                      <p:cBhvr>
                                        <p:cTn id="43" dur="1" fill="hold">
                                          <p:stCondLst>
                                            <p:cond delay="0"/>
                                          </p:stCondLst>
                                        </p:cTn>
                                        <p:tgtEl>
                                          <p:spTgt spid="92172"/>
                                        </p:tgtEl>
                                        <p:attrNameLst>
                                          <p:attrName>style.visibility</p:attrName>
                                        </p:attrNameLst>
                                      </p:cBhvr>
                                      <p:to>
                                        <p:strVal val="visible"/>
                                      </p:to>
                                    </p:set>
                                    <p:anim calcmode="lin" valueType="num">
                                      <p:cBhvr additive="base">
                                        <p:cTn id="44" dur="500" fill="hold"/>
                                        <p:tgtEl>
                                          <p:spTgt spid="92172"/>
                                        </p:tgtEl>
                                        <p:attrNameLst>
                                          <p:attrName>ppt_x</p:attrName>
                                        </p:attrNameLst>
                                      </p:cBhvr>
                                      <p:tavLst>
                                        <p:tav tm="0">
                                          <p:val>
                                            <p:strVal val="0-#ppt_w/2"/>
                                          </p:val>
                                        </p:tav>
                                        <p:tav tm="100000">
                                          <p:val>
                                            <p:strVal val="#ppt_x"/>
                                          </p:val>
                                        </p:tav>
                                      </p:tavLst>
                                    </p:anim>
                                    <p:anim calcmode="lin" valueType="num">
                                      <p:cBhvr additive="base">
                                        <p:cTn id="45" dur="500" fill="hold"/>
                                        <p:tgtEl>
                                          <p:spTgt spid="92172"/>
                                        </p:tgtEl>
                                        <p:attrNameLst>
                                          <p:attrName>ppt_y</p:attrName>
                                        </p:attrNameLst>
                                      </p:cBhvr>
                                      <p:tavLst>
                                        <p:tav tm="0">
                                          <p:val>
                                            <p:strVal val="1+#ppt_h/2"/>
                                          </p:val>
                                        </p:tav>
                                        <p:tav tm="100000">
                                          <p:val>
                                            <p:strVal val="#ppt_y"/>
                                          </p:val>
                                        </p:tav>
                                      </p:tavLst>
                                    </p:anim>
                                  </p:childTnLst>
                                </p:cTn>
                              </p:par>
                            </p:childTnLst>
                          </p:cTn>
                        </p:par>
                        <p:par>
                          <p:cTn id="46" fill="hold" nodeType="afterGroup">
                            <p:stCondLst>
                              <p:cond delay="4000"/>
                            </p:stCondLst>
                            <p:childTnLst>
                              <p:par>
                                <p:cTn id="47" presetID="2" presetClass="entr" presetSubtype="12" fill="hold" grpId="0" nodeType="afterEffect">
                                  <p:stCondLst>
                                    <p:cond delay="0"/>
                                  </p:stCondLst>
                                  <p:childTnLst>
                                    <p:set>
                                      <p:cBhvr>
                                        <p:cTn id="48" dur="1" fill="hold">
                                          <p:stCondLst>
                                            <p:cond delay="0"/>
                                          </p:stCondLst>
                                        </p:cTn>
                                        <p:tgtEl>
                                          <p:spTgt spid="92189"/>
                                        </p:tgtEl>
                                        <p:attrNameLst>
                                          <p:attrName>style.visibility</p:attrName>
                                        </p:attrNameLst>
                                      </p:cBhvr>
                                      <p:to>
                                        <p:strVal val="visible"/>
                                      </p:to>
                                    </p:set>
                                    <p:anim calcmode="lin" valueType="num">
                                      <p:cBhvr additive="base">
                                        <p:cTn id="49" dur="500" fill="hold"/>
                                        <p:tgtEl>
                                          <p:spTgt spid="92189"/>
                                        </p:tgtEl>
                                        <p:attrNameLst>
                                          <p:attrName>ppt_x</p:attrName>
                                        </p:attrNameLst>
                                      </p:cBhvr>
                                      <p:tavLst>
                                        <p:tav tm="0">
                                          <p:val>
                                            <p:strVal val="0-#ppt_w/2"/>
                                          </p:val>
                                        </p:tav>
                                        <p:tav tm="100000">
                                          <p:val>
                                            <p:strVal val="#ppt_x"/>
                                          </p:val>
                                        </p:tav>
                                      </p:tavLst>
                                    </p:anim>
                                    <p:anim calcmode="lin" valueType="num">
                                      <p:cBhvr additive="base">
                                        <p:cTn id="50" dur="500" fill="hold"/>
                                        <p:tgtEl>
                                          <p:spTgt spid="92189"/>
                                        </p:tgtEl>
                                        <p:attrNameLst>
                                          <p:attrName>ppt_y</p:attrName>
                                        </p:attrNameLst>
                                      </p:cBhvr>
                                      <p:tavLst>
                                        <p:tav tm="0">
                                          <p:val>
                                            <p:strVal val="1+#ppt_h/2"/>
                                          </p:val>
                                        </p:tav>
                                        <p:tav tm="100000">
                                          <p:val>
                                            <p:strVal val="#ppt_y"/>
                                          </p:val>
                                        </p:tav>
                                      </p:tavLst>
                                    </p:anim>
                                  </p:childTnLst>
                                </p:cTn>
                              </p:par>
                            </p:childTnLst>
                          </p:cTn>
                        </p:par>
                        <p:par>
                          <p:cTn id="51" fill="hold" nodeType="afterGroup">
                            <p:stCondLst>
                              <p:cond delay="4500"/>
                            </p:stCondLst>
                            <p:childTnLst>
                              <p:par>
                                <p:cTn id="52" presetID="2" presetClass="entr" presetSubtype="9" fill="hold" grpId="0" nodeType="afterEffect">
                                  <p:stCondLst>
                                    <p:cond delay="0"/>
                                  </p:stCondLst>
                                  <p:childTnLst>
                                    <p:set>
                                      <p:cBhvr>
                                        <p:cTn id="53" dur="1" fill="hold">
                                          <p:stCondLst>
                                            <p:cond delay="0"/>
                                          </p:stCondLst>
                                        </p:cTn>
                                        <p:tgtEl>
                                          <p:spTgt spid="92174"/>
                                        </p:tgtEl>
                                        <p:attrNameLst>
                                          <p:attrName>style.visibility</p:attrName>
                                        </p:attrNameLst>
                                      </p:cBhvr>
                                      <p:to>
                                        <p:strVal val="visible"/>
                                      </p:to>
                                    </p:set>
                                    <p:anim calcmode="lin" valueType="num">
                                      <p:cBhvr additive="base">
                                        <p:cTn id="54" dur="500" fill="hold"/>
                                        <p:tgtEl>
                                          <p:spTgt spid="92174"/>
                                        </p:tgtEl>
                                        <p:attrNameLst>
                                          <p:attrName>ppt_x</p:attrName>
                                        </p:attrNameLst>
                                      </p:cBhvr>
                                      <p:tavLst>
                                        <p:tav tm="0">
                                          <p:val>
                                            <p:strVal val="0-#ppt_w/2"/>
                                          </p:val>
                                        </p:tav>
                                        <p:tav tm="100000">
                                          <p:val>
                                            <p:strVal val="#ppt_x"/>
                                          </p:val>
                                        </p:tav>
                                      </p:tavLst>
                                    </p:anim>
                                    <p:anim calcmode="lin" valueType="num">
                                      <p:cBhvr additive="base">
                                        <p:cTn id="55" dur="500" fill="hold"/>
                                        <p:tgtEl>
                                          <p:spTgt spid="92174"/>
                                        </p:tgtEl>
                                        <p:attrNameLst>
                                          <p:attrName>ppt_y</p:attrName>
                                        </p:attrNameLst>
                                      </p:cBhvr>
                                      <p:tavLst>
                                        <p:tav tm="0">
                                          <p:val>
                                            <p:strVal val="0-#ppt_h/2"/>
                                          </p:val>
                                        </p:tav>
                                        <p:tav tm="100000">
                                          <p:val>
                                            <p:strVal val="#ppt_y"/>
                                          </p:val>
                                        </p:tav>
                                      </p:tavLst>
                                    </p:anim>
                                  </p:childTnLst>
                                </p:cTn>
                              </p:par>
                            </p:childTnLst>
                          </p:cTn>
                        </p:par>
                        <p:par>
                          <p:cTn id="56" fill="hold" nodeType="afterGroup">
                            <p:stCondLst>
                              <p:cond delay="5000"/>
                            </p:stCondLst>
                            <p:childTnLst>
                              <p:par>
                                <p:cTn id="57" presetID="2" presetClass="entr" presetSubtype="9" fill="hold" grpId="0" nodeType="afterEffect">
                                  <p:stCondLst>
                                    <p:cond delay="0"/>
                                  </p:stCondLst>
                                  <p:childTnLst>
                                    <p:set>
                                      <p:cBhvr>
                                        <p:cTn id="58" dur="1" fill="hold">
                                          <p:stCondLst>
                                            <p:cond delay="0"/>
                                          </p:stCondLst>
                                        </p:cTn>
                                        <p:tgtEl>
                                          <p:spTgt spid="92171"/>
                                        </p:tgtEl>
                                        <p:attrNameLst>
                                          <p:attrName>style.visibility</p:attrName>
                                        </p:attrNameLst>
                                      </p:cBhvr>
                                      <p:to>
                                        <p:strVal val="visible"/>
                                      </p:to>
                                    </p:set>
                                    <p:anim calcmode="lin" valueType="num">
                                      <p:cBhvr additive="base">
                                        <p:cTn id="59" dur="500" fill="hold"/>
                                        <p:tgtEl>
                                          <p:spTgt spid="92171"/>
                                        </p:tgtEl>
                                        <p:attrNameLst>
                                          <p:attrName>ppt_x</p:attrName>
                                        </p:attrNameLst>
                                      </p:cBhvr>
                                      <p:tavLst>
                                        <p:tav tm="0">
                                          <p:val>
                                            <p:strVal val="0-#ppt_w/2"/>
                                          </p:val>
                                        </p:tav>
                                        <p:tav tm="100000">
                                          <p:val>
                                            <p:strVal val="#ppt_x"/>
                                          </p:val>
                                        </p:tav>
                                      </p:tavLst>
                                    </p:anim>
                                    <p:anim calcmode="lin" valueType="num">
                                      <p:cBhvr additive="base">
                                        <p:cTn id="60" dur="500" fill="hold"/>
                                        <p:tgtEl>
                                          <p:spTgt spid="92171"/>
                                        </p:tgtEl>
                                        <p:attrNameLst>
                                          <p:attrName>ppt_y</p:attrName>
                                        </p:attrNameLst>
                                      </p:cBhvr>
                                      <p:tavLst>
                                        <p:tav tm="0">
                                          <p:val>
                                            <p:strVal val="0-#ppt_h/2"/>
                                          </p:val>
                                        </p:tav>
                                        <p:tav tm="100000">
                                          <p:val>
                                            <p:strVal val="#ppt_y"/>
                                          </p:val>
                                        </p:tav>
                                      </p:tavLst>
                                    </p:anim>
                                  </p:childTnLst>
                                </p:cTn>
                              </p:par>
                            </p:childTnLst>
                          </p:cTn>
                        </p:par>
                        <p:par>
                          <p:cTn id="61" fill="hold" nodeType="afterGroup">
                            <p:stCondLst>
                              <p:cond delay="5500"/>
                            </p:stCondLst>
                            <p:childTnLst>
                              <p:par>
                                <p:cTn id="62" presetID="2" presetClass="entr" presetSubtype="12" fill="hold" grpId="0" nodeType="afterEffect">
                                  <p:stCondLst>
                                    <p:cond delay="0"/>
                                  </p:stCondLst>
                                  <p:childTnLst>
                                    <p:set>
                                      <p:cBhvr>
                                        <p:cTn id="63" dur="1" fill="hold">
                                          <p:stCondLst>
                                            <p:cond delay="0"/>
                                          </p:stCondLst>
                                        </p:cTn>
                                        <p:tgtEl>
                                          <p:spTgt spid="92195"/>
                                        </p:tgtEl>
                                        <p:attrNameLst>
                                          <p:attrName>style.visibility</p:attrName>
                                        </p:attrNameLst>
                                      </p:cBhvr>
                                      <p:to>
                                        <p:strVal val="visible"/>
                                      </p:to>
                                    </p:set>
                                    <p:anim calcmode="lin" valueType="num">
                                      <p:cBhvr additive="base">
                                        <p:cTn id="64" dur="500" fill="hold"/>
                                        <p:tgtEl>
                                          <p:spTgt spid="92195"/>
                                        </p:tgtEl>
                                        <p:attrNameLst>
                                          <p:attrName>ppt_x</p:attrName>
                                        </p:attrNameLst>
                                      </p:cBhvr>
                                      <p:tavLst>
                                        <p:tav tm="0">
                                          <p:val>
                                            <p:strVal val="0-#ppt_w/2"/>
                                          </p:val>
                                        </p:tav>
                                        <p:tav tm="100000">
                                          <p:val>
                                            <p:strVal val="#ppt_x"/>
                                          </p:val>
                                        </p:tav>
                                      </p:tavLst>
                                    </p:anim>
                                    <p:anim calcmode="lin" valueType="num">
                                      <p:cBhvr additive="base">
                                        <p:cTn id="65" dur="500" fill="hold"/>
                                        <p:tgtEl>
                                          <p:spTgt spid="92195"/>
                                        </p:tgtEl>
                                        <p:attrNameLst>
                                          <p:attrName>ppt_y</p:attrName>
                                        </p:attrNameLst>
                                      </p:cBhvr>
                                      <p:tavLst>
                                        <p:tav tm="0">
                                          <p:val>
                                            <p:strVal val="1+#ppt_h/2"/>
                                          </p:val>
                                        </p:tav>
                                        <p:tav tm="100000">
                                          <p:val>
                                            <p:strVal val="#ppt_y"/>
                                          </p:val>
                                        </p:tav>
                                      </p:tavLst>
                                    </p:anim>
                                  </p:childTnLst>
                                </p:cTn>
                              </p:par>
                            </p:childTnLst>
                          </p:cTn>
                        </p:par>
                        <p:par>
                          <p:cTn id="66" fill="hold" nodeType="afterGroup">
                            <p:stCondLst>
                              <p:cond delay="6000"/>
                            </p:stCondLst>
                            <p:childTnLst>
                              <p:par>
                                <p:cTn id="67" presetID="1" presetClass="entr" presetSubtype="0" fill="hold" grpId="0" nodeType="afterEffect">
                                  <p:stCondLst>
                                    <p:cond delay="0"/>
                                  </p:stCondLst>
                                  <p:childTnLst>
                                    <p:set>
                                      <p:cBhvr>
                                        <p:cTn id="68" dur="1" fill="hold">
                                          <p:stCondLst>
                                            <p:cond delay="0"/>
                                          </p:stCondLst>
                                        </p:cTn>
                                        <p:tgtEl>
                                          <p:spTgt spid="92194"/>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2" presetClass="entr" presetSubtype="1" fill="hold" grpId="0" nodeType="clickEffect">
                                  <p:stCondLst>
                                    <p:cond delay="0"/>
                                  </p:stCondLst>
                                  <p:childTnLst>
                                    <p:set>
                                      <p:cBhvr>
                                        <p:cTn id="72" dur="1" fill="hold">
                                          <p:stCondLst>
                                            <p:cond delay="0"/>
                                          </p:stCondLst>
                                        </p:cTn>
                                        <p:tgtEl>
                                          <p:spTgt spid="92163">
                                            <p:txEl>
                                              <p:pRg st="2" end="2"/>
                                            </p:txEl>
                                          </p:spTgt>
                                        </p:tgtEl>
                                        <p:attrNameLst>
                                          <p:attrName>style.visibility</p:attrName>
                                        </p:attrNameLst>
                                      </p:cBhvr>
                                      <p:to>
                                        <p:strVal val="visible"/>
                                      </p:to>
                                    </p:set>
                                    <p:animEffect transition="in" filter="slide(fromTop)">
                                      <p:cBhvr>
                                        <p:cTn id="73" dur="500"/>
                                        <p:tgtEl>
                                          <p:spTgt spid="92163">
                                            <p:txEl>
                                              <p:pRg st="2" end="2"/>
                                            </p:txEl>
                                          </p:spTgt>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2" presetClass="entr" presetSubtype="1" fill="hold" grpId="0" nodeType="clickEffect">
                                  <p:stCondLst>
                                    <p:cond delay="0"/>
                                  </p:stCondLst>
                                  <p:childTnLst>
                                    <p:set>
                                      <p:cBhvr>
                                        <p:cTn id="77" dur="1" fill="hold">
                                          <p:stCondLst>
                                            <p:cond delay="0"/>
                                          </p:stCondLst>
                                        </p:cTn>
                                        <p:tgtEl>
                                          <p:spTgt spid="92163">
                                            <p:txEl>
                                              <p:pRg st="4" end="4"/>
                                            </p:txEl>
                                          </p:spTgt>
                                        </p:tgtEl>
                                        <p:attrNameLst>
                                          <p:attrName>style.visibility</p:attrName>
                                        </p:attrNameLst>
                                      </p:cBhvr>
                                      <p:to>
                                        <p:strVal val="visible"/>
                                      </p:to>
                                    </p:set>
                                    <p:animEffect transition="in" filter="slide(fromTop)">
                                      <p:cBhvr>
                                        <p:cTn id="78" dur="500"/>
                                        <p:tgtEl>
                                          <p:spTgt spid="92163">
                                            <p:txEl>
                                              <p:pRg st="4" end="4"/>
                                            </p:txEl>
                                          </p:spTgt>
                                        </p:tgtEl>
                                      </p:cBhvr>
                                    </p:animEffect>
                                  </p:childTnLst>
                                </p:cTn>
                              </p:par>
                            </p:childTnLst>
                          </p:cTn>
                        </p:par>
                        <p:par>
                          <p:cTn id="79" fill="hold" nodeType="afterGroup">
                            <p:stCondLst>
                              <p:cond delay="500"/>
                            </p:stCondLst>
                            <p:childTnLst>
                              <p:par>
                                <p:cTn id="80" presetID="12" presetClass="entr" presetSubtype="1" fill="hold" grpId="0" nodeType="afterEffect">
                                  <p:stCondLst>
                                    <p:cond delay="0"/>
                                  </p:stCondLst>
                                  <p:childTnLst>
                                    <p:set>
                                      <p:cBhvr>
                                        <p:cTn id="81" dur="1" fill="hold">
                                          <p:stCondLst>
                                            <p:cond delay="0"/>
                                          </p:stCondLst>
                                        </p:cTn>
                                        <p:tgtEl>
                                          <p:spTgt spid="92178"/>
                                        </p:tgtEl>
                                        <p:attrNameLst>
                                          <p:attrName>style.visibility</p:attrName>
                                        </p:attrNameLst>
                                      </p:cBhvr>
                                      <p:to>
                                        <p:strVal val="visible"/>
                                      </p:to>
                                    </p:set>
                                    <p:animEffect transition="in" filter="slide(fromTop)">
                                      <p:cBhvr>
                                        <p:cTn id="82" dur="500"/>
                                        <p:tgtEl>
                                          <p:spTgt spid="92178"/>
                                        </p:tgtEl>
                                      </p:cBhvr>
                                    </p:animEffect>
                                  </p:childTnLst>
                                </p:cTn>
                              </p:par>
                            </p:childTnLst>
                          </p:cTn>
                        </p:par>
                        <p:par>
                          <p:cTn id="83" fill="hold" nodeType="afterGroup">
                            <p:stCondLst>
                              <p:cond delay="1000"/>
                            </p:stCondLst>
                            <p:childTnLst>
                              <p:par>
                                <p:cTn id="84" presetID="12" presetClass="entr" presetSubtype="1" fill="hold" grpId="0" nodeType="afterEffect">
                                  <p:stCondLst>
                                    <p:cond delay="0"/>
                                  </p:stCondLst>
                                  <p:childTnLst>
                                    <p:set>
                                      <p:cBhvr>
                                        <p:cTn id="85" dur="1" fill="hold">
                                          <p:stCondLst>
                                            <p:cond delay="0"/>
                                          </p:stCondLst>
                                        </p:cTn>
                                        <p:tgtEl>
                                          <p:spTgt spid="92177"/>
                                        </p:tgtEl>
                                        <p:attrNameLst>
                                          <p:attrName>style.visibility</p:attrName>
                                        </p:attrNameLst>
                                      </p:cBhvr>
                                      <p:to>
                                        <p:strVal val="visible"/>
                                      </p:to>
                                    </p:set>
                                    <p:animEffect transition="in" filter="slide(fromTop)">
                                      <p:cBhvr>
                                        <p:cTn id="86" dur="500"/>
                                        <p:tgtEl>
                                          <p:spTgt spid="92177"/>
                                        </p:tgtEl>
                                      </p:cBhvr>
                                    </p:animEffect>
                                  </p:childTnLst>
                                </p:cTn>
                              </p:par>
                            </p:childTnLst>
                          </p:cTn>
                        </p:par>
                        <p:par>
                          <p:cTn id="87" fill="hold" nodeType="afterGroup">
                            <p:stCondLst>
                              <p:cond delay="1500"/>
                            </p:stCondLst>
                            <p:childTnLst>
                              <p:par>
                                <p:cTn id="88" presetID="12" presetClass="entr" presetSubtype="1" fill="hold" grpId="0" nodeType="afterEffect">
                                  <p:stCondLst>
                                    <p:cond delay="0"/>
                                  </p:stCondLst>
                                  <p:childTnLst>
                                    <p:set>
                                      <p:cBhvr>
                                        <p:cTn id="89" dur="1" fill="hold">
                                          <p:stCondLst>
                                            <p:cond delay="0"/>
                                          </p:stCondLst>
                                        </p:cTn>
                                        <p:tgtEl>
                                          <p:spTgt spid="92182"/>
                                        </p:tgtEl>
                                        <p:attrNameLst>
                                          <p:attrName>style.visibility</p:attrName>
                                        </p:attrNameLst>
                                      </p:cBhvr>
                                      <p:to>
                                        <p:strVal val="visible"/>
                                      </p:to>
                                    </p:set>
                                    <p:animEffect transition="in" filter="slide(fromTop)">
                                      <p:cBhvr>
                                        <p:cTn id="90" dur="500"/>
                                        <p:tgtEl>
                                          <p:spTgt spid="92182"/>
                                        </p:tgtEl>
                                      </p:cBhvr>
                                    </p:animEffect>
                                  </p:childTnLst>
                                </p:cTn>
                              </p:par>
                            </p:childTnLst>
                          </p:cTn>
                        </p:par>
                        <p:par>
                          <p:cTn id="91" fill="hold" nodeType="afterGroup">
                            <p:stCondLst>
                              <p:cond delay="2000"/>
                            </p:stCondLst>
                            <p:childTnLst>
                              <p:par>
                                <p:cTn id="92" presetID="12" presetClass="entr" presetSubtype="1" fill="hold" grpId="0" nodeType="afterEffect">
                                  <p:stCondLst>
                                    <p:cond delay="0"/>
                                  </p:stCondLst>
                                  <p:childTnLst>
                                    <p:set>
                                      <p:cBhvr>
                                        <p:cTn id="93" dur="1" fill="hold">
                                          <p:stCondLst>
                                            <p:cond delay="0"/>
                                          </p:stCondLst>
                                        </p:cTn>
                                        <p:tgtEl>
                                          <p:spTgt spid="92181"/>
                                        </p:tgtEl>
                                        <p:attrNameLst>
                                          <p:attrName>style.visibility</p:attrName>
                                        </p:attrNameLst>
                                      </p:cBhvr>
                                      <p:to>
                                        <p:strVal val="visible"/>
                                      </p:to>
                                    </p:set>
                                    <p:animEffect transition="in" filter="slide(fromTop)">
                                      <p:cBhvr>
                                        <p:cTn id="94" dur="500"/>
                                        <p:tgtEl>
                                          <p:spTgt spid="92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build="p"/>
      <p:bldP spid="92164" grpId="0" animBg="1"/>
      <p:bldP spid="92165" grpId="0" animBg="1"/>
      <p:bldP spid="92166" grpId="0" animBg="1"/>
      <p:bldP spid="92167" grpId="0" animBg="1"/>
      <p:bldP spid="92168" grpId="0" animBg="1"/>
      <p:bldP spid="92169" grpId="0" animBg="1"/>
      <p:bldP spid="92170" grpId="0" animBg="1"/>
      <p:bldP spid="92171" grpId="0" animBg="1"/>
      <p:bldP spid="92172" grpId="0" animBg="1"/>
      <p:bldP spid="92174" grpId="0" animBg="1"/>
      <p:bldP spid="92177" grpId="0" animBg="1"/>
      <p:bldP spid="92178" grpId="0" animBg="1"/>
      <p:bldP spid="92181" grpId="0" animBg="1"/>
      <p:bldP spid="92182" grpId="0" animBg="1"/>
      <p:bldP spid="92189" grpId="0" animBg="1"/>
      <p:bldP spid="92194" grpId="0" animBg="1"/>
      <p:bldP spid="92195"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kern="0" dirty="0">
                <a:solidFill>
                  <a:schemeClr val="accent2"/>
                </a:solidFill>
                <a:ea typeface="Arial" charset="0"/>
                <a:cs typeface="Arial" charset="0"/>
              </a:rPr>
              <a:t>Three Ways to Apply Chaining</a:t>
            </a:r>
            <a:endParaRPr lang="en-US" dirty="0"/>
          </a:p>
        </p:txBody>
      </p:sp>
      <p:sp>
        <p:nvSpPr>
          <p:cNvPr id="36" name="Rectangle 3"/>
          <p:cNvSpPr txBox="1">
            <a:spLocks noChangeArrowheads="1"/>
          </p:cNvSpPr>
          <p:nvPr/>
        </p:nvSpPr>
        <p:spPr bwMode="auto">
          <a:xfrm>
            <a:off x="0" y="1583139"/>
            <a:ext cx="4722021" cy="4703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7168" indent="-257168" algn="l" rtl="0" eaLnBrk="1" fontAlgn="base" hangingPunct="1">
              <a:spcBef>
                <a:spcPct val="20000"/>
              </a:spcBef>
              <a:spcAft>
                <a:spcPct val="0"/>
              </a:spcAft>
              <a:buChar char="•"/>
              <a:defRPr sz="2400" b="0" i="0">
                <a:solidFill>
                  <a:schemeClr val="tx1"/>
                </a:solidFill>
                <a:latin typeface="+mj-lt"/>
                <a:ea typeface="ＭＳ Ｐゴシック" pitchFamily="-108" charset="-128"/>
                <a:cs typeface="Britannic Bold"/>
              </a:defRPr>
            </a:lvl1pPr>
            <a:lvl2pPr marL="557199" indent="-214308" algn="l" rtl="0" eaLnBrk="1" fontAlgn="base" hangingPunct="1">
              <a:spcBef>
                <a:spcPct val="20000"/>
              </a:spcBef>
              <a:spcAft>
                <a:spcPct val="0"/>
              </a:spcAft>
              <a:buChar char="–"/>
              <a:defRPr sz="2100" b="0" i="0">
                <a:solidFill>
                  <a:schemeClr val="tx1"/>
                </a:solidFill>
                <a:latin typeface="+mj-lt"/>
                <a:ea typeface="ＭＳ Ｐゴシック" pitchFamily="-108" charset="-128"/>
                <a:cs typeface="Britannic Bold"/>
              </a:defRPr>
            </a:lvl2pPr>
            <a:lvl3pPr marL="857228" indent="-171446" algn="l" rtl="0" eaLnBrk="1" fontAlgn="base" hangingPunct="1">
              <a:spcBef>
                <a:spcPct val="20000"/>
              </a:spcBef>
              <a:spcAft>
                <a:spcPct val="0"/>
              </a:spcAft>
              <a:buChar char="•"/>
              <a:defRPr sz="1800" b="0" i="0">
                <a:solidFill>
                  <a:schemeClr val="tx1"/>
                </a:solidFill>
                <a:latin typeface="+mj-lt"/>
                <a:ea typeface="ＭＳ Ｐゴシック" pitchFamily="-108" charset="-128"/>
                <a:cs typeface="Britannic Bold"/>
              </a:defRPr>
            </a:lvl3pPr>
            <a:lvl4pPr marL="1200120"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4pPr>
            <a:lvl5pPr marL="1543012" indent="-171446" algn="l" rtl="0" eaLnBrk="1" fontAlgn="base" hangingPunct="1">
              <a:spcBef>
                <a:spcPct val="20000"/>
              </a:spcBef>
              <a:spcAft>
                <a:spcPct val="0"/>
              </a:spcAft>
              <a:buChar char="»"/>
              <a:defRPr sz="1500" b="0" i="0">
                <a:solidFill>
                  <a:schemeClr val="tx1"/>
                </a:solidFill>
                <a:latin typeface="+mj-lt"/>
                <a:ea typeface="ＭＳ Ｐゴシック" pitchFamily="-108" charset="-128"/>
                <a:cs typeface="Britannic Bold"/>
              </a:defRPr>
            </a:lvl5pPr>
            <a:lvl6pPr marL="1885903"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6pPr>
            <a:lvl7pPr marL="2228795"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7pPr>
            <a:lvl8pPr marL="2571686"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8pPr>
            <a:lvl9pPr marL="2914577" indent="-171446" algn="l" rtl="0" eaLnBrk="1" fontAlgn="base" hangingPunct="1">
              <a:spcBef>
                <a:spcPct val="20000"/>
              </a:spcBef>
              <a:spcAft>
                <a:spcPct val="0"/>
              </a:spcAft>
              <a:buChar char="»"/>
              <a:defRPr sz="1500">
                <a:solidFill>
                  <a:schemeClr val="tx1"/>
                </a:solidFill>
                <a:latin typeface="+mn-lt"/>
                <a:ea typeface="ＭＳ Ｐゴシック" pitchFamily="-108" charset="-128"/>
              </a:defRPr>
            </a:lvl9pPr>
          </a:lstStyle>
          <a:p>
            <a:pPr marL="403225" indent="-287338" defTabSz="914400"/>
            <a:r>
              <a:rPr lang="en-US" altLang="en-US" sz="2000" b="1" u="sng" kern="0" dirty="0">
                <a:solidFill>
                  <a:schemeClr val="bg1"/>
                </a:solidFill>
                <a:latin typeface="+mn-lt"/>
                <a:ea typeface="ＭＳ Ｐゴシック" charset="-128"/>
              </a:rPr>
              <a:t>Forward Chaining: </a:t>
            </a:r>
            <a:r>
              <a:rPr lang="en-US" altLang="en-US" sz="2000" kern="0" dirty="0">
                <a:solidFill>
                  <a:schemeClr val="bg1"/>
                </a:solidFill>
                <a:latin typeface="+mn-lt"/>
                <a:ea typeface="ＭＳ Ｐゴシック" charset="-128"/>
              </a:rPr>
              <a:t>components taught in order (together or apart and then sequenced)</a:t>
            </a:r>
          </a:p>
          <a:p>
            <a:pPr marL="115887" indent="0" defTabSz="914400">
              <a:buNone/>
            </a:pPr>
            <a:endParaRPr lang="en-US" altLang="en-US" sz="1000" kern="0" dirty="0">
              <a:solidFill>
                <a:schemeClr val="bg1"/>
              </a:solidFill>
              <a:latin typeface="+mn-lt"/>
              <a:ea typeface="ＭＳ Ｐゴシック" charset="-128"/>
            </a:endParaRPr>
          </a:p>
          <a:p>
            <a:pPr marL="403225" indent="-287338" defTabSz="914400"/>
            <a:r>
              <a:rPr lang="en-US" altLang="en-US" sz="2000" b="1" u="sng" kern="0" dirty="0">
                <a:solidFill>
                  <a:schemeClr val="bg1"/>
                </a:solidFill>
                <a:latin typeface="+mn-lt"/>
                <a:ea typeface="ＭＳ Ｐゴシック" charset="-128"/>
              </a:rPr>
              <a:t>Backward Chaining</a:t>
            </a:r>
            <a:r>
              <a:rPr lang="en-US" altLang="en-US" sz="2000" kern="0" dirty="0">
                <a:solidFill>
                  <a:schemeClr val="bg1"/>
                </a:solidFill>
                <a:latin typeface="+mn-lt"/>
                <a:ea typeface="ＭＳ Ｐゴシック" charset="-128"/>
              </a:rPr>
              <a:t>: components taught in reverse</a:t>
            </a:r>
          </a:p>
          <a:p>
            <a:pPr marL="115887" indent="0" defTabSz="914400">
              <a:buNone/>
            </a:pPr>
            <a:endParaRPr lang="en-US" altLang="en-US" sz="1000" kern="0" dirty="0">
              <a:solidFill>
                <a:schemeClr val="bg1"/>
              </a:solidFill>
              <a:latin typeface="+mn-lt"/>
              <a:ea typeface="ＭＳ Ｐゴシック" charset="-128"/>
            </a:endParaRPr>
          </a:p>
          <a:p>
            <a:pPr marL="403225" indent="-287338" defTabSz="914400"/>
            <a:r>
              <a:rPr lang="en-US" altLang="en-US" sz="2000" b="1" u="sng" kern="0" dirty="0">
                <a:solidFill>
                  <a:schemeClr val="bg1"/>
                </a:solidFill>
                <a:latin typeface="+mn-lt"/>
                <a:ea typeface="ＭＳ Ｐゴシック" charset="-128"/>
              </a:rPr>
              <a:t>Total Task Presentation</a:t>
            </a:r>
            <a:r>
              <a:rPr lang="en-US" altLang="en-US" sz="2000" kern="0" dirty="0">
                <a:solidFill>
                  <a:schemeClr val="bg1"/>
                </a:solidFill>
                <a:latin typeface="+mn-lt"/>
                <a:ea typeface="ＭＳ Ｐゴシック" charset="-128"/>
              </a:rPr>
              <a:t>: requires learner to perform all steps in sequence until entire sequence is learned</a:t>
            </a:r>
          </a:p>
          <a:p>
            <a:pPr marL="609600" indent="-609600" defTabSz="914400"/>
            <a:endParaRPr lang="en-US" altLang="en-US" sz="2000" kern="0" dirty="0">
              <a:solidFill>
                <a:schemeClr val="bg1"/>
              </a:solidFill>
              <a:latin typeface="+mn-lt"/>
              <a:ea typeface="ＭＳ Ｐゴシック" charset="-128"/>
            </a:endParaRPr>
          </a:p>
          <a:p>
            <a:pPr marL="609600" indent="-609600" defTabSz="914400"/>
            <a:endParaRPr lang="en-US" altLang="en-US" sz="2000" kern="0" dirty="0">
              <a:solidFill>
                <a:schemeClr val="bg1"/>
              </a:solidFill>
              <a:latin typeface="+mn-lt"/>
              <a:ea typeface="ＭＳ Ｐゴシック" charset="-128"/>
            </a:endParaRPr>
          </a:p>
        </p:txBody>
      </p:sp>
      <p:sp>
        <p:nvSpPr>
          <p:cNvPr id="14" name="Text Box 4"/>
          <p:cNvSpPr txBox="1">
            <a:spLocks noChangeArrowheads="1"/>
          </p:cNvSpPr>
          <p:nvPr/>
        </p:nvSpPr>
        <p:spPr bwMode="auto">
          <a:xfrm>
            <a:off x="764497" y="186369"/>
            <a:ext cx="914400" cy="466725"/>
          </a:xfrm>
          <a:prstGeom prst="rect">
            <a:avLst/>
          </a:prstGeom>
          <a:solidFill>
            <a:schemeClr val="accent1">
              <a:lumMod val="40000"/>
              <a:lumOff val="60000"/>
            </a:schemeClr>
          </a:solidFill>
          <a:ln w="28575">
            <a:solidFill>
              <a:schemeClr val="accent1"/>
            </a:solidFill>
            <a:miter lim="800000"/>
            <a:headEnd/>
            <a:tailEnd/>
          </a:ln>
        </p:spPr>
        <p:txBody>
          <a:bodyPr>
            <a:spAutoFit/>
          </a:bodyP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ct val="50000"/>
              </a:spcBef>
              <a:spcAft>
                <a:spcPct val="0"/>
              </a:spcAft>
              <a:buFontTx/>
              <a:buNone/>
            </a:pPr>
            <a:r>
              <a:rPr lang="en-US" altLang="en-US" sz="2400">
                <a:solidFill>
                  <a:srgbClr val="000000"/>
                </a:solidFill>
                <a:latin typeface="Franklin Gothic Medium"/>
              </a:rPr>
              <a:t>S</a:t>
            </a:r>
            <a:r>
              <a:rPr lang="en-US" altLang="en-US" sz="2400" baseline="30000">
                <a:solidFill>
                  <a:srgbClr val="000000"/>
                </a:solidFill>
                <a:latin typeface="Franklin Gothic Medium"/>
              </a:rPr>
              <a:t>D</a:t>
            </a:r>
          </a:p>
        </p:txBody>
      </p:sp>
      <p:sp>
        <p:nvSpPr>
          <p:cNvPr id="15" name="AutoShape 5"/>
          <p:cNvSpPr>
            <a:spLocks noChangeArrowheads="1"/>
          </p:cNvSpPr>
          <p:nvPr/>
        </p:nvSpPr>
        <p:spPr bwMode="auto">
          <a:xfrm rot="2700000">
            <a:off x="1488397" y="757869"/>
            <a:ext cx="457200" cy="533400"/>
          </a:xfrm>
          <a:prstGeom prst="rightArrow">
            <a:avLst>
              <a:gd name="adj1" fmla="val 50000"/>
              <a:gd name="adj2" fmla="val 25000"/>
            </a:avLst>
          </a:prstGeom>
          <a:solidFill>
            <a:schemeClr val="tx1"/>
          </a:solidFill>
          <a:ln w="9525">
            <a:noFill/>
            <a:miter lim="800000"/>
            <a:headEnd/>
            <a:tailEnd/>
          </a:ln>
        </p:spPr>
        <p:txBody>
          <a:bodyPr wrap="none" anchor="ct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ct val="0"/>
              </a:spcBef>
              <a:spcAft>
                <a:spcPct val="0"/>
              </a:spcAft>
              <a:buFontTx/>
              <a:buNone/>
            </a:pPr>
            <a:endParaRPr lang="en-US" altLang="en-US" sz="1800">
              <a:solidFill>
                <a:srgbClr val="000000"/>
              </a:solidFill>
              <a:latin typeface="Franklin Gothic Medium"/>
            </a:endParaRPr>
          </a:p>
        </p:txBody>
      </p:sp>
      <p:sp>
        <p:nvSpPr>
          <p:cNvPr id="16" name="AutoShape 6"/>
          <p:cNvSpPr>
            <a:spLocks noChangeArrowheads="1"/>
          </p:cNvSpPr>
          <p:nvPr/>
        </p:nvSpPr>
        <p:spPr bwMode="auto">
          <a:xfrm rot="18900000" flipV="1">
            <a:off x="3088597" y="757869"/>
            <a:ext cx="457200" cy="533400"/>
          </a:xfrm>
          <a:prstGeom prst="rightArrow">
            <a:avLst>
              <a:gd name="adj1" fmla="val 50000"/>
              <a:gd name="adj2" fmla="val 25000"/>
            </a:avLst>
          </a:prstGeom>
          <a:solidFill>
            <a:schemeClr val="tx1"/>
          </a:solidFill>
          <a:ln w="9525">
            <a:noFill/>
            <a:miter lim="800000"/>
            <a:headEnd/>
            <a:tailEnd/>
          </a:ln>
        </p:spPr>
        <p:txBody>
          <a:bodyPr wrap="none" anchor="ct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ct val="0"/>
              </a:spcBef>
              <a:spcAft>
                <a:spcPct val="0"/>
              </a:spcAft>
              <a:buFontTx/>
              <a:buNone/>
            </a:pPr>
            <a:endParaRPr lang="en-US" altLang="en-US" sz="1800">
              <a:solidFill>
                <a:srgbClr val="000000"/>
              </a:solidFill>
              <a:latin typeface="Franklin Gothic Medium"/>
            </a:endParaRPr>
          </a:p>
        </p:txBody>
      </p:sp>
      <p:sp>
        <p:nvSpPr>
          <p:cNvPr id="20" name="Text Box 7"/>
          <p:cNvSpPr txBox="1">
            <a:spLocks noChangeArrowheads="1"/>
          </p:cNvSpPr>
          <p:nvPr/>
        </p:nvSpPr>
        <p:spPr bwMode="auto">
          <a:xfrm>
            <a:off x="2059897" y="948369"/>
            <a:ext cx="914400" cy="466725"/>
          </a:xfrm>
          <a:prstGeom prst="rect">
            <a:avLst/>
          </a:prstGeom>
          <a:solidFill>
            <a:schemeClr val="accent1">
              <a:lumMod val="40000"/>
              <a:lumOff val="60000"/>
            </a:schemeClr>
          </a:solidFill>
          <a:ln w="28575">
            <a:solidFill>
              <a:schemeClr val="accent1"/>
            </a:solidFill>
            <a:miter lim="800000"/>
            <a:headEnd/>
            <a:tailEnd/>
          </a:ln>
        </p:spPr>
        <p:txBody>
          <a:bodyPr>
            <a:spAutoFit/>
          </a:bodyP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ct val="50000"/>
              </a:spcBef>
              <a:spcAft>
                <a:spcPct val="0"/>
              </a:spcAft>
              <a:buFontTx/>
              <a:buNone/>
            </a:pPr>
            <a:r>
              <a:rPr lang="en-US" altLang="en-US" sz="2400">
                <a:solidFill>
                  <a:srgbClr val="000000"/>
                </a:solidFill>
                <a:latin typeface="Franklin Gothic Medium"/>
              </a:rPr>
              <a:t>R</a:t>
            </a:r>
            <a:r>
              <a:rPr lang="en-US" altLang="en-US" sz="2400" baseline="-25000">
                <a:solidFill>
                  <a:srgbClr val="000000"/>
                </a:solidFill>
                <a:latin typeface="Franklin Gothic Medium"/>
              </a:rPr>
              <a:t>1</a:t>
            </a:r>
          </a:p>
        </p:txBody>
      </p:sp>
      <p:sp>
        <p:nvSpPr>
          <p:cNvPr id="21" name="Text Box 8"/>
          <p:cNvSpPr txBox="1">
            <a:spLocks noChangeArrowheads="1"/>
          </p:cNvSpPr>
          <p:nvPr/>
        </p:nvSpPr>
        <p:spPr bwMode="auto">
          <a:xfrm>
            <a:off x="3583897" y="186369"/>
            <a:ext cx="914400" cy="466725"/>
          </a:xfrm>
          <a:prstGeom prst="rect">
            <a:avLst/>
          </a:prstGeom>
          <a:solidFill>
            <a:schemeClr val="accent1">
              <a:lumMod val="40000"/>
              <a:lumOff val="60000"/>
            </a:schemeClr>
          </a:solidFill>
          <a:ln w="28575">
            <a:solidFill>
              <a:schemeClr val="accent1"/>
            </a:solidFill>
            <a:miter lim="800000"/>
            <a:headEnd/>
            <a:tailEnd/>
          </a:ln>
        </p:spPr>
        <p:txBody>
          <a:bodyPr>
            <a:spAutoFit/>
          </a:bodyP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ct val="50000"/>
              </a:spcBef>
              <a:spcAft>
                <a:spcPct val="0"/>
              </a:spcAft>
              <a:buFontTx/>
              <a:buNone/>
            </a:pPr>
            <a:r>
              <a:rPr lang="en-US" altLang="en-US" sz="2400">
                <a:solidFill>
                  <a:srgbClr val="000000"/>
                </a:solidFill>
                <a:latin typeface="Franklin Gothic Medium"/>
              </a:rPr>
              <a:t>R</a:t>
            </a:r>
            <a:r>
              <a:rPr lang="en-US" altLang="en-US" sz="2400" baseline="-25000">
                <a:solidFill>
                  <a:srgbClr val="000000"/>
                </a:solidFill>
                <a:latin typeface="Franklin Gothic Medium"/>
              </a:rPr>
              <a:t>2</a:t>
            </a:r>
          </a:p>
        </p:txBody>
      </p:sp>
      <p:sp>
        <p:nvSpPr>
          <p:cNvPr id="22" name="Text Box 9"/>
          <p:cNvSpPr txBox="1">
            <a:spLocks noChangeArrowheads="1"/>
          </p:cNvSpPr>
          <p:nvPr/>
        </p:nvSpPr>
        <p:spPr bwMode="auto">
          <a:xfrm>
            <a:off x="4955497" y="948369"/>
            <a:ext cx="914400" cy="466725"/>
          </a:xfrm>
          <a:prstGeom prst="rect">
            <a:avLst/>
          </a:prstGeom>
          <a:solidFill>
            <a:schemeClr val="accent1">
              <a:lumMod val="40000"/>
              <a:lumOff val="60000"/>
            </a:schemeClr>
          </a:solidFill>
          <a:ln w="28575">
            <a:solidFill>
              <a:schemeClr val="accent1"/>
            </a:solidFill>
            <a:miter lim="800000"/>
            <a:headEnd/>
            <a:tailEnd/>
          </a:ln>
        </p:spPr>
        <p:txBody>
          <a:bodyPr>
            <a:spAutoFit/>
          </a:bodyP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ct val="50000"/>
              </a:spcBef>
              <a:spcAft>
                <a:spcPct val="0"/>
              </a:spcAft>
              <a:buFontTx/>
              <a:buNone/>
            </a:pPr>
            <a:r>
              <a:rPr lang="en-US" altLang="en-US" sz="2400">
                <a:solidFill>
                  <a:srgbClr val="000000"/>
                </a:solidFill>
                <a:latin typeface="Franklin Gothic Medium"/>
              </a:rPr>
              <a:t>R</a:t>
            </a:r>
            <a:r>
              <a:rPr lang="en-US" altLang="en-US" sz="2400" baseline="-25000">
                <a:solidFill>
                  <a:srgbClr val="000000"/>
                </a:solidFill>
                <a:latin typeface="Franklin Gothic Medium"/>
              </a:rPr>
              <a:t>3</a:t>
            </a:r>
          </a:p>
        </p:txBody>
      </p:sp>
      <p:sp>
        <p:nvSpPr>
          <p:cNvPr id="23" name="AutoShape 10"/>
          <p:cNvSpPr>
            <a:spLocks noChangeArrowheads="1"/>
          </p:cNvSpPr>
          <p:nvPr/>
        </p:nvSpPr>
        <p:spPr bwMode="auto">
          <a:xfrm rot="2700000">
            <a:off x="4307797" y="757869"/>
            <a:ext cx="457200" cy="533400"/>
          </a:xfrm>
          <a:prstGeom prst="rightArrow">
            <a:avLst>
              <a:gd name="adj1" fmla="val 50000"/>
              <a:gd name="adj2" fmla="val 25000"/>
            </a:avLst>
          </a:prstGeom>
          <a:solidFill>
            <a:schemeClr val="tx1"/>
          </a:solidFill>
          <a:ln w="9525">
            <a:noFill/>
            <a:miter lim="800000"/>
            <a:headEnd/>
            <a:tailEnd/>
          </a:ln>
        </p:spPr>
        <p:txBody>
          <a:bodyPr wrap="none" anchor="ct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ct val="0"/>
              </a:spcBef>
              <a:spcAft>
                <a:spcPct val="0"/>
              </a:spcAft>
              <a:buFontTx/>
              <a:buNone/>
            </a:pPr>
            <a:endParaRPr lang="en-US" altLang="en-US" sz="1800">
              <a:solidFill>
                <a:srgbClr val="000000"/>
              </a:solidFill>
              <a:latin typeface="Franklin Gothic Medium"/>
            </a:endParaRPr>
          </a:p>
        </p:txBody>
      </p:sp>
      <p:sp>
        <p:nvSpPr>
          <p:cNvPr id="24" name="Text Box 11"/>
          <p:cNvSpPr txBox="1">
            <a:spLocks noChangeArrowheads="1"/>
          </p:cNvSpPr>
          <p:nvPr/>
        </p:nvSpPr>
        <p:spPr bwMode="auto">
          <a:xfrm>
            <a:off x="7774897" y="948369"/>
            <a:ext cx="914400" cy="466725"/>
          </a:xfrm>
          <a:prstGeom prst="rect">
            <a:avLst/>
          </a:prstGeom>
          <a:solidFill>
            <a:schemeClr val="accent1">
              <a:lumMod val="40000"/>
              <a:lumOff val="60000"/>
            </a:schemeClr>
          </a:solidFill>
          <a:ln w="28575">
            <a:solidFill>
              <a:schemeClr val="accent1"/>
            </a:solidFill>
            <a:miter lim="800000"/>
            <a:headEnd/>
            <a:tailEnd/>
          </a:ln>
        </p:spPr>
        <p:txBody>
          <a:bodyPr>
            <a:spAutoFit/>
          </a:bodyP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ct val="50000"/>
              </a:spcBef>
              <a:spcAft>
                <a:spcPct val="0"/>
              </a:spcAft>
              <a:buFontTx/>
              <a:buNone/>
            </a:pPr>
            <a:r>
              <a:rPr lang="en-US" altLang="en-US" sz="2400">
                <a:solidFill>
                  <a:srgbClr val="000000"/>
                </a:solidFill>
                <a:latin typeface="Franklin Gothic Medium"/>
              </a:rPr>
              <a:t>S</a:t>
            </a:r>
            <a:r>
              <a:rPr lang="en-US" altLang="en-US" sz="2400" baseline="30000">
                <a:solidFill>
                  <a:srgbClr val="000000"/>
                </a:solidFill>
                <a:latin typeface="Franklin Gothic Medium"/>
              </a:rPr>
              <a:t>R</a:t>
            </a:r>
          </a:p>
        </p:txBody>
      </p:sp>
      <p:sp>
        <p:nvSpPr>
          <p:cNvPr id="25" name="AutoShape 12"/>
          <p:cNvSpPr>
            <a:spLocks noChangeArrowheads="1"/>
          </p:cNvSpPr>
          <p:nvPr/>
        </p:nvSpPr>
        <p:spPr bwMode="auto">
          <a:xfrm rot="18900000" flipV="1">
            <a:off x="5984197" y="757869"/>
            <a:ext cx="457200" cy="533400"/>
          </a:xfrm>
          <a:prstGeom prst="rightArrow">
            <a:avLst>
              <a:gd name="adj1" fmla="val 50000"/>
              <a:gd name="adj2" fmla="val 25000"/>
            </a:avLst>
          </a:prstGeom>
          <a:solidFill>
            <a:schemeClr val="tx1"/>
          </a:solidFill>
          <a:ln w="9525">
            <a:noFill/>
            <a:miter lim="800000"/>
            <a:headEnd/>
            <a:tailEnd/>
          </a:ln>
        </p:spPr>
        <p:txBody>
          <a:bodyPr wrap="none" anchor="ct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ct val="0"/>
              </a:spcBef>
              <a:spcAft>
                <a:spcPct val="0"/>
              </a:spcAft>
              <a:buFontTx/>
              <a:buNone/>
            </a:pPr>
            <a:endParaRPr lang="en-US" altLang="en-US" sz="1800">
              <a:solidFill>
                <a:srgbClr val="000000"/>
              </a:solidFill>
              <a:latin typeface="Franklin Gothic Medium"/>
            </a:endParaRPr>
          </a:p>
        </p:txBody>
      </p:sp>
      <p:sp>
        <p:nvSpPr>
          <p:cNvPr id="26" name="Text Box 13"/>
          <p:cNvSpPr txBox="1">
            <a:spLocks noChangeArrowheads="1"/>
          </p:cNvSpPr>
          <p:nvPr/>
        </p:nvSpPr>
        <p:spPr bwMode="auto">
          <a:xfrm>
            <a:off x="6479497" y="186369"/>
            <a:ext cx="914400" cy="466725"/>
          </a:xfrm>
          <a:prstGeom prst="rect">
            <a:avLst/>
          </a:prstGeom>
          <a:solidFill>
            <a:schemeClr val="accent1">
              <a:lumMod val="40000"/>
              <a:lumOff val="60000"/>
            </a:schemeClr>
          </a:solidFill>
          <a:ln w="28575">
            <a:solidFill>
              <a:schemeClr val="accent1"/>
            </a:solidFill>
            <a:miter lim="800000"/>
            <a:headEnd/>
            <a:tailEnd/>
          </a:ln>
        </p:spPr>
        <p:txBody>
          <a:bodyPr>
            <a:spAutoFit/>
          </a:bodyP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ct val="50000"/>
              </a:spcBef>
              <a:spcAft>
                <a:spcPct val="0"/>
              </a:spcAft>
              <a:buFontTx/>
              <a:buNone/>
            </a:pPr>
            <a:r>
              <a:rPr lang="en-US" altLang="en-US" sz="2400">
                <a:solidFill>
                  <a:srgbClr val="000000"/>
                </a:solidFill>
                <a:latin typeface="Franklin Gothic Medium"/>
              </a:rPr>
              <a:t>R</a:t>
            </a:r>
            <a:r>
              <a:rPr lang="en-US" altLang="en-US" sz="2400" baseline="-25000">
                <a:solidFill>
                  <a:srgbClr val="000000"/>
                </a:solidFill>
                <a:latin typeface="Franklin Gothic Medium"/>
              </a:rPr>
              <a:t>4</a:t>
            </a:r>
          </a:p>
        </p:txBody>
      </p:sp>
      <p:sp>
        <p:nvSpPr>
          <p:cNvPr id="30" name="AutoShape 14"/>
          <p:cNvSpPr>
            <a:spLocks noChangeArrowheads="1"/>
          </p:cNvSpPr>
          <p:nvPr/>
        </p:nvSpPr>
        <p:spPr bwMode="auto">
          <a:xfrm rot="2700000">
            <a:off x="7279597" y="757869"/>
            <a:ext cx="457200" cy="533400"/>
          </a:xfrm>
          <a:prstGeom prst="rightArrow">
            <a:avLst>
              <a:gd name="adj1" fmla="val 50000"/>
              <a:gd name="adj2" fmla="val 25000"/>
            </a:avLst>
          </a:prstGeom>
          <a:solidFill>
            <a:schemeClr val="tx1"/>
          </a:solidFill>
          <a:ln w="9525">
            <a:noFill/>
            <a:miter lim="800000"/>
            <a:headEnd/>
            <a:tailEnd/>
          </a:ln>
        </p:spPr>
        <p:txBody>
          <a:bodyPr wrap="none" anchor="ct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ct val="0"/>
              </a:spcBef>
              <a:spcAft>
                <a:spcPct val="0"/>
              </a:spcAft>
              <a:buFontTx/>
              <a:buNone/>
            </a:pPr>
            <a:endParaRPr lang="en-US" altLang="en-US" sz="1800">
              <a:solidFill>
                <a:srgbClr val="000000"/>
              </a:solidFill>
              <a:latin typeface="Franklin Gothic Medium"/>
            </a:endParaRPr>
          </a:p>
        </p:txBody>
      </p:sp>
      <p:sp>
        <p:nvSpPr>
          <p:cNvPr id="34" name="Rectangle 33"/>
          <p:cNvSpPr/>
          <p:nvPr/>
        </p:nvSpPr>
        <p:spPr>
          <a:xfrm>
            <a:off x="4686924" y="1689125"/>
            <a:ext cx="1928734" cy="1151692"/>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Behavior</a:t>
            </a:r>
          </a:p>
        </p:txBody>
      </p:sp>
      <p:sp>
        <p:nvSpPr>
          <p:cNvPr id="37" name="Rectangle 36"/>
          <p:cNvSpPr/>
          <p:nvPr/>
        </p:nvSpPr>
        <p:spPr>
          <a:xfrm>
            <a:off x="4686924" y="2930752"/>
            <a:ext cx="1928734" cy="859444"/>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Teach simple behaviors</a:t>
            </a:r>
            <a:endParaRPr lang="en-US" sz="2000" dirty="0">
              <a:solidFill>
                <a:schemeClr val="tx1"/>
              </a:solidFill>
            </a:endParaRPr>
          </a:p>
        </p:txBody>
      </p:sp>
      <p:sp>
        <p:nvSpPr>
          <p:cNvPr id="39" name="Rectangle 38"/>
          <p:cNvSpPr/>
          <p:nvPr/>
        </p:nvSpPr>
        <p:spPr>
          <a:xfrm>
            <a:off x="6862997" y="1689124"/>
            <a:ext cx="1928734" cy="1151692"/>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Consequence</a:t>
            </a:r>
          </a:p>
        </p:txBody>
      </p:sp>
      <p:sp>
        <p:nvSpPr>
          <p:cNvPr id="40" name="Right Arrow 39"/>
          <p:cNvSpPr/>
          <p:nvPr/>
        </p:nvSpPr>
        <p:spPr>
          <a:xfrm>
            <a:off x="6509477" y="2045774"/>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1" name="Rectangle 40"/>
          <p:cNvSpPr/>
          <p:nvPr/>
        </p:nvSpPr>
        <p:spPr>
          <a:xfrm>
            <a:off x="4686924" y="3880129"/>
            <a:ext cx="1928734" cy="952679"/>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Improve performance of behaviors</a:t>
            </a:r>
            <a:endParaRPr lang="en-US" sz="2000" dirty="0">
              <a:solidFill>
                <a:schemeClr val="tx1"/>
              </a:solidFill>
            </a:endParaRPr>
          </a:p>
        </p:txBody>
      </p:sp>
      <p:sp>
        <p:nvSpPr>
          <p:cNvPr id="42" name="Rectangle 41"/>
          <p:cNvSpPr/>
          <p:nvPr/>
        </p:nvSpPr>
        <p:spPr>
          <a:xfrm>
            <a:off x="4686924" y="4952167"/>
            <a:ext cx="1928734" cy="1044056"/>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Teach complex sequences of behavior </a:t>
            </a:r>
            <a:endParaRPr lang="en-US" sz="2000" dirty="0">
              <a:solidFill>
                <a:schemeClr val="tx1"/>
              </a:solidFill>
            </a:endParaRPr>
          </a:p>
        </p:txBody>
      </p:sp>
      <p:sp>
        <p:nvSpPr>
          <p:cNvPr id="43" name="Cloud Callout 42"/>
          <p:cNvSpPr/>
          <p:nvPr/>
        </p:nvSpPr>
        <p:spPr>
          <a:xfrm rot="1136141">
            <a:off x="2260385" y="4692745"/>
            <a:ext cx="2132660" cy="1404329"/>
          </a:xfrm>
          <a:prstGeom prst="cloudCallout">
            <a:avLst>
              <a:gd name="adj1" fmla="val 53138"/>
              <a:gd name="adj2" fmla="val -54704"/>
            </a:avLst>
          </a:prstGeom>
          <a:solidFill>
            <a:srgbClr val="D5AEDC"/>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What does it look like?</a:t>
            </a:r>
            <a:endParaRPr lang="en-US" sz="2000" dirty="0">
              <a:solidFill>
                <a:schemeClr val="tx1"/>
              </a:solidFill>
            </a:endParaRPr>
          </a:p>
        </p:txBody>
      </p:sp>
      <p:sp>
        <p:nvSpPr>
          <p:cNvPr id="44" name="Rectangle 43"/>
          <p:cNvSpPr/>
          <p:nvPr/>
        </p:nvSpPr>
        <p:spPr>
          <a:xfrm>
            <a:off x="6854977" y="2930752"/>
            <a:ext cx="1928734" cy="859444"/>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Shaping</a:t>
            </a:r>
            <a:endParaRPr lang="en-US" sz="2000" dirty="0">
              <a:solidFill>
                <a:schemeClr val="tx1"/>
              </a:solidFill>
            </a:endParaRPr>
          </a:p>
        </p:txBody>
      </p:sp>
      <p:sp>
        <p:nvSpPr>
          <p:cNvPr id="45" name="Rectangle 44"/>
          <p:cNvSpPr/>
          <p:nvPr/>
        </p:nvSpPr>
        <p:spPr>
          <a:xfrm>
            <a:off x="6850609" y="5527343"/>
            <a:ext cx="1928734" cy="468880"/>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Chaining</a:t>
            </a:r>
            <a:endParaRPr lang="en-US" sz="2000" dirty="0">
              <a:solidFill>
                <a:schemeClr val="tx1"/>
              </a:solidFill>
            </a:endParaRPr>
          </a:p>
        </p:txBody>
      </p:sp>
      <p:sp>
        <p:nvSpPr>
          <p:cNvPr id="46" name="Rectangle 45"/>
          <p:cNvSpPr/>
          <p:nvPr/>
        </p:nvSpPr>
        <p:spPr>
          <a:xfrm>
            <a:off x="6854977" y="4952167"/>
            <a:ext cx="1920714" cy="486466"/>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Task</a:t>
            </a:r>
            <a:r>
              <a:rPr lang="en-US" sz="2000" dirty="0">
                <a:solidFill>
                  <a:srgbClr val="7030A0"/>
                </a:solidFill>
                <a:latin typeface="Franklin Gothic Medium"/>
              </a:rPr>
              <a:t> </a:t>
            </a:r>
            <a:r>
              <a:rPr lang="en-US" sz="2000" dirty="0">
                <a:solidFill>
                  <a:schemeClr val="tx1"/>
                </a:solidFill>
                <a:latin typeface="Franklin Gothic Medium"/>
              </a:rPr>
              <a:t>Analyzing</a:t>
            </a:r>
            <a:endParaRPr lang="en-US" sz="2000" dirty="0">
              <a:solidFill>
                <a:schemeClr val="tx1"/>
              </a:solidFill>
            </a:endParaRPr>
          </a:p>
        </p:txBody>
      </p:sp>
    </p:spTree>
    <p:extLst>
      <p:ext uri="{BB962C8B-B14F-4D97-AF65-F5344CB8AC3E}">
        <p14:creationId xmlns:p14="http://schemas.microsoft.com/office/powerpoint/2010/main" val="242728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dissolve">
                                      <p:cBhvr>
                                        <p:cTn id="7" dur="500"/>
                                        <p:tgtEl>
                                          <p:spTgt spid="36">
                                            <p:txEl>
                                              <p:pRg st="0" end="0"/>
                                            </p:txEl>
                                          </p:spTgt>
                                        </p:tgtEl>
                                      </p:cBhvr>
                                    </p:animEffect>
                                  </p:childTnLst>
                                </p:cTn>
                              </p:par>
                              <p:par>
                                <p:cTn id="8" presetID="1" presetClass="entr" presetSubtype="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grpId="1"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par>
                                <p:cTn id="16" presetID="1" presetClass="entr" presetSubtype="0" fill="hold" grpId="1" nodeType="with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par>
                                <p:cTn id="18" presetID="10" presetClass="exit" presetSubtype="0" fill="hold" grpId="0" nodeType="with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2"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6"/>
                                        </p:tgtEl>
                                        <p:attrNameLst>
                                          <p:attrName>style.visibility</p:attrName>
                                        </p:attrNameLst>
                                      </p:cBhvr>
                                      <p:to>
                                        <p:strVal val="hidden"/>
                                      </p:to>
                                    </p:set>
                                  </p:childTnLst>
                                </p:cTn>
                              </p:par>
                              <p:par>
                                <p:cTn id="47" presetID="1" presetClass="exit" presetSubtype="0" fill="hold" grpId="2" nodeType="withEffect">
                                  <p:stCondLst>
                                    <p:cond delay="0"/>
                                  </p:stCondLst>
                                  <p:childTnLst>
                                    <p:set>
                                      <p:cBhvr>
                                        <p:cTn id="48" dur="1" fill="hold">
                                          <p:stCondLst>
                                            <p:cond delay="0"/>
                                          </p:stCondLst>
                                        </p:cTn>
                                        <p:tgtEl>
                                          <p:spTgt spid="20"/>
                                        </p:tgtEl>
                                        <p:attrNameLst>
                                          <p:attrName>style.visibility</p:attrName>
                                        </p:attrNameLst>
                                      </p:cBhvr>
                                      <p:to>
                                        <p:strVal val="hidden"/>
                                      </p:to>
                                    </p:set>
                                  </p:childTnLst>
                                </p:cTn>
                              </p:par>
                              <p:par>
                                <p:cTn id="49" presetID="1" presetClass="exit" presetSubtype="0" fill="hold" grpId="2" nodeType="withEffect">
                                  <p:stCondLst>
                                    <p:cond delay="0"/>
                                  </p:stCondLst>
                                  <p:childTnLst>
                                    <p:set>
                                      <p:cBhvr>
                                        <p:cTn id="50" dur="1" fill="hold">
                                          <p:stCondLst>
                                            <p:cond delay="0"/>
                                          </p:stCondLst>
                                        </p:cTn>
                                        <p:tgtEl>
                                          <p:spTgt spid="21"/>
                                        </p:tgtEl>
                                        <p:attrNameLst>
                                          <p:attrName>style.visibility</p:attrName>
                                        </p:attrNameLst>
                                      </p:cBhvr>
                                      <p:to>
                                        <p:strVal val="hidden"/>
                                      </p:to>
                                    </p:set>
                                  </p:childTnLst>
                                </p:cTn>
                              </p:par>
                              <p:par>
                                <p:cTn id="51" presetID="1" presetClass="exit" presetSubtype="0" fill="hold" grpId="2" nodeType="withEffect">
                                  <p:stCondLst>
                                    <p:cond delay="0"/>
                                  </p:stCondLst>
                                  <p:childTnLst>
                                    <p:set>
                                      <p:cBhvr>
                                        <p:cTn id="52" dur="1" fill="hold">
                                          <p:stCondLst>
                                            <p:cond delay="0"/>
                                          </p:stCondLst>
                                        </p:cTn>
                                        <p:tgtEl>
                                          <p:spTgt spid="2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grpId="2" nodeType="withEffect">
                                  <p:stCondLst>
                                    <p:cond delay="0"/>
                                  </p:stCondLst>
                                  <p:childTnLst>
                                    <p:set>
                                      <p:cBhvr>
                                        <p:cTn id="56" dur="1" fill="hold">
                                          <p:stCondLst>
                                            <p:cond delay="0"/>
                                          </p:stCondLst>
                                        </p:cTn>
                                        <p:tgtEl>
                                          <p:spTgt spid="24"/>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5"/>
                                        </p:tgtEl>
                                        <p:attrNameLst>
                                          <p:attrName>style.visibility</p:attrName>
                                        </p:attrNameLst>
                                      </p:cBhvr>
                                      <p:to>
                                        <p:strVal val="hidden"/>
                                      </p:to>
                                    </p:set>
                                  </p:childTnLst>
                                </p:cTn>
                              </p:par>
                              <p:par>
                                <p:cTn id="59" presetID="1" presetClass="exit" presetSubtype="0" fill="hold" grpId="2" nodeType="withEffect">
                                  <p:stCondLst>
                                    <p:cond delay="0"/>
                                  </p:stCondLst>
                                  <p:childTnLst>
                                    <p:set>
                                      <p:cBhvr>
                                        <p:cTn id="60" dur="1" fill="hold">
                                          <p:stCondLst>
                                            <p:cond delay="0"/>
                                          </p:stCondLst>
                                        </p:cTn>
                                        <p:tgtEl>
                                          <p:spTgt spid="26"/>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0"/>
                                        </p:tgtEl>
                                        <p:attrNameLst>
                                          <p:attrName>style.visibility</p:attrName>
                                        </p:attrNameLst>
                                      </p:cBhvr>
                                      <p:to>
                                        <p:strVal val="hidden"/>
                                      </p:to>
                                    </p:set>
                                  </p:childTnLst>
                                </p:cTn>
                              </p:par>
                              <p:par>
                                <p:cTn id="63" presetID="9" presetClass="entr" presetSubtype="0" fill="hold" nodeType="withEffect">
                                  <p:stCondLst>
                                    <p:cond delay="0"/>
                                  </p:stCondLst>
                                  <p:childTnLst>
                                    <p:set>
                                      <p:cBhvr>
                                        <p:cTn id="64" dur="1" fill="hold">
                                          <p:stCondLst>
                                            <p:cond delay="0"/>
                                          </p:stCondLst>
                                        </p:cTn>
                                        <p:tgtEl>
                                          <p:spTgt spid="36">
                                            <p:txEl>
                                              <p:pRg st="2" end="2"/>
                                            </p:txEl>
                                          </p:spTgt>
                                        </p:tgtEl>
                                        <p:attrNameLst>
                                          <p:attrName>style.visibility</p:attrName>
                                        </p:attrNameLst>
                                      </p:cBhvr>
                                      <p:to>
                                        <p:strVal val="visible"/>
                                      </p:to>
                                    </p:set>
                                    <p:animEffect transition="in" filter="dissolve">
                                      <p:cBhvr>
                                        <p:cTn id="65" dur="500"/>
                                        <p:tgtEl>
                                          <p:spTgt spid="36">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3" nodeType="clickEffect">
                                  <p:stCondLst>
                                    <p:cond delay="0"/>
                                  </p:stCondLst>
                                  <p:childTnLst>
                                    <p:set>
                                      <p:cBhvr>
                                        <p:cTn id="69" dur="1" fill="hold">
                                          <p:stCondLst>
                                            <p:cond delay="0"/>
                                          </p:stCondLst>
                                        </p:cTn>
                                        <p:tgtEl>
                                          <p:spTgt spid="26"/>
                                        </p:tgtEl>
                                        <p:attrNameLst>
                                          <p:attrName>style.visibility</p:attrName>
                                        </p:attrNameLst>
                                      </p:cBhvr>
                                      <p:to>
                                        <p:strVal val="visible"/>
                                      </p:to>
                                    </p:set>
                                  </p:childTnLst>
                                </p:cTn>
                              </p:par>
                              <p:par>
                                <p:cTn id="70" presetID="1" presetClass="entr" presetSubtype="0" fill="hold" grpId="2" nodeType="with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1" presetClass="entr" presetSubtype="0" fill="hold" grpId="3" nodeType="withEffect">
                                  <p:stCondLst>
                                    <p:cond delay="0"/>
                                  </p:stCondLst>
                                  <p:childTnLst>
                                    <p:set>
                                      <p:cBhvr>
                                        <p:cTn id="73" dur="1" fill="hold">
                                          <p:stCondLst>
                                            <p:cond delay="0"/>
                                          </p:stCondLst>
                                        </p:cTn>
                                        <p:tgtEl>
                                          <p:spTgt spid="24"/>
                                        </p:tgtEl>
                                        <p:attrNameLst>
                                          <p:attrName>style.visibility</p:attrName>
                                        </p:attrNameLst>
                                      </p:cBhvr>
                                      <p:to>
                                        <p:strVal val="visible"/>
                                      </p:to>
                                    </p:set>
                                  </p:childTnLst>
                                </p:cTn>
                              </p:par>
                              <p:par>
                                <p:cTn id="74" presetID="1" presetClass="entr" presetSubtype="0" fill="hold" grpId="3" nodeType="withEffect">
                                  <p:stCondLst>
                                    <p:cond delay="0"/>
                                  </p:stCondLst>
                                  <p:childTnLst>
                                    <p:set>
                                      <p:cBhvr>
                                        <p:cTn id="75" dur="1" fill="hold">
                                          <p:stCondLst>
                                            <p:cond delay="0"/>
                                          </p:stCondLst>
                                        </p:cTn>
                                        <p:tgtEl>
                                          <p:spTgt spid="14"/>
                                        </p:tgtEl>
                                        <p:attrNameLst>
                                          <p:attrName>style.visibility</p:attrName>
                                        </p:attrNameLst>
                                      </p:cBhvr>
                                      <p:to>
                                        <p:strVal val="visible"/>
                                      </p:to>
                                    </p:set>
                                  </p:childTnLst>
                                </p:cTn>
                              </p:par>
                              <p:par>
                                <p:cTn id="76" presetID="1" presetClass="entr" presetSubtype="0" fill="hold" grpId="2" nodeType="withEffect">
                                  <p:stCondLst>
                                    <p:cond delay="0"/>
                                  </p:stCondLst>
                                  <p:childTnLst>
                                    <p:set>
                                      <p:cBhvr>
                                        <p:cTn id="77" dur="1" fill="hold">
                                          <p:stCondLst>
                                            <p:cond delay="0"/>
                                          </p:stCondLst>
                                        </p:cTn>
                                        <p:tgtEl>
                                          <p:spTgt spid="15"/>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3" nodeType="clickEffect">
                                  <p:stCondLst>
                                    <p:cond delay="0"/>
                                  </p:stCondLst>
                                  <p:childTnLst>
                                    <p:set>
                                      <p:cBhvr>
                                        <p:cTn id="81" dur="1" fill="hold">
                                          <p:stCondLst>
                                            <p:cond delay="0"/>
                                          </p:stCondLst>
                                        </p:cTn>
                                        <p:tgtEl>
                                          <p:spTgt spid="22"/>
                                        </p:tgtEl>
                                        <p:attrNameLst>
                                          <p:attrName>style.visibility</p:attrName>
                                        </p:attrNameLst>
                                      </p:cBhvr>
                                      <p:to>
                                        <p:strVal val="visible"/>
                                      </p:to>
                                    </p:set>
                                  </p:childTnLst>
                                </p:cTn>
                              </p:par>
                              <p:par>
                                <p:cTn id="82" presetID="1" presetClass="entr" presetSubtype="0" fill="hold" grpId="2" nodeType="withEffect">
                                  <p:stCondLst>
                                    <p:cond delay="0"/>
                                  </p:stCondLst>
                                  <p:childTnLst>
                                    <p:set>
                                      <p:cBhvr>
                                        <p:cTn id="83" dur="1" fill="hold">
                                          <p:stCondLst>
                                            <p:cond delay="0"/>
                                          </p:stCondLst>
                                        </p:cTn>
                                        <p:tgtEl>
                                          <p:spTgt spid="2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3" nodeType="clickEffect">
                                  <p:stCondLst>
                                    <p:cond delay="0"/>
                                  </p:stCondLst>
                                  <p:childTnLst>
                                    <p:set>
                                      <p:cBhvr>
                                        <p:cTn id="87" dur="1" fill="hold">
                                          <p:stCondLst>
                                            <p:cond delay="0"/>
                                          </p:stCondLst>
                                        </p:cTn>
                                        <p:tgtEl>
                                          <p:spTgt spid="21"/>
                                        </p:tgtEl>
                                        <p:attrNameLst>
                                          <p:attrName>style.visibility</p:attrName>
                                        </p:attrNameLst>
                                      </p:cBhvr>
                                      <p:to>
                                        <p:strVal val="visible"/>
                                      </p:to>
                                    </p:set>
                                  </p:childTnLst>
                                </p:cTn>
                              </p:par>
                              <p:par>
                                <p:cTn id="88" presetID="1" presetClass="entr" presetSubtype="0" fill="hold" grpId="2" nodeType="withEffect">
                                  <p:stCondLst>
                                    <p:cond delay="0"/>
                                  </p:stCondLst>
                                  <p:childTnLst>
                                    <p:set>
                                      <p:cBhvr>
                                        <p:cTn id="89" dur="1" fill="hold">
                                          <p:stCondLst>
                                            <p:cond delay="0"/>
                                          </p:stCondLst>
                                        </p:cTn>
                                        <p:tgtEl>
                                          <p:spTgt spid="23"/>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3" nodeType="clickEffect">
                                  <p:stCondLst>
                                    <p:cond delay="0"/>
                                  </p:stCondLst>
                                  <p:childTnLst>
                                    <p:set>
                                      <p:cBhvr>
                                        <p:cTn id="93" dur="1" fill="hold">
                                          <p:stCondLst>
                                            <p:cond delay="0"/>
                                          </p:stCondLst>
                                        </p:cTn>
                                        <p:tgtEl>
                                          <p:spTgt spid="20"/>
                                        </p:tgtEl>
                                        <p:attrNameLst>
                                          <p:attrName>style.visibility</p:attrName>
                                        </p:attrNameLst>
                                      </p:cBhvr>
                                      <p:to>
                                        <p:strVal val="visible"/>
                                      </p:to>
                                    </p:set>
                                  </p:childTnLst>
                                </p:cTn>
                              </p:par>
                              <p:par>
                                <p:cTn id="94" presetID="1" presetClass="entr" presetSubtype="0" fill="hold" grpId="2" nodeType="withEffect">
                                  <p:stCondLst>
                                    <p:cond delay="0"/>
                                  </p:stCondLst>
                                  <p:childTnLst>
                                    <p:set>
                                      <p:cBhvr>
                                        <p:cTn id="95" dur="1" fill="hold">
                                          <p:stCondLst>
                                            <p:cond delay="0"/>
                                          </p:stCondLst>
                                        </p:cTn>
                                        <p:tgtEl>
                                          <p:spTgt spid="16"/>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grpId="4" nodeType="clickEffect">
                                  <p:stCondLst>
                                    <p:cond delay="0"/>
                                  </p:stCondLst>
                                  <p:childTnLst>
                                    <p:set>
                                      <p:cBhvr>
                                        <p:cTn id="99" dur="1" fill="hold">
                                          <p:stCondLst>
                                            <p:cond delay="0"/>
                                          </p:stCondLst>
                                        </p:cTn>
                                        <p:tgtEl>
                                          <p:spTgt spid="14"/>
                                        </p:tgtEl>
                                        <p:attrNameLst>
                                          <p:attrName>style.visibility</p:attrName>
                                        </p:attrNameLst>
                                      </p:cBhvr>
                                      <p:to>
                                        <p:strVal val="hidden"/>
                                      </p:to>
                                    </p:set>
                                  </p:childTnLst>
                                </p:cTn>
                              </p:par>
                              <p:par>
                                <p:cTn id="100" presetID="1" presetClass="exit" presetSubtype="0" fill="hold" grpId="3" nodeType="withEffect">
                                  <p:stCondLst>
                                    <p:cond delay="0"/>
                                  </p:stCondLst>
                                  <p:childTnLst>
                                    <p:set>
                                      <p:cBhvr>
                                        <p:cTn id="101" dur="1" fill="hold">
                                          <p:stCondLst>
                                            <p:cond delay="0"/>
                                          </p:stCondLst>
                                        </p:cTn>
                                        <p:tgtEl>
                                          <p:spTgt spid="15"/>
                                        </p:tgtEl>
                                        <p:attrNameLst>
                                          <p:attrName>style.visibility</p:attrName>
                                        </p:attrNameLst>
                                      </p:cBhvr>
                                      <p:to>
                                        <p:strVal val="hidden"/>
                                      </p:to>
                                    </p:set>
                                  </p:childTnLst>
                                </p:cTn>
                              </p:par>
                              <p:par>
                                <p:cTn id="102" presetID="1" presetClass="exit" presetSubtype="0" fill="hold" grpId="3" nodeType="withEffect">
                                  <p:stCondLst>
                                    <p:cond delay="0"/>
                                  </p:stCondLst>
                                  <p:childTnLst>
                                    <p:set>
                                      <p:cBhvr>
                                        <p:cTn id="103" dur="1" fill="hold">
                                          <p:stCondLst>
                                            <p:cond delay="0"/>
                                          </p:stCondLst>
                                        </p:cTn>
                                        <p:tgtEl>
                                          <p:spTgt spid="16"/>
                                        </p:tgtEl>
                                        <p:attrNameLst>
                                          <p:attrName>style.visibility</p:attrName>
                                        </p:attrNameLst>
                                      </p:cBhvr>
                                      <p:to>
                                        <p:strVal val="hidden"/>
                                      </p:to>
                                    </p:set>
                                  </p:childTnLst>
                                </p:cTn>
                              </p:par>
                              <p:par>
                                <p:cTn id="104" presetID="1" presetClass="exit" presetSubtype="0" fill="hold" grpId="4" nodeType="withEffect">
                                  <p:stCondLst>
                                    <p:cond delay="0"/>
                                  </p:stCondLst>
                                  <p:childTnLst>
                                    <p:set>
                                      <p:cBhvr>
                                        <p:cTn id="105" dur="1" fill="hold">
                                          <p:stCondLst>
                                            <p:cond delay="0"/>
                                          </p:stCondLst>
                                        </p:cTn>
                                        <p:tgtEl>
                                          <p:spTgt spid="20"/>
                                        </p:tgtEl>
                                        <p:attrNameLst>
                                          <p:attrName>style.visibility</p:attrName>
                                        </p:attrNameLst>
                                      </p:cBhvr>
                                      <p:to>
                                        <p:strVal val="hidden"/>
                                      </p:to>
                                    </p:set>
                                  </p:childTnLst>
                                </p:cTn>
                              </p:par>
                              <p:par>
                                <p:cTn id="106" presetID="1" presetClass="exit" presetSubtype="0" fill="hold" grpId="4" nodeType="withEffect">
                                  <p:stCondLst>
                                    <p:cond delay="0"/>
                                  </p:stCondLst>
                                  <p:childTnLst>
                                    <p:set>
                                      <p:cBhvr>
                                        <p:cTn id="107" dur="1" fill="hold">
                                          <p:stCondLst>
                                            <p:cond delay="0"/>
                                          </p:stCondLst>
                                        </p:cTn>
                                        <p:tgtEl>
                                          <p:spTgt spid="21"/>
                                        </p:tgtEl>
                                        <p:attrNameLst>
                                          <p:attrName>style.visibility</p:attrName>
                                        </p:attrNameLst>
                                      </p:cBhvr>
                                      <p:to>
                                        <p:strVal val="hidden"/>
                                      </p:to>
                                    </p:set>
                                  </p:childTnLst>
                                </p:cTn>
                              </p:par>
                              <p:par>
                                <p:cTn id="108" presetID="1" presetClass="exit" presetSubtype="0" fill="hold" grpId="4" nodeType="withEffect">
                                  <p:stCondLst>
                                    <p:cond delay="0"/>
                                  </p:stCondLst>
                                  <p:childTnLst>
                                    <p:set>
                                      <p:cBhvr>
                                        <p:cTn id="109" dur="1" fill="hold">
                                          <p:stCondLst>
                                            <p:cond delay="0"/>
                                          </p:stCondLst>
                                        </p:cTn>
                                        <p:tgtEl>
                                          <p:spTgt spid="22"/>
                                        </p:tgtEl>
                                        <p:attrNameLst>
                                          <p:attrName>style.visibility</p:attrName>
                                        </p:attrNameLst>
                                      </p:cBhvr>
                                      <p:to>
                                        <p:strVal val="hidden"/>
                                      </p:to>
                                    </p:set>
                                  </p:childTnLst>
                                </p:cTn>
                              </p:par>
                              <p:par>
                                <p:cTn id="110" presetID="1" presetClass="exit" presetSubtype="0" fill="hold" grpId="3" nodeType="withEffect">
                                  <p:stCondLst>
                                    <p:cond delay="0"/>
                                  </p:stCondLst>
                                  <p:childTnLst>
                                    <p:set>
                                      <p:cBhvr>
                                        <p:cTn id="111" dur="1" fill="hold">
                                          <p:stCondLst>
                                            <p:cond delay="0"/>
                                          </p:stCondLst>
                                        </p:cTn>
                                        <p:tgtEl>
                                          <p:spTgt spid="23"/>
                                        </p:tgtEl>
                                        <p:attrNameLst>
                                          <p:attrName>style.visibility</p:attrName>
                                        </p:attrNameLst>
                                      </p:cBhvr>
                                      <p:to>
                                        <p:strVal val="hidden"/>
                                      </p:to>
                                    </p:set>
                                  </p:childTnLst>
                                </p:cTn>
                              </p:par>
                              <p:par>
                                <p:cTn id="112" presetID="1" presetClass="exit" presetSubtype="0" fill="hold" grpId="4" nodeType="withEffect">
                                  <p:stCondLst>
                                    <p:cond delay="0"/>
                                  </p:stCondLst>
                                  <p:childTnLst>
                                    <p:set>
                                      <p:cBhvr>
                                        <p:cTn id="113" dur="1" fill="hold">
                                          <p:stCondLst>
                                            <p:cond delay="0"/>
                                          </p:stCondLst>
                                        </p:cTn>
                                        <p:tgtEl>
                                          <p:spTgt spid="24"/>
                                        </p:tgtEl>
                                        <p:attrNameLst>
                                          <p:attrName>style.visibility</p:attrName>
                                        </p:attrNameLst>
                                      </p:cBhvr>
                                      <p:to>
                                        <p:strVal val="hidden"/>
                                      </p:to>
                                    </p:set>
                                  </p:childTnLst>
                                </p:cTn>
                              </p:par>
                              <p:par>
                                <p:cTn id="114" presetID="1" presetClass="exit" presetSubtype="0" fill="hold" grpId="3" nodeType="withEffect">
                                  <p:stCondLst>
                                    <p:cond delay="0"/>
                                  </p:stCondLst>
                                  <p:childTnLst>
                                    <p:set>
                                      <p:cBhvr>
                                        <p:cTn id="115" dur="1" fill="hold">
                                          <p:stCondLst>
                                            <p:cond delay="0"/>
                                          </p:stCondLst>
                                        </p:cTn>
                                        <p:tgtEl>
                                          <p:spTgt spid="25"/>
                                        </p:tgtEl>
                                        <p:attrNameLst>
                                          <p:attrName>style.visibility</p:attrName>
                                        </p:attrNameLst>
                                      </p:cBhvr>
                                      <p:to>
                                        <p:strVal val="hidden"/>
                                      </p:to>
                                    </p:set>
                                  </p:childTnLst>
                                </p:cTn>
                              </p:par>
                              <p:par>
                                <p:cTn id="116" presetID="1" presetClass="exit" presetSubtype="0" fill="hold" grpId="4" nodeType="withEffect">
                                  <p:stCondLst>
                                    <p:cond delay="0"/>
                                  </p:stCondLst>
                                  <p:childTnLst>
                                    <p:set>
                                      <p:cBhvr>
                                        <p:cTn id="117" dur="1" fill="hold">
                                          <p:stCondLst>
                                            <p:cond delay="0"/>
                                          </p:stCondLst>
                                        </p:cTn>
                                        <p:tgtEl>
                                          <p:spTgt spid="26"/>
                                        </p:tgtEl>
                                        <p:attrNameLst>
                                          <p:attrName>style.visibility</p:attrName>
                                        </p:attrNameLst>
                                      </p:cBhvr>
                                      <p:to>
                                        <p:strVal val="hidden"/>
                                      </p:to>
                                    </p:set>
                                  </p:childTnLst>
                                </p:cTn>
                              </p:par>
                              <p:par>
                                <p:cTn id="118" presetID="1" presetClass="exit" presetSubtype="0" fill="hold" grpId="3" nodeType="withEffect">
                                  <p:stCondLst>
                                    <p:cond delay="0"/>
                                  </p:stCondLst>
                                  <p:childTnLst>
                                    <p:set>
                                      <p:cBhvr>
                                        <p:cTn id="119" dur="1" fill="hold">
                                          <p:stCondLst>
                                            <p:cond delay="0"/>
                                          </p:stCondLst>
                                        </p:cTn>
                                        <p:tgtEl>
                                          <p:spTgt spid="30"/>
                                        </p:tgtEl>
                                        <p:attrNameLst>
                                          <p:attrName>style.visibility</p:attrName>
                                        </p:attrNameLst>
                                      </p:cBhvr>
                                      <p:to>
                                        <p:strVal val="hidden"/>
                                      </p:to>
                                    </p:set>
                                  </p:childTnLst>
                                </p:cTn>
                              </p:par>
                              <p:par>
                                <p:cTn id="120" presetID="9" presetClass="entr" presetSubtype="0" fill="hold" nodeType="withEffect">
                                  <p:stCondLst>
                                    <p:cond delay="0"/>
                                  </p:stCondLst>
                                  <p:childTnLst>
                                    <p:set>
                                      <p:cBhvr>
                                        <p:cTn id="121" dur="1" fill="hold">
                                          <p:stCondLst>
                                            <p:cond delay="0"/>
                                          </p:stCondLst>
                                        </p:cTn>
                                        <p:tgtEl>
                                          <p:spTgt spid="36">
                                            <p:txEl>
                                              <p:pRg st="4" end="4"/>
                                            </p:txEl>
                                          </p:spTgt>
                                        </p:tgtEl>
                                        <p:attrNameLst>
                                          <p:attrName>style.visibility</p:attrName>
                                        </p:attrNameLst>
                                      </p:cBhvr>
                                      <p:to>
                                        <p:strVal val="visible"/>
                                      </p:to>
                                    </p:set>
                                    <p:animEffect transition="in" filter="dissolve">
                                      <p:cBhvr>
                                        <p:cTn id="122" dur="500"/>
                                        <p:tgtEl>
                                          <p:spTgt spid="36">
                                            <p:txEl>
                                              <p:pRg st="4" end="4"/>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4"/>
                                        </p:tgtEl>
                                        <p:attrNameLst>
                                          <p:attrName>style.visibility</p:attrName>
                                        </p:attrNameLst>
                                      </p:cBhvr>
                                      <p:to>
                                        <p:strVal val="visible"/>
                                      </p:to>
                                    </p:set>
                                  </p:childTnLst>
                                </p:cTn>
                              </p:par>
                            </p:childTnLst>
                          </p:cTn>
                        </p:par>
                        <p:par>
                          <p:cTn id="127" fill="hold">
                            <p:stCondLst>
                              <p:cond delay="0"/>
                            </p:stCondLst>
                            <p:childTnLst>
                              <p:par>
                                <p:cTn id="128" presetID="2" presetClass="entr" presetSubtype="9" fill="hold" grpId="4" nodeType="afterEffect">
                                  <p:stCondLst>
                                    <p:cond delay="0"/>
                                  </p:stCondLst>
                                  <p:childTnLst>
                                    <p:set>
                                      <p:cBhvr>
                                        <p:cTn id="129" dur="1" fill="hold">
                                          <p:stCondLst>
                                            <p:cond delay="0"/>
                                          </p:stCondLst>
                                        </p:cTn>
                                        <p:tgtEl>
                                          <p:spTgt spid="15"/>
                                        </p:tgtEl>
                                        <p:attrNameLst>
                                          <p:attrName>style.visibility</p:attrName>
                                        </p:attrNameLst>
                                      </p:cBhvr>
                                      <p:to>
                                        <p:strVal val="visible"/>
                                      </p:to>
                                    </p:set>
                                    <p:anim calcmode="lin" valueType="num">
                                      <p:cBhvr additive="base">
                                        <p:cTn id="130" dur="500" fill="hold"/>
                                        <p:tgtEl>
                                          <p:spTgt spid="15"/>
                                        </p:tgtEl>
                                        <p:attrNameLst>
                                          <p:attrName>ppt_x</p:attrName>
                                        </p:attrNameLst>
                                      </p:cBhvr>
                                      <p:tavLst>
                                        <p:tav tm="0">
                                          <p:val>
                                            <p:strVal val="0-#ppt_w/2"/>
                                          </p:val>
                                        </p:tav>
                                        <p:tav tm="100000">
                                          <p:val>
                                            <p:strVal val="#ppt_x"/>
                                          </p:val>
                                        </p:tav>
                                      </p:tavLst>
                                    </p:anim>
                                    <p:anim calcmode="lin" valueType="num">
                                      <p:cBhvr additive="base">
                                        <p:cTn id="131" dur="500" fill="hold"/>
                                        <p:tgtEl>
                                          <p:spTgt spid="15"/>
                                        </p:tgtEl>
                                        <p:attrNameLst>
                                          <p:attrName>ppt_y</p:attrName>
                                        </p:attrNameLst>
                                      </p:cBhvr>
                                      <p:tavLst>
                                        <p:tav tm="0">
                                          <p:val>
                                            <p:strVal val="0-#ppt_h/2"/>
                                          </p:val>
                                        </p:tav>
                                        <p:tav tm="100000">
                                          <p:val>
                                            <p:strVal val="#ppt_y"/>
                                          </p:val>
                                        </p:tav>
                                      </p:tavLst>
                                    </p:anim>
                                  </p:childTnLst>
                                </p:cTn>
                              </p:par>
                              <p:par>
                                <p:cTn id="132" presetID="2" presetClass="entr" presetSubtype="9" fill="hold" grpId="0" nodeType="withEffect">
                                  <p:stCondLst>
                                    <p:cond delay="0"/>
                                  </p:stCondLst>
                                  <p:childTnLst>
                                    <p:set>
                                      <p:cBhvr>
                                        <p:cTn id="133" dur="1" fill="hold">
                                          <p:stCondLst>
                                            <p:cond delay="0"/>
                                          </p:stCondLst>
                                        </p:cTn>
                                        <p:tgtEl>
                                          <p:spTgt spid="20"/>
                                        </p:tgtEl>
                                        <p:attrNameLst>
                                          <p:attrName>style.visibility</p:attrName>
                                        </p:attrNameLst>
                                      </p:cBhvr>
                                      <p:to>
                                        <p:strVal val="visible"/>
                                      </p:to>
                                    </p:set>
                                    <p:anim calcmode="lin" valueType="num">
                                      <p:cBhvr additive="base">
                                        <p:cTn id="134" dur="500" fill="hold"/>
                                        <p:tgtEl>
                                          <p:spTgt spid="20"/>
                                        </p:tgtEl>
                                        <p:attrNameLst>
                                          <p:attrName>ppt_x</p:attrName>
                                        </p:attrNameLst>
                                      </p:cBhvr>
                                      <p:tavLst>
                                        <p:tav tm="0">
                                          <p:val>
                                            <p:strVal val="0-#ppt_w/2"/>
                                          </p:val>
                                        </p:tav>
                                        <p:tav tm="100000">
                                          <p:val>
                                            <p:strVal val="#ppt_x"/>
                                          </p:val>
                                        </p:tav>
                                      </p:tavLst>
                                    </p:anim>
                                    <p:anim calcmode="lin" valueType="num">
                                      <p:cBhvr additive="base">
                                        <p:cTn id="135" dur="500" fill="hold"/>
                                        <p:tgtEl>
                                          <p:spTgt spid="20"/>
                                        </p:tgtEl>
                                        <p:attrNameLst>
                                          <p:attrName>ppt_y</p:attrName>
                                        </p:attrNameLst>
                                      </p:cBhvr>
                                      <p:tavLst>
                                        <p:tav tm="0">
                                          <p:val>
                                            <p:strVal val="0-#ppt_h/2"/>
                                          </p:val>
                                        </p:tav>
                                        <p:tav tm="100000">
                                          <p:val>
                                            <p:strVal val="#ppt_y"/>
                                          </p:val>
                                        </p:tav>
                                      </p:tavLst>
                                    </p:anim>
                                  </p:childTnLst>
                                </p:cTn>
                              </p:par>
                            </p:childTnLst>
                          </p:cTn>
                        </p:par>
                        <p:par>
                          <p:cTn id="136" fill="hold">
                            <p:stCondLst>
                              <p:cond delay="500"/>
                            </p:stCondLst>
                            <p:childTnLst>
                              <p:par>
                                <p:cTn id="137" presetID="2" presetClass="entr" presetSubtype="12" fill="hold" grpId="4" nodeType="afterEffect">
                                  <p:stCondLst>
                                    <p:cond delay="0"/>
                                  </p:stCondLst>
                                  <p:childTnLst>
                                    <p:set>
                                      <p:cBhvr>
                                        <p:cTn id="138" dur="1" fill="hold">
                                          <p:stCondLst>
                                            <p:cond delay="0"/>
                                          </p:stCondLst>
                                        </p:cTn>
                                        <p:tgtEl>
                                          <p:spTgt spid="16"/>
                                        </p:tgtEl>
                                        <p:attrNameLst>
                                          <p:attrName>style.visibility</p:attrName>
                                        </p:attrNameLst>
                                      </p:cBhvr>
                                      <p:to>
                                        <p:strVal val="visible"/>
                                      </p:to>
                                    </p:set>
                                    <p:anim calcmode="lin" valueType="num">
                                      <p:cBhvr additive="base">
                                        <p:cTn id="139" dur="500" fill="hold"/>
                                        <p:tgtEl>
                                          <p:spTgt spid="16"/>
                                        </p:tgtEl>
                                        <p:attrNameLst>
                                          <p:attrName>ppt_x</p:attrName>
                                        </p:attrNameLst>
                                      </p:cBhvr>
                                      <p:tavLst>
                                        <p:tav tm="0">
                                          <p:val>
                                            <p:strVal val="0-#ppt_w/2"/>
                                          </p:val>
                                        </p:tav>
                                        <p:tav tm="100000">
                                          <p:val>
                                            <p:strVal val="#ppt_x"/>
                                          </p:val>
                                        </p:tav>
                                      </p:tavLst>
                                    </p:anim>
                                    <p:anim calcmode="lin" valueType="num">
                                      <p:cBhvr additive="base">
                                        <p:cTn id="140" dur="500" fill="hold"/>
                                        <p:tgtEl>
                                          <p:spTgt spid="16"/>
                                        </p:tgtEl>
                                        <p:attrNameLst>
                                          <p:attrName>ppt_y</p:attrName>
                                        </p:attrNameLst>
                                      </p:cBhvr>
                                      <p:tavLst>
                                        <p:tav tm="0">
                                          <p:val>
                                            <p:strVal val="1+#ppt_h/2"/>
                                          </p:val>
                                        </p:tav>
                                        <p:tav tm="100000">
                                          <p:val>
                                            <p:strVal val="#ppt_y"/>
                                          </p:val>
                                        </p:tav>
                                      </p:tavLst>
                                    </p:anim>
                                  </p:childTnLst>
                                </p:cTn>
                              </p:par>
                              <p:par>
                                <p:cTn id="141" presetID="2" presetClass="entr" presetSubtype="12" fill="hold" grpId="0" nodeType="withEffect">
                                  <p:stCondLst>
                                    <p:cond delay="0"/>
                                  </p:stCondLst>
                                  <p:childTnLst>
                                    <p:set>
                                      <p:cBhvr>
                                        <p:cTn id="142" dur="1" fill="hold">
                                          <p:stCondLst>
                                            <p:cond delay="0"/>
                                          </p:stCondLst>
                                        </p:cTn>
                                        <p:tgtEl>
                                          <p:spTgt spid="21"/>
                                        </p:tgtEl>
                                        <p:attrNameLst>
                                          <p:attrName>style.visibility</p:attrName>
                                        </p:attrNameLst>
                                      </p:cBhvr>
                                      <p:to>
                                        <p:strVal val="visible"/>
                                      </p:to>
                                    </p:set>
                                    <p:anim calcmode="lin" valueType="num">
                                      <p:cBhvr additive="base">
                                        <p:cTn id="143" dur="500" fill="hold"/>
                                        <p:tgtEl>
                                          <p:spTgt spid="21"/>
                                        </p:tgtEl>
                                        <p:attrNameLst>
                                          <p:attrName>ppt_x</p:attrName>
                                        </p:attrNameLst>
                                      </p:cBhvr>
                                      <p:tavLst>
                                        <p:tav tm="0">
                                          <p:val>
                                            <p:strVal val="0-#ppt_w/2"/>
                                          </p:val>
                                        </p:tav>
                                        <p:tav tm="100000">
                                          <p:val>
                                            <p:strVal val="#ppt_x"/>
                                          </p:val>
                                        </p:tav>
                                      </p:tavLst>
                                    </p:anim>
                                    <p:anim calcmode="lin" valueType="num">
                                      <p:cBhvr additive="base">
                                        <p:cTn id="144" dur="500" fill="hold"/>
                                        <p:tgtEl>
                                          <p:spTgt spid="21"/>
                                        </p:tgtEl>
                                        <p:attrNameLst>
                                          <p:attrName>ppt_y</p:attrName>
                                        </p:attrNameLst>
                                      </p:cBhvr>
                                      <p:tavLst>
                                        <p:tav tm="0">
                                          <p:val>
                                            <p:strVal val="1+#ppt_h/2"/>
                                          </p:val>
                                        </p:tav>
                                        <p:tav tm="100000">
                                          <p:val>
                                            <p:strVal val="#ppt_y"/>
                                          </p:val>
                                        </p:tav>
                                      </p:tavLst>
                                    </p:anim>
                                  </p:childTnLst>
                                </p:cTn>
                              </p:par>
                            </p:childTnLst>
                          </p:cTn>
                        </p:par>
                        <p:par>
                          <p:cTn id="145" fill="hold">
                            <p:stCondLst>
                              <p:cond delay="1000"/>
                            </p:stCondLst>
                            <p:childTnLst>
                              <p:par>
                                <p:cTn id="146" presetID="2" presetClass="entr" presetSubtype="9" fill="hold" grpId="4" nodeType="afterEffect">
                                  <p:stCondLst>
                                    <p:cond delay="0"/>
                                  </p:stCondLst>
                                  <p:childTnLst>
                                    <p:set>
                                      <p:cBhvr>
                                        <p:cTn id="147" dur="1" fill="hold">
                                          <p:stCondLst>
                                            <p:cond delay="0"/>
                                          </p:stCondLst>
                                        </p:cTn>
                                        <p:tgtEl>
                                          <p:spTgt spid="23"/>
                                        </p:tgtEl>
                                        <p:attrNameLst>
                                          <p:attrName>style.visibility</p:attrName>
                                        </p:attrNameLst>
                                      </p:cBhvr>
                                      <p:to>
                                        <p:strVal val="visible"/>
                                      </p:to>
                                    </p:set>
                                    <p:anim calcmode="lin" valueType="num">
                                      <p:cBhvr additive="base">
                                        <p:cTn id="148" dur="500" fill="hold"/>
                                        <p:tgtEl>
                                          <p:spTgt spid="23"/>
                                        </p:tgtEl>
                                        <p:attrNameLst>
                                          <p:attrName>ppt_x</p:attrName>
                                        </p:attrNameLst>
                                      </p:cBhvr>
                                      <p:tavLst>
                                        <p:tav tm="0">
                                          <p:val>
                                            <p:strVal val="0-#ppt_w/2"/>
                                          </p:val>
                                        </p:tav>
                                        <p:tav tm="100000">
                                          <p:val>
                                            <p:strVal val="#ppt_x"/>
                                          </p:val>
                                        </p:tav>
                                      </p:tavLst>
                                    </p:anim>
                                    <p:anim calcmode="lin" valueType="num">
                                      <p:cBhvr additive="base">
                                        <p:cTn id="149" dur="500" fill="hold"/>
                                        <p:tgtEl>
                                          <p:spTgt spid="23"/>
                                        </p:tgtEl>
                                        <p:attrNameLst>
                                          <p:attrName>ppt_y</p:attrName>
                                        </p:attrNameLst>
                                      </p:cBhvr>
                                      <p:tavLst>
                                        <p:tav tm="0">
                                          <p:val>
                                            <p:strVal val="0-#ppt_h/2"/>
                                          </p:val>
                                        </p:tav>
                                        <p:tav tm="100000">
                                          <p:val>
                                            <p:strVal val="#ppt_y"/>
                                          </p:val>
                                        </p:tav>
                                      </p:tavLst>
                                    </p:anim>
                                  </p:childTnLst>
                                </p:cTn>
                              </p:par>
                              <p:par>
                                <p:cTn id="150" presetID="2" presetClass="entr" presetSubtype="9" fill="hold" grpId="0" nodeType="withEffect">
                                  <p:stCondLst>
                                    <p:cond delay="0"/>
                                  </p:stCondLst>
                                  <p:childTnLst>
                                    <p:set>
                                      <p:cBhvr>
                                        <p:cTn id="151" dur="1" fill="hold">
                                          <p:stCondLst>
                                            <p:cond delay="0"/>
                                          </p:stCondLst>
                                        </p:cTn>
                                        <p:tgtEl>
                                          <p:spTgt spid="22"/>
                                        </p:tgtEl>
                                        <p:attrNameLst>
                                          <p:attrName>style.visibility</p:attrName>
                                        </p:attrNameLst>
                                      </p:cBhvr>
                                      <p:to>
                                        <p:strVal val="visible"/>
                                      </p:to>
                                    </p:set>
                                    <p:anim calcmode="lin" valueType="num">
                                      <p:cBhvr additive="base">
                                        <p:cTn id="152" dur="500" fill="hold"/>
                                        <p:tgtEl>
                                          <p:spTgt spid="22"/>
                                        </p:tgtEl>
                                        <p:attrNameLst>
                                          <p:attrName>ppt_x</p:attrName>
                                        </p:attrNameLst>
                                      </p:cBhvr>
                                      <p:tavLst>
                                        <p:tav tm="0">
                                          <p:val>
                                            <p:strVal val="0-#ppt_w/2"/>
                                          </p:val>
                                        </p:tav>
                                        <p:tav tm="100000">
                                          <p:val>
                                            <p:strVal val="#ppt_x"/>
                                          </p:val>
                                        </p:tav>
                                      </p:tavLst>
                                    </p:anim>
                                    <p:anim calcmode="lin" valueType="num">
                                      <p:cBhvr additive="base">
                                        <p:cTn id="153" dur="500" fill="hold"/>
                                        <p:tgtEl>
                                          <p:spTgt spid="22"/>
                                        </p:tgtEl>
                                        <p:attrNameLst>
                                          <p:attrName>ppt_y</p:attrName>
                                        </p:attrNameLst>
                                      </p:cBhvr>
                                      <p:tavLst>
                                        <p:tav tm="0">
                                          <p:val>
                                            <p:strVal val="0-#ppt_h/2"/>
                                          </p:val>
                                        </p:tav>
                                        <p:tav tm="100000">
                                          <p:val>
                                            <p:strVal val="#ppt_y"/>
                                          </p:val>
                                        </p:tav>
                                      </p:tavLst>
                                    </p:anim>
                                  </p:childTnLst>
                                </p:cTn>
                              </p:par>
                            </p:childTnLst>
                          </p:cTn>
                        </p:par>
                        <p:par>
                          <p:cTn id="154" fill="hold">
                            <p:stCondLst>
                              <p:cond delay="1500"/>
                            </p:stCondLst>
                            <p:childTnLst>
                              <p:par>
                                <p:cTn id="155" presetID="2" presetClass="entr" presetSubtype="12" fill="hold" grpId="4" nodeType="afterEffect">
                                  <p:stCondLst>
                                    <p:cond delay="0"/>
                                  </p:stCondLst>
                                  <p:childTnLst>
                                    <p:set>
                                      <p:cBhvr>
                                        <p:cTn id="156" dur="1" fill="hold">
                                          <p:stCondLst>
                                            <p:cond delay="0"/>
                                          </p:stCondLst>
                                        </p:cTn>
                                        <p:tgtEl>
                                          <p:spTgt spid="25"/>
                                        </p:tgtEl>
                                        <p:attrNameLst>
                                          <p:attrName>style.visibility</p:attrName>
                                        </p:attrNameLst>
                                      </p:cBhvr>
                                      <p:to>
                                        <p:strVal val="visible"/>
                                      </p:to>
                                    </p:set>
                                    <p:anim calcmode="lin" valueType="num">
                                      <p:cBhvr additive="base">
                                        <p:cTn id="157" dur="500" fill="hold"/>
                                        <p:tgtEl>
                                          <p:spTgt spid="25"/>
                                        </p:tgtEl>
                                        <p:attrNameLst>
                                          <p:attrName>ppt_x</p:attrName>
                                        </p:attrNameLst>
                                      </p:cBhvr>
                                      <p:tavLst>
                                        <p:tav tm="0">
                                          <p:val>
                                            <p:strVal val="0-#ppt_w/2"/>
                                          </p:val>
                                        </p:tav>
                                        <p:tav tm="100000">
                                          <p:val>
                                            <p:strVal val="#ppt_x"/>
                                          </p:val>
                                        </p:tav>
                                      </p:tavLst>
                                    </p:anim>
                                    <p:anim calcmode="lin" valueType="num">
                                      <p:cBhvr additive="base">
                                        <p:cTn id="158" dur="500" fill="hold"/>
                                        <p:tgtEl>
                                          <p:spTgt spid="25"/>
                                        </p:tgtEl>
                                        <p:attrNameLst>
                                          <p:attrName>ppt_y</p:attrName>
                                        </p:attrNameLst>
                                      </p:cBhvr>
                                      <p:tavLst>
                                        <p:tav tm="0">
                                          <p:val>
                                            <p:strVal val="1+#ppt_h/2"/>
                                          </p:val>
                                        </p:tav>
                                        <p:tav tm="100000">
                                          <p:val>
                                            <p:strVal val="#ppt_y"/>
                                          </p:val>
                                        </p:tav>
                                      </p:tavLst>
                                    </p:anim>
                                  </p:childTnLst>
                                </p:cTn>
                              </p:par>
                              <p:par>
                                <p:cTn id="159" presetID="2" presetClass="entr" presetSubtype="12" fill="hold" grpId="0" nodeType="withEffect">
                                  <p:stCondLst>
                                    <p:cond delay="0"/>
                                  </p:stCondLst>
                                  <p:childTnLst>
                                    <p:set>
                                      <p:cBhvr>
                                        <p:cTn id="160" dur="1" fill="hold">
                                          <p:stCondLst>
                                            <p:cond delay="0"/>
                                          </p:stCondLst>
                                        </p:cTn>
                                        <p:tgtEl>
                                          <p:spTgt spid="26"/>
                                        </p:tgtEl>
                                        <p:attrNameLst>
                                          <p:attrName>style.visibility</p:attrName>
                                        </p:attrNameLst>
                                      </p:cBhvr>
                                      <p:to>
                                        <p:strVal val="visible"/>
                                      </p:to>
                                    </p:set>
                                    <p:anim calcmode="lin" valueType="num">
                                      <p:cBhvr additive="base">
                                        <p:cTn id="161" dur="500" fill="hold"/>
                                        <p:tgtEl>
                                          <p:spTgt spid="26"/>
                                        </p:tgtEl>
                                        <p:attrNameLst>
                                          <p:attrName>ppt_x</p:attrName>
                                        </p:attrNameLst>
                                      </p:cBhvr>
                                      <p:tavLst>
                                        <p:tav tm="0">
                                          <p:val>
                                            <p:strVal val="0-#ppt_w/2"/>
                                          </p:val>
                                        </p:tav>
                                        <p:tav tm="100000">
                                          <p:val>
                                            <p:strVal val="#ppt_x"/>
                                          </p:val>
                                        </p:tav>
                                      </p:tavLst>
                                    </p:anim>
                                    <p:anim calcmode="lin" valueType="num">
                                      <p:cBhvr additive="base">
                                        <p:cTn id="162" dur="500" fill="hold"/>
                                        <p:tgtEl>
                                          <p:spTgt spid="26"/>
                                        </p:tgtEl>
                                        <p:attrNameLst>
                                          <p:attrName>ppt_y</p:attrName>
                                        </p:attrNameLst>
                                      </p:cBhvr>
                                      <p:tavLst>
                                        <p:tav tm="0">
                                          <p:val>
                                            <p:strVal val="1+#ppt_h/2"/>
                                          </p:val>
                                        </p:tav>
                                        <p:tav tm="100000">
                                          <p:val>
                                            <p:strVal val="#ppt_y"/>
                                          </p:val>
                                        </p:tav>
                                      </p:tavLst>
                                    </p:anim>
                                  </p:childTnLst>
                                </p:cTn>
                              </p:par>
                            </p:childTnLst>
                          </p:cTn>
                        </p:par>
                        <p:par>
                          <p:cTn id="163" fill="hold">
                            <p:stCondLst>
                              <p:cond delay="2000"/>
                            </p:stCondLst>
                            <p:childTnLst>
                              <p:par>
                                <p:cTn id="164" presetID="2" presetClass="entr" presetSubtype="9" fill="hold" grpId="4" nodeType="afterEffect">
                                  <p:stCondLst>
                                    <p:cond delay="0"/>
                                  </p:stCondLst>
                                  <p:childTnLst>
                                    <p:set>
                                      <p:cBhvr>
                                        <p:cTn id="165" dur="1" fill="hold">
                                          <p:stCondLst>
                                            <p:cond delay="0"/>
                                          </p:stCondLst>
                                        </p:cTn>
                                        <p:tgtEl>
                                          <p:spTgt spid="30"/>
                                        </p:tgtEl>
                                        <p:attrNameLst>
                                          <p:attrName>style.visibility</p:attrName>
                                        </p:attrNameLst>
                                      </p:cBhvr>
                                      <p:to>
                                        <p:strVal val="visible"/>
                                      </p:to>
                                    </p:set>
                                    <p:anim calcmode="lin" valueType="num">
                                      <p:cBhvr additive="base">
                                        <p:cTn id="166" dur="500" fill="hold"/>
                                        <p:tgtEl>
                                          <p:spTgt spid="30"/>
                                        </p:tgtEl>
                                        <p:attrNameLst>
                                          <p:attrName>ppt_x</p:attrName>
                                        </p:attrNameLst>
                                      </p:cBhvr>
                                      <p:tavLst>
                                        <p:tav tm="0">
                                          <p:val>
                                            <p:strVal val="0-#ppt_w/2"/>
                                          </p:val>
                                        </p:tav>
                                        <p:tav tm="100000">
                                          <p:val>
                                            <p:strVal val="#ppt_x"/>
                                          </p:val>
                                        </p:tav>
                                      </p:tavLst>
                                    </p:anim>
                                    <p:anim calcmode="lin" valueType="num">
                                      <p:cBhvr additive="base">
                                        <p:cTn id="167" dur="500" fill="hold"/>
                                        <p:tgtEl>
                                          <p:spTgt spid="30"/>
                                        </p:tgtEl>
                                        <p:attrNameLst>
                                          <p:attrName>ppt_y</p:attrName>
                                        </p:attrNameLst>
                                      </p:cBhvr>
                                      <p:tavLst>
                                        <p:tav tm="0">
                                          <p:val>
                                            <p:strVal val="0-#ppt_h/2"/>
                                          </p:val>
                                        </p:tav>
                                        <p:tav tm="100000">
                                          <p:val>
                                            <p:strVal val="#ppt_y"/>
                                          </p:val>
                                        </p:tav>
                                      </p:tavLst>
                                    </p:anim>
                                  </p:childTnLst>
                                </p:cTn>
                              </p:par>
                              <p:par>
                                <p:cTn id="168" presetID="2" presetClass="entr" presetSubtype="9" fill="hold" grpId="0" nodeType="withEffect">
                                  <p:stCondLst>
                                    <p:cond delay="0"/>
                                  </p:stCondLst>
                                  <p:childTnLst>
                                    <p:set>
                                      <p:cBhvr>
                                        <p:cTn id="169" dur="1" fill="hold">
                                          <p:stCondLst>
                                            <p:cond delay="0"/>
                                          </p:stCondLst>
                                        </p:cTn>
                                        <p:tgtEl>
                                          <p:spTgt spid="24"/>
                                        </p:tgtEl>
                                        <p:attrNameLst>
                                          <p:attrName>style.visibility</p:attrName>
                                        </p:attrNameLst>
                                      </p:cBhvr>
                                      <p:to>
                                        <p:strVal val="visible"/>
                                      </p:to>
                                    </p:set>
                                    <p:anim calcmode="lin" valueType="num">
                                      <p:cBhvr additive="base">
                                        <p:cTn id="170" dur="500" fill="hold"/>
                                        <p:tgtEl>
                                          <p:spTgt spid="24"/>
                                        </p:tgtEl>
                                        <p:attrNameLst>
                                          <p:attrName>ppt_x</p:attrName>
                                        </p:attrNameLst>
                                      </p:cBhvr>
                                      <p:tavLst>
                                        <p:tav tm="0">
                                          <p:val>
                                            <p:strVal val="0-#ppt_w/2"/>
                                          </p:val>
                                        </p:tav>
                                        <p:tav tm="100000">
                                          <p:val>
                                            <p:strVal val="#ppt_x"/>
                                          </p:val>
                                        </p:tav>
                                      </p:tavLst>
                                    </p:anim>
                                    <p:anim calcmode="lin" valueType="num">
                                      <p:cBhvr additive="base">
                                        <p:cTn id="171"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P spid="14" grpId="1" animBg="1"/>
      <p:bldP spid="14" grpId="2" animBg="1"/>
      <p:bldP spid="14" grpId="3" animBg="1"/>
      <p:bldP spid="14" grpId="4" animBg="1"/>
      <p:bldP spid="15" grpId="0" animBg="1"/>
      <p:bldP spid="15" grpId="1" animBg="1"/>
      <p:bldP spid="15" grpId="2" animBg="1"/>
      <p:bldP spid="15" grpId="3" animBg="1"/>
      <p:bldP spid="15" grpId="4" animBg="1"/>
      <p:bldP spid="16" grpId="0" animBg="1"/>
      <p:bldP spid="16" grpId="1" animBg="1"/>
      <p:bldP spid="16" grpId="2" animBg="1"/>
      <p:bldP spid="16" grpId="3" animBg="1"/>
      <p:bldP spid="16" grpId="4" animBg="1"/>
      <p:bldP spid="20" grpId="0" animBg="1"/>
      <p:bldP spid="20" grpId="1" animBg="1"/>
      <p:bldP spid="20" grpId="2" animBg="1"/>
      <p:bldP spid="20" grpId="3" animBg="1"/>
      <p:bldP spid="20" grpId="4" animBg="1"/>
      <p:bldP spid="21" grpId="0" animBg="1"/>
      <p:bldP spid="21" grpId="1" animBg="1"/>
      <p:bldP spid="21" grpId="2" animBg="1"/>
      <p:bldP spid="21" grpId="3" animBg="1"/>
      <p:bldP spid="21" grpId="4" animBg="1"/>
      <p:bldP spid="22" grpId="0" animBg="1"/>
      <p:bldP spid="22" grpId="1" animBg="1"/>
      <p:bldP spid="22" grpId="2" animBg="1"/>
      <p:bldP spid="22" grpId="3" animBg="1"/>
      <p:bldP spid="22" grpId="4" animBg="1"/>
      <p:bldP spid="23" grpId="0" animBg="1"/>
      <p:bldP spid="23" grpId="1" animBg="1"/>
      <p:bldP spid="23" grpId="2" animBg="1"/>
      <p:bldP spid="23" grpId="3" animBg="1"/>
      <p:bldP spid="23" grpId="4" animBg="1"/>
      <p:bldP spid="24" grpId="0" animBg="1"/>
      <p:bldP spid="24" grpId="1" animBg="1"/>
      <p:bldP spid="24" grpId="2" animBg="1"/>
      <p:bldP spid="24" grpId="3" animBg="1"/>
      <p:bldP spid="24" grpId="4" animBg="1"/>
      <p:bldP spid="25" grpId="0" animBg="1"/>
      <p:bldP spid="25" grpId="1" animBg="1"/>
      <p:bldP spid="25" grpId="2" animBg="1"/>
      <p:bldP spid="25" grpId="3" animBg="1"/>
      <p:bldP spid="25" grpId="4" animBg="1"/>
      <p:bldP spid="26" grpId="0" animBg="1"/>
      <p:bldP spid="26" grpId="1" animBg="1"/>
      <p:bldP spid="26" grpId="2" animBg="1"/>
      <p:bldP spid="26" grpId="3" animBg="1"/>
      <p:bldP spid="26" grpId="4" animBg="1"/>
      <p:bldP spid="30" grpId="0" animBg="1"/>
      <p:bldP spid="30" grpId="1" animBg="1"/>
      <p:bldP spid="30" grpId="2" animBg="1"/>
      <p:bldP spid="30" grpId="3" animBg="1"/>
      <p:bldP spid="30" grpId="4"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5"/>
            <a:ext cx="8235571" cy="1325563"/>
          </a:xfrm>
        </p:spPr>
        <p:txBody>
          <a:bodyPr>
            <a:noAutofit/>
          </a:bodyPr>
          <a:lstStyle/>
          <a:p>
            <a:r>
              <a:rPr lang="en-US" dirty="0">
                <a:solidFill>
                  <a:schemeClr val="accent2"/>
                </a:solidFill>
              </a:rPr>
              <a:t>“Real-life” examples of skills you could teach through chaining</a:t>
            </a:r>
          </a:p>
        </p:txBody>
      </p:sp>
      <p:grpSp>
        <p:nvGrpSpPr>
          <p:cNvPr id="39" name="Group 38"/>
          <p:cNvGrpSpPr/>
          <p:nvPr/>
        </p:nvGrpSpPr>
        <p:grpSpPr>
          <a:xfrm>
            <a:off x="207964" y="2063889"/>
            <a:ext cx="2243161" cy="1256170"/>
            <a:chOff x="135364" y="1916980"/>
            <a:chExt cx="2243161" cy="1256170"/>
          </a:xfrm>
        </p:grpSpPr>
        <p:pic>
          <p:nvPicPr>
            <p:cNvPr id="3" name="Picture 2"/>
            <p:cNvPicPr>
              <a:picLocks noChangeAspect="1"/>
            </p:cNvPicPr>
            <p:nvPr/>
          </p:nvPicPr>
          <p:blipFill>
            <a:blip r:embed="rId2"/>
            <a:stretch>
              <a:fillRect/>
            </a:stretch>
          </p:blipFill>
          <p:spPr>
            <a:xfrm>
              <a:off x="135364" y="1916980"/>
              <a:ext cx="2243161" cy="1256170"/>
            </a:xfrm>
            <a:prstGeom prst="rect">
              <a:avLst/>
            </a:prstGeom>
          </p:spPr>
        </p:pic>
        <p:sp>
          <p:nvSpPr>
            <p:cNvPr id="38" name="Rectangle 37"/>
            <p:cNvSpPr/>
            <p:nvPr/>
          </p:nvSpPr>
          <p:spPr>
            <a:xfrm>
              <a:off x="135364" y="2901574"/>
              <a:ext cx="2243161" cy="2715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Shoe Tying</a:t>
              </a:r>
            </a:p>
          </p:txBody>
        </p:sp>
      </p:grpSp>
      <p:grpSp>
        <p:nvGrpSpPr>
          <p:cNvPr id="41" name="Group 40"/>
          <p:cNvGrpSpPr/>
          <p:nvPr/>
        </p:nvGrpSpPr>
        <p:grpSpPr>
          <a:xfrm>
            <a:off x="2638466" y="2400944"/>
            <a:ext cx="2072806" cy="1364749"/>
            <a:chOff x="2616512" y="2281813"/>
            <a:chExt cx="2072806" cy="1364749"/>
          </a:xfrm>
        </p:grpSpPr>
        <p:grpSp>
          <p:nvGrpSpPr>
            <p:cNvPr id="29" name="Group 28"/>
            <p:cNvGrpSpPr/>
            <p:nvPr/>
          </p:nvGrpSpPr>
          <p:grpSpPr>
            <a:xfrm>
              <a:off x="2616512" y="2281813"/>
              <a:ext cx="2072806" cy="1364748"/>
              <a:chOff x="6809788" y="5443872"/>
              <a:chExt cx="2072806" cy="1364748"/>
            </a:xfrm>
          </p:grpSpPr>
          <p:pic>
            <p:nvPicPr>
              <p:cNvPr id="30" name="Picture 29"/>
              <p:cNvPicPr>
                <a:picLocks noChangeAspect="1"/>
              </p:cNvPicPr>
              <p:nvPr/>
            </p:nvPicPr>
            <p:blipFill>
              <a:blip r:embed="rId3"/>
              <a:stretch>
                <a:fillRect/>
              </a:stretch>
            </p:blipFill>
            <p:spPr>
              <a:xfrm>
                <a:off x="6809788" y="5443872"/>
                <a:ext cx="2050851" cy="1364748"/>
              </a:xfrm>
              <a:prstGeom prst="rect">
                <a:avLst/>
              </a:prstGeom>
            </p:spPr>
          </p:pic>
          <p:cxnSp>
            <p:nvCxnSpPr>
              <p:cNvPr id="31" name="Straight Connector 30"/>
              <p:cNvCxnSpPr/>
              <p:nvPr/>
            </p:nvCxnSpPr>
            <p:spPr>
              <a:xfrm>
                <a:off x="6822695" y="6533631"/>
                <a:ext cx="2059899"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0" name="Rectangle 39"/>
            <p:cNvSpPr/>
            <p:nvPr/>
          </p:nvSpPr>
          <p:spPr>
            <a:xfrm>
              <a:off x="2616512" y="3299634"/>
              <a:ext cx="2072806" cy="34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Problem Solving</a:t>
              </a:r>
            </a:p>
          </p:txBody>
        </p:sp>
      </p:grpSp>
      <p:grpSp>
        <p:nvGrpSpPr>
          <p:cNvPr id="43" name="Group 42"/>
          <p:cNvGrpSpPr/>
          <p:nvPr/>
        </p:nvGrpSpPr>
        <p:grpSpPr>
          <a:xfrm>
            <a:off x="4998136" y="2113851"/>
            <a:ext cx="2188142" cy="1456109"/>
            <a:chOff x="4934793" y="2046397"/>
            <a:chExt cx="2188142" cy="1456109"/>
          </a:xfrm>
        </p:grpSpPr>
        <p:pic>
          <p:nvPicPr>
            <p:cNvPr id="33" name="Picture 32"/>
            <p:cNvPicPr>
              <a:picLocks noChangeAspect="1"/>
            </p:cNvPicPr>
            <p:nvPr/>
          </p:nvPicPr>
          <p:blipFill>
            <a:blip r:embed="rId4"/>
            <a:stretch>
              <a:fillRect/>
            </a:stretch>
          </p:blipFill>
          <p:spPr>
            <a:xfrm>
              <a:off x="4934793" y="2046397"/>
              <a:ext cx="2188142" cy="1456109"/>
            </a:xfrm>
            <a:prstGeom prst="rect">
              <a:avLst/>
            </a:prstGeom>
          </p:spPr>
        </p:pic>
        <p:sp>
          <p:nvSpPr>
            <p:cNvPr id="42" name="Rectangle 41"/>
            <p:cNvSpPr/>
            <p:nvPr/>
          </p:nvSpPr>
          <p:spPr>
            <a:xfrm>
              <a:off x="4934793" y="3173150"/>
              <a:ext cx="2188142" cy="3293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Cooking</a:t>
              </a:r>
            </a:p>
          </p:txBody>
        </p:sp>
      </p:grpSp>
      <p:grpSp>
        <p:nvGrpSpPr>
          <p:cNvPr id="45" name="Group 44"/>
          <p:cNvGrpSpPr/>
          <p:nvPr/>
        </p:nvGrpSpPr>
        <p:grpSpPr>
          <a:xfrm>
            <a:off x="7473142" y="1836173"/>
            <a:ext cx="1576727" cy="2402377"/>
            <a:chOff x="7478802" y="1737361"/>
            <a:chExt cx="1576727" cy="2402377"/>
          </a:xfrm>
        </p:grpSpPr>
        <p:pic>
          <p:nvPicPr>
            <p:cNvPr id="37" name="Picture 36"/>
            <p:cNvPicPr>
              <a:picLocks noChangeAspect="1"/>
            </p:cNvPicPr>
            <p:nvPr/>
          </p:nvPicPr>
          <p:blipFill>
            <a:blip r:embed="rId5"/>
            <a:stretch>
              <a:fillRect/>
            </a:stretch>
          </p:blipFill>
          <p:spPr>
            <a:xfrm>
              <a:off x="7478802" y="1737361"/>
              <a:ext cx="1576726" cy="2123445"/>
            </a:xfrm>
            <a:prstGeom prst="rect">
              <a:avLst/>
            </a:prstGeom>
          </p:spPr>
        </p:pic>
        <p:sp>
          <p:nvSpPr>
            <p:cNvPr id="44" name="Rectangle 43"/>
            <p:cNvSpPr/>
            <p:nvPr/>
          </p:nvSpPr>
          <p:spPr>
            <a:xfrm>
              <a:off x="7478803" y="3666880"/>
              <a:ext cx="1576726" cy="4728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Classroom Routines</a:t>
              </a:r>
            </a:p>
          </p:txBody>
        </p:sp>
      </p:grpSp>
      <p:grpSp>
        <p:nvGrpSpPr>
          <p:cNvPr id="47" name="Group 46"/>
          <p:cNvGrpSpPr/>
          <p:nvPr/>
        </p:nvGrpSpPr>
        <p:grpSpPr>
          <a:xfrm>
            <a:off x="332509" y="4030312"/>
            <a:ext cx="2545113" cy="1797857"/>
            <a:chOff x="135364" y="3994746"/>
            <a:chExt cx="2545113" cy="1797857"/>
          </a:xfrm>
        </p:grpSpPr>
        <p:pic>
          <p:nvPicPr>
            <p:cNvPr id="34" name="Picture 33"/>
            <p:cNvPicPr>
              <a:picLocks noChangeAspect="1"/>
            </p:cNvPicPr>
            <p:nvPr/>
          </p:nvPicPr>
          <p:blipFill>
            <a:blip r:embed="rId6"/>
            <a:stretch>
              <a:fillRect/>
            </a:stretch>
          </p:blipFill>
          <p:spPr>
            <a:xfrm>
              <a:off x="135364" y="3994746"/>
              <a:ext cx="2545113" cy="1636144"/>
            </a:xfrm>
            <a:prstGeom prst="rect">
              <a:avLst/>
            </a:prstGeom>
          </p:spPr>
        </p:pic>
        <p:sp>
          <p:nvSpPr>
            <p:cNvPr id="46" name="Rectangle 45"/>
            <p:cNvSpPr/>
            <p:nvPr/>
          </p:nvSpPr>
          <p:spPr>
            <a:xfrm>
              <a:off x="135364" y="5453149"/>
              <a:ext cx="2545113" cy="339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Digit Multiplication</a:t>
              </a:r>
            </a:p>
          </p:txBody>
        </p:sp>
      </p:grpSp>
      <p:grpSp>
        <p:nvGrpSpPr>
          <p:cNvPr id="49" name="Group 48"/>
          <p:cNvGrpSpPr/>
          <p:nvPr/>
        </p:nvGrpSpPr>
        <p:grpSpPr>
          <a:xfrm>
            <a:off x="3464791" y="4178979"/>
            <a:ext cx="2015266" cy="1765145"/>
            <a:chOff x="3471134" y="4023051"/>
            <a:chExt cx="2015266" cy="1765145"/>
          </a:xfrm>
        </p:grpSpPr>
        <p:pic>
          <p:nvPicPr>
            <p:cNvPr id="35" name="Picture 34"/>
            <p:cNvPicPr>
              <a:picLocks noChangeAspect="1"/>
            </p:cNvPicPr>
            <p:nvPr/>
          </p:nvPicPr>
          <p:blipFill>
            <a:blip r:embed="rId7"/>
            <a:stretch>
              <a:fillRect/>
            </a:stretch>
          </p:blipFill>
          <p:spPr>
            <a:xfrm>
              <a:off x="3471134" y="4023051"/>
              <a:ext cx="2000700" cy="1500525"/>
            </a:xfrm>
            <a:prstGeom prst="rect">
              <a:avLst/>
            </a:prstGeom>
          </p:spPr>
        </p:pic>
        <p:sp>
          <p:nvSpPr>
            <p:cNvPr id="48" name="Rectangle 47"/>
            <p:cNvSpPr/>
            <p:nvPr/>
          </p:nvSpPr>
          <p:spPr>
            <a:xfrm>
              <a:off x="3471134" y="5453149"/>
              <a:ext cx="2015266" cy="335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Paragraph Writing</a:t>
              </a:r>
            </a:p>
          </p:txBody>
        </p:sp>
      </p:grpSp>
      <p:grpSp>
        <p:nvGrpSpPr>
          <p:cNvPr id="51" name="Group 50"/>
          <p:cNvGrpSpPr/>
          <p:nvPr/>
        </p:nvGrpSpPr>
        <p:grpSpPr>
          <a:xfrm>
            <a:off x="6249805" y="4481949"/>
            <a:ext cx="2443942" cy="1494408"/>
            <a:chOff x="6251171" y="4424254"/>
            <a:chExt cx="2443942" cy="1494408"/>
          </a:xfrm>
        </p:grpSpPr>
        <p:pic>
          <p:nvPicPr>
            <p:cNvPr id="36" name="Picture 35"/>
            <p:cNvPicPr>
              <a:picLocks noChangeAspect="1"/>
            </p:cNvPicPr>
            <p:nvPr/>
          </p:nvPicPr>
          <p:blipFill>
            <a:blip r:embed="rId8"/>
            <a:stretch>
              <a:fillRect/>
            </a:stretch>
          </p:blipFill>
          <p:spPr>
            <a:xfrm>
              <a:off x="6262492" y="4424254"/>
              <a:ext cx="2432620" cy="1368349"/>
            </a:xfrm>
            <a:prstGeom prst="rect">
              <a:avLst/>
            </a:prstGeom>
          </p:spPr>
        </p:pic>
        <p:sp>
          <p:nvSpPr>
            <p:cNvPr id="50" name="Rectangle 49"/>
            <p:cNvSpPr/>
            <p:nvPr/>
          </p:nvSpPr>
          <p:spPr>
            <a:xfrm>
              <a:off x="6251171" y="5630890"/>
              <a:ext cx="2443942" cy="287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Coding</a:t>
              </a:r>
            </a:p>
          </p:txBody>
        </p:sp>
      </p:grpSp>
    </p:spTree>
    <p:extLst>
      <p:ext uri="{BB962C8B-B14F-4D97-AF65-F5344CB8AC3E}">
        <p14:creationId xmlns:p14="http://schemas.microsoft.com/office/powerpoint/2010/main" val="301732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9"/>
            <a:ext cx="7955280" cy="1113416"/>
          </a:xfrm>
        </p:spPr>
        <p:txBody>
          <a:bodyPr>
            <a:normAutofit fontScale="90000"/>
          </a:bodyPr>
          <a:lstStyle/>
          <a:p>
            <a:r>
              <a:rPr lang="en-US" sz="4900" b="1" kern="0" dirty="0">
                <a:solidFill>
                  <a:schemeClr val="accent2"/>
                </a:solidFill>
                <a:ea typeface="ヒラギノ角ゴ Pro W3" pitchFamily="-65" charset="-128"/>
                <a:cs typeface="ヒラギノ角ゴ Pro W3" pitchFamily="-65" charset="-128"/>
              </a:rPr>
              <a:t>Activity 2.3: Workbook Quiz</a:t>
            </a:r>
            <a:br>
              <a:rPr lang="en-US" sz="4900" b="1" kern="0" dirty="0">
                <a:solidFill>
                  <a:schemeClr val="accent2"/>
                </a:solidFill>
                <a:ea typeface="ヒラギノ角ゴ Pro W3" pitchFamily="-65" charset="-128"/>
                <a:cs typeface="ヒラギノ角ゴ Pro W3" pitchFamily="-65" charset="-128"/>
              </a:rPr>
            </a:br>
            <a:r>
              <a:rPr lang="en-US" sz="3600" kern="0" dirty="0">
                <a:solidFill>
                  <a:schemeClr val="accent2"/>
                </a:solidFill>
                <a:ea typeface="ヒラギノ角ゴ Pro W3" pitchFamily="-65" charset="-128"/>
                <a:cs typeface="ヒラギノ角ゴ Pro W3" pitchFamily="-65" charset="-128"/>
              </a:rPr>
              <a:t>Shaping or Chaining</a:t>
            </a:r>
            <a:endParaRPr lang="en-US" sz="3600"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17" y="333167"/>
            <a:ext cx="914324" cy="920420"/>
          </a:xfrm>
          <a:prstGeom prst="rect">
            <a:avLst/>
          </a:prstGeom>
        </p:spPr>
      </p:pic>
      <p:sp>
        <p:nvSpPr>
          <p:cNvPr id="14" name="Rectangle 3"/>
          <p:cNvSpPr>
            <a:spLocks noGrp="1" noChangeArrowheads="1"/>
          </p:cNvSpPr>
          <p:nvPr>
            <p:ph idx="1"/>
          </p:nvPr>
        </p:nvSpPr>
        <p:spPr>
          <a:xfrm>
            <a:off x="234550" y="2613546"/>
            <a:ext cx="6140319" cy="2960799"/>
          </a:xfrm>
        </p:spPr>
        <p:txBody>
          <a:bodyPr>
            <a:noAutofit/>
          </a:bodyPr>
          <a:lstStyle/>
          <a:p>
            <a:pPr marL="457200" indent="-457200">
              <a:buFont typeface="+mj-lt"/>
              <a:buAutoNum type="arabicPeriod"/>
            </a:pPr>
            <a:r>
              <a:rPr lang="en-US" altLang="x-none" sz="2400" dirty="0">
                <a:solidFill>
                  <a:schemeClr val="bg1"/>
                </a:solidFill>
              </a:rPr>
              <a:t>Teaching a student </a:t>
            </a:r>
            <a:r>
              <a:rPr lang="en-US" altLang="x-none" sz="2400" i="1" dirty="0">
                <a:solidFill>
                  <a:schemeClr val="bg1"/>
                </a:solidFill>
              </a:rPr>
              <a:t>to solve a math equation</a:t>
            </a:r>
          </a:p>
          <a:p>
            <a:pPr marL="457200" indent="-457200">
              <a:buFont typeface="+mj-lt"/>
              <a:buAutoNum type="arabicPeriod"/>
            </a:pPr>
            <a:r>
              <a:rPr lang="en-US" altLang="x-none" sz="2400" dirty="0">
                <a:solidFill>
                  <a:schemeClr val="bg1"/>
                </a:solidFill>
              </a:rPr>
              <a:t>Teaching a student to </a:t>
            </a:r>
            <a:r>
              <a:rPr lang="en-US" altLang="x-none" sz="2400" i="1" dirty="0">
                <a:solidFill>
                  <a:schemeClr val="bg1"/>
                </a:solidFill>
              </a:rPr>
              <a:t>play a musical note </a:t>
            </a:r>
            <a:r>
              <a:rPr lang="en-US" altLang="x-none" sz="2400" dirty="0">
                <a:solidFill>
                  <a:schemeClr val="bg1"/>
                </a:solidFill>
              </a:rPr>
              <a:t>appropriately (assuming they can position fingers appropriately)</a:t>
            </a:r>
          </a:p>
          <a:p>
            <a:pPr marL="457200" indent="-457200">
              <a:buFont typeface="+mj-lt"/>
              <a:buAutoNum type="arabicPeriod"/>
            </a:pPr>
            <a:r>
              <a:rPr lang="en-US" altLang="x-none" sz="2400" dirty="0">
                <a:solidFill>
                  <a:schemeClr val="bg1"/>
                </a:solidFill>
              </a:rPr>
              <a:t>Teaching a student to </a:t>
            </a:r>
            <a:r>
              <a:rPr lang="en-US" altLang="x-none" sz="2400" i="1" dirty="0">
                <a:solidFill>
                  <a:schemeClr val="bg1"/>
                </a:solidFill>
              </a:rPr>
              <a:t>write a research paper</a:t>
            </a:r>
            <a:endParaRPr lang="en-US" altLang="x-none" sz="2400" dirty="0">
              <a:solidFill>
                <a:schemeClr val="bg1"/>
              </a:solidFill>
            </a:endParaRPr>
          </a:p>
          <a:p>
            <a:pPr marL="457200" indent="-457200">
              <a:buFont typeface="+mj-lt"/>
              <a:buAutoNum type="arabicPeriod"/>
            </a:pPr>
            <a:r>
              <a:rPr lang="en-US" altLang="x-none" sz="2400" dirty="0">
                <a:solidFill>
                  <a:schemeClr val="bg1"/>
                </a:solidFill>
              </a:rPr>
              <a:t>Teaching a student to </a:t>
            </a:r>
            <a:r>
              <a:rPr lang="en-US" altLang="x-none" sz="2400" i="1" dirty="0">
                <a:solidFill>
                  <a:schemeClr val="bg1"/>
                </a:solidFill>
              </a:rPr>
              <a:t>enter the classroom appropriately</a:t>
            </a:r>
            <a:endParaRPr lang="en-US" altLang="x-none" sz="2400" dirty="0">
              <a:solidFill>
                <a:schemeClr val="bg1"/>
              </a:solidFill>
            </a:endParaRPr>
          </a:p>
        </p:txBody>
      </p:sp>
      <p:sp>
        <p:nvSpPr>
          <p:cNvPr id="12" name="TextBox 11"/>
          <p:cNvSpPr txBox="1"/>
          <p:nvPr/>
        </p:nvSpPr>
        <p:spPr>
          <a:xfrm>
            <a:off x="6221308" y="3504195"/>
            <a:ext cx="1947969" cy="707886"/>
          </a:xfrm>
          <a:prstGeom prst="rect">
            <a:avLst/>
          </a:prstGeom>
          <a:noFill/>
        </p:spPr>
        <p:txBody>
          <a:bodyPr wrap="none" rtlCol="0">
            <a:spAutoFit/>
          </a:bodyPr>
          <a:lstStyle/>
          <a:p>
            <a:r>
              <a:rPr lang="en-US" sz="4000" b="1" dirty="0">
                <a:solidFill>
                  <a:srgbClr val="00B050"/>
                </a:solidFill>
              </a:rPr>
              <a:t>Shaping</a:t>
            </a:r>
          </a:p>
        </p:txBody>
      </p:sp>
      <p:sp>
        <p:nvSpPr>
          <p:cNvPr id="21" name="TextBox 20"/>
          <p:cNvSpPr txBox="1"/>
          <p:nvPr/>
        </p:nvSpPr>
        <p:spPr>
          <a:xfrm>
            <a:off x="6157191" y="2611918"/>
            <a:ext cx="2076209" cy="707886"/>
          </a:xfrm>
          <a:prstGeom prst="rect">
            <a:avLst/>
          </a:prstGeom>
          <a:noFill/>
        </p:spPr>
        <p:txBody>
          <a:bodyPr wrap="none" rtlCol="0">
            <a:spAutoFit/>
          </a:bodyPr>
          <a:lstStyle/>
          <a:p>
            <a:r>
              <a:rPr lang="en-US" sz="4000" b="1" dirty="0">
                <a:solidFill>
                  <a:srgbClr val="00B050"/>
                </a:solidFill>
              </a:rPr>
              <a:t>Chaining</a:t>
            </a:r>
          </a:p>
        </p:txBody>
      </p:sp>
      <p:sp>
        <p:nvSpPr>
          <p:cNvPr id="22" name="TextBox 21"/>
          <p:cNvSpPr txBox="1"/>
          <p:nvPr/>
        </p:nvSpPr>
        <p:spPr>
          <a:xfrm>
            <a:off x="6157187" y="4431469"/>
            <a:ext cx="2076209" cy="707886"/>
          </a:xfrm>
          <a:prstGeom prst="rect">
            <a:avLst/>
          </a:prstGeom>
          <a:noFill/>
        </p:spPr>
        <p:txBody>
          <a:bodyPr wrap="none" rtlCol="0">
            <a:spAutoFit/>
          </a:bodyPr>
          <a:lstStyle/>
          <a:p>
            <a:r>
              <a:rPr lang="en-US" sz="4000" b="1" dirty="0">
                <a:solidFill>
                  <a:srgbClr val="00B050"/>
                </a:solidFill>
              </a:rPr>
              <a:t>Chaining</a:t>
            </a:r>
          </a:p>
        </p:txBody>
      </p:sp>
      <p:sp>
        <p:nvSpPr>
          <p:cNvPr id="23" name="TextBox 22"/>
          <p:cNvSpPr txBox="1"/>
          <p:nvPr/>
        </p:nvSpPr>
        <p:spPr>
          <a:xfrm>
            <a:off x="6221308" y="5310905"/>
            <a:ext cx="1947969" cy="707886"/>
          </a:xfrm>
          <a:prstGeom prst="rect">
            <a:avLst/>
          </a:prstGeom>
          <a:noFill/>
        </p:spPr>
        <p:txBody>
          <a:bodyPr wrap="none" rtlCol="0">
            <a:spAutoFit/>
          </a:bodyPr>
          <a:lstStyle/>
          <a:p>
            <a:r>
              <a:rPr lang="en-US" sz="4000" b="1" dirty="0">
                <a:solidFill>
                  <a:srgbClr val="00B050"/>
                </a:solidFill>
              </a:rPr>
              <a:t>Shaping</a:t>
            </a:r>
          </a:p>
        </p:txBody>
      </p:sp>
      <p:sp>
        <p:nvSpPr>
          <p:cNvPr id="2" name="Rectangle 1"/>
          <p:cNvSpPr/>
          <p:nvPr/>
        </p:nvSpPr>
        <p:spPr>
          <a:xfrm>
            <a:off x="470846" y="1799232"/>
            <a:ext cx="8222777" cy="461665"/>
          </a:xfrm>
          <a:prstGeom prst="rect">
            <a:avLst/>
          </a:prstGeom>
        </p:spPr>
        <p:txBody>
          <a:bodyPr wrap="square">
            <a:spAutoFit/>
          </a:bodyPr>
          <a:lstStyle/>
          <a:p>
            <a:r>
              <a:rPr lang="en-US" sz="2400" b="1" kern="0" dirty="0">
                <a:solidFill>
                  <a:schemeClr val="bg1"/>
                </a:solidFill>
                <a:latin typeface="+mj-lt"/>
                <a:ea typeface="ヒラギノ角ゴ Pro W3" pitchFamily="-65" charset="-128"/>
                <a:cs typeface="ヒラギノ角ゴ Pro W3" pitchFamily="-65" charset="-128"/>
              </a:rPr>
              <a:t>Which method would you use to teach each of the following? </a:t>
            </a:r>
          </a:p>
        </p:txBody>
      </p:sp>
      <p:sp>
        <p:nvSpPr>
          <p:cNvPr id="10" name="TextBox 9"/>
          <p:cNvSpPr txBox="1"/>
          <p:nvPr/>
        </p:nvSpPr>
        <p:spPr>
          <a:xfrm>
            <a:off x="298450" y="1310955"/>
            <a:ext cx="8737974" cy="584775"/>
          </a:xfrm>
          <a:prstGeom prst="rect">
            <a:avLst/>
          </a:prstGeom>
          <a:solidFill>
            <a:schemeClr val="tx1"/>
          </a:solidFill>
        </p:spPr>
        <p:txBody>
          <a:bodyPr wrap="square" rtlCol="0">
            <a:spAutoFit/>
          </a:bodyPr>
          <a:lstStyle/>
          <a:p>
            <a:pPr algn="ctr"/>
            <a:r>
              <a:rPr lang="en-US" sz="3200" b="1" dirty="0">
                <a:solidFill>
                  <a:srgbClr val="FF0000"/>
                </a:solidFill>
              </a:rPr>
              <a:t>Please pause the video to complete Activity 2.3</a:t>
            </a:r>
          </a:p>
        </p:txBody>
      </p:sp>
    </p:spTree>
    <p:extLst>
      <p:ext uri="{BB962C8B-B14F-4D97-AF65-F5344CB8AC3E}">
        <p14:creationId xmlns:p14="http://schemas.microsoft.com/office/powerpoint/2010/main" val="241901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2" grpId="0"/>
      <p:bldP spid="21" grpId="0"/>
      <p:bldP spid="22" grpId="0"/>
      <p:bldP spid="23" grpId="0"/>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41488-F390-334D-B9BA-A9364AF76501}"/>
              </a:ext>
            </a:extLst>
          </p:cNvPr>
          <p:cNvSpPr>
            <a:spLocks noGrp="1"/>
          </p:cNvSpPr>
          <p:nvPr>
            <p:ph type="title"/>
          </p:nvPr>
        </p:nvSpPr>
        <p:spPr/>
        <p:txBody>
          <a:bodyPr>
            <a:normAutofit/>
          </a:bodyPr>
          <a:lstStyle/>
          <a:p>
            <a:r>
              <a:rPr lang="en-US" dirty="0"/>
              <a:t>Orientation to Module Elements</a:t>
            </a:r>
          </a:p>
        </p:txBody>
      </p:sp>
      <p:sp>
        <p:nvSpPr>
          <p:cNvPr id="3" name="Content Placeholder 2">
            <a:extLst>
              <a:ext uri="{FF2B5EF4-FFF2-40B4-BE49-F238E27FC236}">
                <a16:creationId xmlns:a16="http://schemas.microsoft.com/office/drawing/2014/main" id="{972BE239-ADC8-8F4A-9519-2A46E3CE4912}"/>
              </a:ext>
            </a:extLst>
          </p:cNvPr>
          <p:cNvSpPr>
            <a:spLocks noGrp="1"/>
          </p:cNvSpPr>
          <p:nvPr>
            <p:ph idx="1"/>
          </p:nvPr>
        </p:nvSpPr>
        <p:spPr>
          <a:xfrm>
            <a:off x="628650" y="1446905"/>
            <a:ext cx="7886700" cy="4448058"/>
          </a:xfrm>
        </p:spPr>
        <p:txBody>
          <a:bodyPr>
            <a:normAutofit/>
          </a:bodyPr>
          <a:lstStyle/>
          <a:p>
            <a:r>
              <a:rPr lang="en-US" dirty="0">
                <a:solidFill>
                  <a:schemeClr val="bg1"/>
                </a:solidFill>
              </a:rPr>
              <a:t>Activities</a:t>
            </a:r>
          </a:p>
          <a:p>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a:p>
            <a:r>
              <a:rPr lang="en-US" dirty="0">
                <a:solidFill>
                  <a:schemeClr val="bg1"/>
                </a:solidFill>
              </a:rPr>
              <a:t>Module Quiz – Self Assessment</a:t>
            </a:r>
          </a:p>
          <a:p>
            <a:pPr lvl="1"/>
            <a:r>
              <a:rPr lang="en-US" dirty="0">
                <a:solidFill>
                  <a:schemeClr val="bg1"/>
                </a:solidFill>
              </a:rPr>
              <a:t>Do you know the basic content presented in this module?</a:t>
            </a:r>
          </a:p>
        </p:txBody>
      </p:sp>
      <p:pic>
        <p:nvPicPr>
          <p:cNvPr id="4" name="Picture 3">
            <a:extLst>
              <a:ext uri="{FF2B5EF4-FFF2-40B4-BE49-F238E27FC236}">
                <a16:creationId xmlns:a16="http://schemas.microsoft.com/office/drawing/2014/main" id="{DAE4535C-DFBD-BD43-B973-787E19D7A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60" y="1899871"/>
            <a:ext cx="937527" cy="892884"/>
          </a:xfrm>
          <a:prstGeom prst="rect">
            <a:avLst/>
          </a:prstGeom>
        </p:spPr>
      </p:pic>
      <p:sp>
        <p:nvSpPr>
          <p:cNvPr id="5" name="TextBox 4">
            <a:extLst>
              <a:ext uri="{FF2B5EF4-FFF2-40B4-BE49-F238E27FC236}">
                <a16:creationId xmlns:a16="http://schemas.microsoft.com/office/drawing/2014/main" id="{90D09536-05B5-2F46-94BD-FECC619C7713}"/>
              </a:ext>
            </a:extLst>
          </p:cNvPr>
          <p:cNvSpPr txBox="1"/>
          <p:nvPr/>
        </p:nvSpPr>
        <p:spPr>
          <a:xfrm>
            <a:off x="1986187" y="2159540"/>
            <a:ext cx="1457404" cy="369332"/>
          </a:xfrm>
          <a:prstGeom prst="rect">
            <a:avLst/>
          </a:prstGeom>
          <a:noFill/>
        </p:spPr>
        <p:txBody>
          <a:bodyPr wrap="square" rtlCol="0">
            <a:spAutoFit/>
          </a:bodyPr>
          <a:lstStyle/>
          <a:p>
            <a:r>
              <a:rPr lang="en-US" dirty="0"/>
              <a:t>Stop and Jot</a:t>
            </a:r>
          </a:p>
        </p:txBody>
      </p:sp>
      <p:pic>
        <p:nvPicPr>
          <p:cNvPr id="6" name="Picture 5">
            <a:extLst>
              <a:ext uri="{FF2B5EF4-FFF2-40B4-BE49-F238E27FC236}">
                <a16:creationId xmlns:a16="http://schemas.microsoft.com/office/drawing/2014/main" id="{DC65515D-55F6-D14B-88C2-863F1DACAE7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3584807" y="1878355"/>
            <a:ext cx="937259" cy="914400"/>
          </a:xfrm>
          <a:prstGeom prst="rect">
            <a:avLst/>
          </a:prstGeom>
        </p:spPr>
      </p:pic>
      <p:sp>
        <p:nvSpPr>
          <p:cNvPr id="7" name="TextBox 6">
            <a:extLst>
              <a:ext uri="{FF2B5EF4-FFF2-40B4-BE49-F238E27FC236}">
                <a16:creationId xmlns:a16="http://schemas.microsoft.com/office/drawing/2014/main" id="{0037203D-E3A1-5B41-9C6B-AF123BC1306F}"/>
              </a:ext>
            </a:extLst>
          </p:cNvPr>
          <p:cNvSpPr txBox="1"/>
          <p:nvPr/>
        </p:nvSpPr>
        <p:spPr>
          <a:xfrm>
            <a:off x="4611663" y="2012389"/>
            <a:ext cx="1457404" cy="646331"/>
          </a:xfrm>
          <a:prstGeom prst="rect">
            <a:avLst/>
          </a:prstGeom>
          <a:noFill/>
        </p:spPr>
        <p:txBody>
          <a:bodyPr wrap="square" rtlCol="0">
            <a:spAutoFit/>
          </a:bodyPr>
          <a:lstStyle/>
          <a:p>
            <a:r>
              <a:rPr lang="en-US" dirty="0"/>
              <a:t>Discussion Board Post</a:t>
            </a:r>
          </a:p>
        </p:txBody>
      </p:sp>
      <p:pic>
        <p:nvPicPr>
          <p:cNvPr id="8" name="Picture 7">
            <a:extLst>
              <a:ext uri="{FF2B5EF4-FFF2-40B4-BE49-F238E27FC236}">
                <a16:creationId xmlns:a16="http://schemas.microsoft.com/office/drawing/2014/main" id="{42791F6E-DF24-8D48-AE80-3CCEE2FCED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8664" y="1738300"/>
            <a:ext cx="914324" cy="920420"/>
          </a:xfrm>
          <a:prstGeom prst="rect">
            <a:avLst/>
          </a:prstGeom>
        </p:spPr>
      </p:pic>
      <p:sp>
        <p:nvSpPr>
          <p:cNvPr id="9" name="TextBox 8">
            <a:extLst>
              <a:ext uri="{FF2B5EF4-FFF2-40B4-BE49-F238E27FC236}">
                <a16:creationId xmlns:a16="http://schemas.microsoft.com/office/drawing/2014/main" id="{41E87862-9EEA-C845-B1BC-B5D5F9D15732}"/>
              </a:ext>
            </a:extLst>
          </p:cNvPr>
          <p:cNvSpPr txBox="1"/>
          <p:nvPr/>
        </p:nvSpPr>
        <p:spPr>
          <a:xfrm>
            <a:off x="7142537" y="2025505"/>
            <a:ext cx="1713459" cy="369332"/>
          </a:xfrm>
          <a:prstGeom prst="rect">
            <a:avLst/>
          </a:prstGeom>
          <a:noFill/>
        </p:spPr>
        <p:txBody>
          <a:bodyPr wrap="square" rtlCol="0">
            <a:spAutoFit/>
          </a:bodyPr>
          <a:lstStyle/>
          <a:p>
            <a:r>
              <a:rPr lang="en-US" dirty="0"/>
              <a:t>Workbook Quiz</a:t>
            </a:r>
          </a:p>
        </p:txBody>
      </p:sp>
    </p:spTree>
    <p:extLst>
      <p:ext uri="{BB962C8B-B14F-4D97-AF65-F5344CB8AC3E}">
        <p14:creationId xmlns:p14="http://schemas.microsoft.com/office/powerpoint/2010/main" val="1594051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86924" y="1567919"/>
            <a:ext cx="1928734"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Behavior</a:t>
            </a:r>
          </a:p>
        </p:txBody>
      </p:sp>
      <p:sp>
        <p:nvSpPr>
          <p:cNvPr id="31" name="Rectangle 30"/>
          <p:cNvSpPr/>
          <p:nvPr/>
        </p:nvSpPr>
        <p:spPr>
          <a:xfrm>
            <a:off x="0" y="0"/>
            <a:ext cx="7772399" cy="1446550"/>
          </a:xfrm>
          <a:prstGeom prst="rect">
            <a:avLst/>
          </a:prstGeom>
          <a:noFill/>
        </p:spPr>
        <p:txBody>
          <a:bodyPr wrap="square">
            <a:spAutoFit/>
          </a:bodyPr>
          <a:lstStyle/>
          <a:p>
            <a:pPr defTabSz="685783"/>
            <a:r>
              <a:rPr lang="en-US" sz="4400" b="1" kern="0" dirty="0">
                <a:solidFill>
                  <a:schemeClr val="accent2"/>
                </a:solidFill>
                <a:latin typeface="Franklin Gothic Medium"/>
                <a:ea typeface="Arial" charset="0"/>
                <a:cs typeface="Arial" charset="0"/>
              </a:rPr>
              <a:t>What behavioral procedures are involved in teaching?  </a:t>
            </a:r>
          </a:p>
        </p:txBody>
      </p:sp>
      <p:sp>
        <p:nvSpPr>
          <p:cNvPr id="29" name="Rectangle 28"/>
          <p:cNvSpPr/>
          <p:nvPr/>
        </p:nvSpPr>
        <p:spPr>
          <a:xfrm>
            <a:off x="4686924" y="3051939"/>
            <a:ext cx="1928734" cy="859444"/>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Teach simple behaviors</a:t>
            </a:r>
            <a:endParaRPr lang="en-US" sz="2000" dirty="0">
              <a:solidFill>
                <a:schemeClr val="tx1"/>
              </a:solidFill>
            </a:endParaRPr>
          </a:p>
        </p:txBody>
      </p:sp>
      <p:sp>
        <p:nvSpPr>
          <p:cNvPr id="28" name="Rectangle 27"/>
          <p:cNvSpPr/>
          <p:nvPr/>
        </p:nvSpPr>
        <p:spPr>
          <a:xfrm>
            <a:off x="6862997" y="1567918"/>
            <a:ext cx="1928734" cy="13940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Consequence</a:t>
            </a:r>
          </a:p>
        </p:txBody>
      </p:sp>
      <p:sp>
        <p:nvSpPr>
          <p:cNvPr id="33" name="Right Arrow 32"/>
          <p:cNvSpPr/>
          <p:nvPr/>
        </p:nvSpPr>
        <p:spPr>
          <a:xfrm>
            <a:off x="6509477" y="2085073"/>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9" name="Rectangle 18"/>
          <p:cNvSpPr/>
          <p:nvPr/>
        </p:nvSpPr>
        <p:spPr>
          <a:xfrm>
            <a:off x="4686924" y="3994492"/>
            <a:ext cx="1928734" cy="891405"/>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Improve performance of behaviors</a:t>
            </a:r>
            <a:endParaRPr lang="en-US" sz="2000" dirty="0">
              <a:solidFill>
                <a:schemeClr val="tx1"/>
              </a:solidFill>
            </a:endParaRPr>
          </a:p>
        </p:txBody>
      </p:sp>
      <p:sp>
        <p:nvSpPr>
          <p:cNvPr id="17" name="Rectangle 16"/>
          <p:cNvSpPr/>
          <p:nvPr/>
        </p:nvSpPr>
        <p:spPr>
          <a:xfrm>
            <a:off x="4686924" y="4962008"/>
            <a:ext cx="1928734" cy="1155401"/>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Teach complex sequences of behavior </a:t>
            </a:r>
            <a:endParaRPr lang="en-US" sz="2000" dirty="0">
              <a:solidFill>
                <a:schemeClr val="tx1"/>
              </a:solidFill>
            </a:endParaRPr>
          </a:p>
        </p:txBody>
      </p:sp>
      <p:sp>
        <p:nvSpPr>
          <p:cNvPr id="14" name="Rectangle 13"/>
          <p:cNvSpPr/>
          <p:nvPr/>
        </p:nvSpPr>
        <p:spPr>
          <a:xfrm>
            <a:off x="2510851" y="3051937"/>
            <a:ext cx="1928734" cy="3065471"/>
          </a:xfrm>
          <a:prstGeom prst="rect">
            <a:avLst/>
          </a:prstGeom>
          <a:solidFill>
            <a:schemeClr val="accent2">
              <a:lumMod val="10000"/>
              <a:lumOff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Increase the likelihood that behaviors occur under the correct stimulus conditions </a:t>
            </a:r>
            <a:endParaRPr lang="en-US" sz="2000" dirty="0">
              <a:solidFill>
                <a:schemeClr val="tx1"/>
              </a:solidFill>
            </a:endParaRPr>
          </a:p>
        </p:txBody>
      </p:sp>
      <p:sp>
        <p:nvSpPr>
          <p:cNvPr id="15" name="Rectangle 14"/>
          <p:cNvSpPr/>
          <p:nvPr/>
        </p:nvSpPr>
        <p:spPr>
          <a:xfrm>
            <a:off x="2510851" y="1575414"/>
            <a:ext cx="1928734" cy="1394085"/>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Antecedent</a:t>
            </a:r>
          </a:p>
        </p:txBody>
      </p:sp>
      <p:sp>
        <p:nvSpPr>
          <p:cNvPr id="16" name="Right Arrow 15"/>
          <p:cNvSpPr/>
          <p:nvPr/>
        </p:nvSpPr>
        <p:spPr>
          <a:xfrm>
            <a:off x="4323411" y="2085073"/>
            <a:ext cx="479687" cy="434715"/>
          </a:xfrm>
          <a:prstGeom prst="rightArrow">
            <a:avLst/>
          </a:prstGeom>
          <a:gradFill flip="none" rotWithShape="1">
            <a:gsLst>
              <a:gs pos="0">
                <a:schemeClr val="accent2">
                  <a:lumMod val="90000"/>
                  <a:lumOff val="10000"/>
                </a:schemeClr>
              </a:gs>
              <a:gs pos="86000">
                <a:srgbClr val="7030A0"/>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6" name="Rectangle 25"/>
          <p:cNvSpPr/>
          <p:nvPr/>
        </p:nvSpPr>
        <p:spPr>
          <a:xfrm>
            <a:off x="51463" y="3050267"/>
            <a:ext cx="2377838" cy="1088728"/>
          </a:xfrm>
          <a:prstGeom prst="rect">
            <a:avLst/>
          </a:prstGeom>
          <a:solidFill>
            <a:schemeClr val="accent2">
              <a:lumMod val="10000"/>
              <a:lumOff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Establishing Stimulus Control</a:t>
            </a:r>
            <a:endParaRPr lang="en-US" sz="2000" dirty="0">
              <a:solidFill>
                <a:schemeClr val="tx1"/>
              </a:solidFill>
            </a:endParaRPr>
          </a:p>
        </p:txBody>
      </p:sp>
      <p:sp>
        <p:nvSpPr>
          <p:cNvPr id="30" name="Rectangle 29"/>
          <p:cNvSpPr/>
          <p:nvPr/>
        </p:nvSpPr>
        <p:spPr>
          <a:xfrm>
            <a:off x="6862357" y="4953996"/>
            <a:ext cx="1928734" cy="408123"/>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Task Analyzing</a:t>
            </a:r>
            <a:endParaRPr lang="en-US" sz="2000" dirty="0">
              <a:solidFill>
                <a:schemeClr val="tx1"/>
              </a:solidFill>
            </a:endParaRPr>
          </a:p>
        </p:txBody>
      </p:sp>
      <p:sp>
        <p:nvSpPr>
          <p:cNvPr id="32" name="Rectangle 31"/>
          <p:cNvSpPr/>
          <p:nvPr/>
        </p:nvSpPr>
        <p:spPr>
          <a:xfrm>
            <a:off x="6854977" y="3051939"/>
            <a:ext cx="1928734" cy="859444"/>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Shaping</a:t>
            </a:r>
            <a:endParaRPr lang="en-US" sz="2000" dirty="0">
              <a:solidFill>
                <a:schemeClr val="tx1"/>
              </a:solidFill>
            </a:endParaRPr>
          </a:p>
        </p:txBody>
      </p:sp>
      <p:sp>
        <p:nvSpPr>
          <p:cNvPr id="35" name="Rectangle 34"/>
          <p:cNvSpPr/>
          <p:nvPr/>
        </p:nvSpPr>
        <p:spPr>
          <a:xfrm>
            <a:off x="6850609" y="5431708"/>
            <a:ext cx="1928734" cy="685701"/>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Chaining</a:t>
            </a:r>
            <a:endParaRPr lang="en-US" sz="2000" dirty="0">
              <a:solidFill>
                <a:schemeClr val="tx1"/>
              </a:solidFill>
            </a:endParaRPr>
          </a:p>
        </p:txBody>
      </p:sp>
      <p:grpSp>
        <p:nvGrpSpPr>
          <p:cNvPr id="24" name="Group 23"/>
          <p:cNvGrpSpPr/>
          <p:nvPr/>
        </p:nvGrpSpPr>
        <p:grpSpPr>
          <a:xfrm>
            <a:off x="51463" y="4669212"/>
            <a:ext cx="2377838" cy="692907"/>
            <a:chOff x="165243" y="4618784"/>
            <a:chExt cx="2377838" cy="692907"/>
          </a:xfrm>
          <a:solidFill>
            <a:srgbClr val="D5AEDC"/>
          </a:solidFill>
        </p:grpSpPr>
        <p:cxnSp>
          <p:nvCxnSpPr>
            <p:cNvPr id="25" name="Straight Connector 24"/>
            <p:cNvCxnSpPr/>
            <p:nvPr/>
          </p:nvCxnSpPr>
          <p:spPr>
            <a:xfrm>
              <a:off x="261124" y="4618784"/>
              <a:ext cx="2074792" cy="0"/>
            </a:xfrm>
            <a:prstGeom prst="line">
              <a:avLst/>
            </a:prstGeom>
            <a:grpFill/>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65243" y="4911581"/>
              <a:ext cx="2377838" cy="400110"/>
            </a:xfrm>
            <a:prstGeom prst="rect">
              <a:avLst/>
            </a:prstGeom>
            <a:grpFill/>
          </p:spPr>
          <p:txBody>
            <a:bodyPr wrap="square" rtlCol="0">
              <a:spAutoFit/>
            </a:bodyPr>
            <a:lstStyle/>
            <a:p>
              <a:pPr algn="ctr"/>
              <a:r>
                <a:rPr lang="en-US" sz="2000" dirty="0">
                  <a:latin typeface="Franklin Gothic Medium"/>
                </a:rPr>
                <a:t>Greeting</a:t>
              </a:r>
            </a:p>
          </p:txBody>
        </p:sp>
      </p:grpSp>
      <p:pic>
        <p:nvPicPr>
          <p:cNvPr id="34" name="Picture 33"/>
          <p:cNvPicPr>
            <a:picLocks noChangeAspect="1"/>
          </p:cNvPicPr>
          <p:nvPr/>
        </p:nvPicPr>
        <p:blipFill>
          <a:blip r:embed="rId2"/>
          <a:stretch>
            <a:fillRect/>
          </a:stretch>
        </p:blipFill>
        <p:spPr>
          <a:xfrm>
            <a:off x="51463" y="4244545"/>
            <a:ext cx="2377838" cy="788743"/>
          </a:xfrm>
          <a:prstGeom prst="rect">
            <a:avLst/>
          </a:prstGeom>
        </p:spPr>
      </p:pic>
    </p:spTree>
    <p:extLst>
      <p:ext uri="{BB962C8B-B14F-4D97-AF65-F5344CB8AC3E}">
        <p14:creationId xmlns:p14="http://schemas.microsoft.com/office/powerpoint/2010/main" val="379311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par>
                                <p:cTn id="14" presetID="9"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dissolv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34153" y="3072301"/>
            <a:ext cx="1928734" cy="1088728"/>
          </a:xfrm>
          <a:prstGeom prst="rect">
            <a:avLst/>
          </a:prstGeom>
          <a:solidFill>
            <a:schemeClr val="accent2">
              <a:lumMod val="10000"/>
              <a:lumOff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Establishing Stimulus Control</a:t>
            </a:r>
            <a:endParaRPr lang="en-US" sz="2000" dirty="0">
              <a:solidFill>
                <a:schemeClr val="tx1"/>
              </a:solidFill>
            </a:endParaRPr>
          </a:p>
        </p:txBody>
      </p:sp>
      <p:sp>
        <p:nvSpPr>
          <p:cNvPr id="12" name="Title 1"/>
          <p:cNvSpPr txBox="1">
            <a:spLocks/>
          </p:cNvSpPr>
          <p:nvPr/>
        </p:nvSpPr>
        <p:spPr bwMode="auto">
          <a:xfrm>
            <a:off x="150125" y="152564"/>
            <a:ext cx="7060369" cy="94411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0" i="0">
                <a:solidFill>
                  <a:schemeClr val="tx2"/>
                </a:solidFill>
                <a:latin typeface="+mj-lt"/>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a:lstStyle>
          <a:p>
            <a:pPr algn="l" defTabSz="914400"/>
            <a:r>
              <a:rPr lang="en-US" sz="4400" b="1" kern="0" dirty="0">
                <a:solidFill>
                  <a:schemeClr val="accent2"/>
                </a:solidFill>
              </a:rPr>
              <a:t>3 Types of Antecedents</a:t>
            </a:r>
          </a:p>
        </p:txBody>
      </p:sp>
      <p:sp>
        <p:nvSpPr>
          <p:cNvPr id="13" name="Rectangle 12"/>
          <p:cNvSpPr/>
          <p:nvPr/>
        </p:nvSpPr>
        <p:spPr>
          <a:xfrm>
            <a:off x="6862997" y="3626295"/>
            <a:ext cx="1928734" cy="707887"/>
          </a:xfrm>
          <a:prstGeom prst="rect">
            <a:avLst/>
          </a:prstGeom>
          <a:solidFill>
            <a:schemeClr val="bg1"/>
          </a:solidFill>
          <a:ln>
            <a:solidFill>
              <a:srgbClr val="D82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D82000"/>
                </a:solidFill>
                <a:latin typeface="Franklin Gothic Medium"/>
              </a:rPr>
              <a:t>Reinforcement</a:t>
            </a:r>
          </a:p>
        </p:txBody>
      </p:sp>
      <p:sp>
        <p:nvSpPr>
          <p:cNvPr id="14" name="Rectangle 13"/>
          <p:cNvSpPr/>
          <p:nvPr/>
        </p:nvSpPr>
        <p:spPr>
          <a:xfrm>
            <a:off x="6862997" y="5053701"/>
            <a:ext cx="1928734" cy="707887"/>
          </a:xfrm>
          <a:prstGeom prst="rect">
            <a:avLst/>
          </a:prstGeom>
          <a:solidFill>
            <a:schemeClr val="bg1"/>
          </a:solidFill>
          <a:ln>
            <a:solidFill>
              <a:srgbClr val="D82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D82000"/>
                </a:solidFill>
                <a:latin typeface="Franklin Gothic Medium"/>
              </a:rPr>
              <a:t>Punishment</a:t>
            </a:r>
          </a:p>
        </p:txBody>
      </p:sp>
      <p:sp>
        <p:nvSpPr>
          <p:cNvPr id="15" name="Rectangle 14"/>
          <p:cNvSpPr/>
          <p:nvPr/>
        </p:nvSpPr>
        <p:spPr>
          <a:xfrm>
            <a:off x="2510851" y="3631475"/>
            <a:ext cx="1928734" cy="707887"/>
          </a:xfrm>
          <a:prstGeom prst="rect">
            <a:avLst/>
          </a:prstGeom>
          <a:solidFill>
            <a:schemeClr val="bg1"/>
          </a:solidFill>
          <a:ln w="57150">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5493"/>
                </a:solidFill>
                <a:latin typeface="Franklin Gothic Medium"/>
              </a:rPr>
              <a:t>Discriminative</a:t>
            </a:r>
          </a:p>
          <a:p>
            <a:pPr algn="ctr"/>
            <a:r>
              <a:rPr lang="en-US" sz="2000" b="1" dirty="0">
                <a:solidFill>
                  <a:srgbClr val="005493"/>
                </a:solidFill>
                <a:latin typeface="Franklin Gothic Medium"/>
              </a:rPr>
              <a:t>Stimulus (S</a:t>
            </a:r>
            <a:r>
              <a:rPr lang="en-US" sz="2000" b="1" baseline="30000" dirty="0">
                <a:solidFill>
                  <a:srgbClr val="005493"/>
                </a:solidFill>
                <a:latin typeface="Franklin Gothic Medium"/>
              </a:rPr>
              <a:t>D</a:t>
            </a:r>
            <a:r>
              <a:rPr lang="en-US" sz="2000" b="1" dirty="0">
                <a:solidFill>
                  <a:srgbClr val="005493"/>
                </a:solidFill>
                <a:latin typeface="Franklin Gothic Medium"/>
              </a:rPr>
              <a:t>)</a:t>
            </a:r>
          </a:p>
        </p:txBody>
      </p:sp>
      <p:sp>
        <p:nvSpPr>
          <p:cNvPr id="16" name="Rectangle 15"/>
          <p:cNvSpPr/>
          <p:nvPr/>
        </p:nvSpPr>
        <p:spPr>
          <a:xfrm>
            <a:off x="2510851" y="4520526"/>
            <a:ext cx="1928734" cy="329784"/>
          </a:xfrm>
          <a:prstGeom prst="rect">
            <a:avLst/>
          </a:prstGeom>
          <a:solidFill>
            <a:schemeClr val="bg1"/>
          </a:solidFill>
          <a:ln w="38100">
            <a:solidFill>
              <a:srgbClr val="005493"/>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5493"/>
                </a:solidFill>
                <a:latin typeface="Franklin Gothic Medium"/>
              </a:rPr>
              <a:t>S-Delta (S</a:t>
            </a:r>
            <a:r>
              <a:rPr lang="en-US" sz="2400" b="1" baseline="30000" dirty="0">
                <a:solidFill>
                  <a:srgbClr val="005493"/>
                </a:solidFill>
                <a:latin typeface="Franklin Gothic Medium"/>
              </a:rPr>
              <a:t>▵</a:t>
            </a:r>
            <a:r>
              <a:rPr lang="en-US" sz="2000" b="1" dirty="0">
                <a:solidFill>
                  <a:srgbClr val="005493"/>
                </a:solidFill>
                <a:latin typeface="Franklin Gothic Medium"/>
              </a:rPr>
              <a:t>)</a:t>
            </a:r>
          </a:p>
        </p:txBody>
      </p:sp>
      <p:sp>
        <p:nvSpPr>
          <p:cNvPr id="17" name="Rectangle 16"/>
          <p:cNvSpPr/>
          <p:nvPr/>
        </p:nvSpPr>
        <p:spPr>
          <a:xfrm>
            <a:off x="2510851" y="5053701"/>
            <a:ext cx="1928734" cy="707887"/>
          </a:xfrm>
          <a:prstGeom prst="rect">
            <a:avLst/>
          </a:prstGeom>
          <a:solidFill>
            <a:schemeClr val="bg1"/>
          </a:solidFill>
          <a:ln w="57150">
            <a:solidFill>
              <a:srgbClr val="005493"/>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5493"/>
                </a:solidFill>
                <a:latin typeface="Franklin Gothic Medium"/>
              </a:rPr>
              <a:t>S</a:t>
            </a:r>
            <a:r>
              <a:rPr lang="en-US" sz="2000" b="1" baseline="30000" dirty="0">
                <a:solidFill>
                  <a:srgbClr val="005493"/>
                </a:solidFill>
                <a:latin typeface="Franklin Gothic Medium"/>
              </a:rPr>
              <a:t>D</a:t>
            </a:r>
            <a:r>
              <a:rPr lang="en-US" sz="2000" b="1" dirty="0">
                <a:solidFill>
                  <a:srgbClr val="005493"/>
                </a:solidFill>
                <a:latin typeface="Franklin Gothic Medium"/>
              </a:rPr>
              <a:t> Minus (S</a:t>
            </a:r>
            <a:r>
              <a:rPr lang="en-US" sz="2000" b="1" baseline="30000" dirty="0">
                <a:solidFill>
                  <a:srgbClr val="005493"/>
                </a:solidFill>
                <a:latin typeface="Franklin Gothic Medium"/>
              </a:rPr>
              <a:t>D-</a:t>
            </a:r>
            <a:r>
              <a:rPr lang="en-US" sz="2000" b="1" dirty="0">
                <a:solidFill>
                  <a:srgbClr val="005493"/>
                </a:solidFill>
                <a:latin typeface="Franklin Gothic Medium"/>
              </a:rPr>
              <a:t>)</a:t>
            </a:r>
          </a:p>
        </p:txBody>
      </p:sp>
      <p:sp>
        <p:nvSpPr>
          <p:cNvPr id="18" name="Rectangle 17"/>
          <p:cNvSpPr/>
          <p:nvPr/>
        </p:nvSpPr>
        <p:spPr>
          <a:xfrm>
            <a:off x="4686924" y="4319194"/>
            <a:ext cx="1928734" cy="707887"/>
          </a:xfrm>
          <a:prstGeom prst="rect">
            <a:avLst/>
          </a:prstGeom>
          <a:solidFill>
            <a:schemeClr val="bg1"/>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a:solidFill>
                  <a:srgbClr val="7030A0"/>
                </a:solidFill>
                <a:latin typeface="Franklin Gothic Medium"/>
              </a:rPr>
              <a:t>Response</a:t>
            </a:r>
            <a:endParaRPr lang="en-US" sz="2000" b="1" dirty="0">
              <a:solidFill>
                <a:srgbClr val="7030A0"/>
              </a:solidFill>
              <a:latin typeface="Franklin Gothic Medium"/>
            </a:endParaRPr>
          </a:p>
        </p:txBody>
      </p:sp>
      <p:cxnSp>
        <p:nvCxnSpPr>
          <p:cNvPr id="9" name="Straight Arrow Connector 8"/>
          <p:cNvCxnSpPr/>
          <p:nvPr/>
        </p:nvCxnSpPr>
        <p:spPr>
          <a:xfrm>
            <a:off x="4563254" y="3980238"/>
            <a:ext cx="563382" cy="225494"/>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7800000">
            <a:off x="6185938" y="3980238"/>
            <a:ext cx="563382" cy="225494"/>
          </a:xfrm>
          <a:prstGeom prst="straightConnector1">
            <a:avLst/>
          </a:prstGeom>
          <a:ln w="57150">
            <a:solidFill>
              <a:schemeClr val="bg1"/>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6200192" y="5294897"/>
            <a:ext cx="563382" cy="225494"/>
          </a:xfrm>
          <a:prstGeom prst="straightConnector1">
            <a:avLst/>
          </a:prstGeom>
          <a:ln w="57150">
            <a:solidFill>
              <a:schemeClr val="bg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7800000">
            <a:off x="4538639" y="5294897"/>
            <a:ext cx="563382" cy="225494"/>
          </a:xfrm>
          <a:prstGeom prst="straightConnector1">
            <a:avLst/>
          </a:prstGeom>
          <a:ln w="57150">
            <a:solidFill>
              <a:schemeClr val="bg1"/>
            </a:solidFill>
            <a:prstDash val="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4439585" y="4665453"/>
            <a:ext cx="648182" cy="4975"/>
          </a:xfrm>
          <a:prstGeom prst="straightConnector1">
            <a:avLst/>
          </a:prstGeom>
          <a:ln w="38100">
            <a:solidFill>
              <a:schemeClr val="bg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6340982" y="4668159"/>
            <a:ext cx="648182" cy="4975"/>
          </a:xfrm>
          <a:prstGeom prst="straightConnector1">
            <a:avLst/>
          </a:prstGeom>
          <a:ln w="38100">
            <a:solidFill>
              <a:schemeClr val="bg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5" name="Cloud Callout 24"/>
          <p:cNvSpPr/>
          <p:nvPr/>
        </p:nvSpPr>
        <p:spPr>
          <a:xfrm>
            <a:off x="87439" y="1472332"/>
            <a:ext cx="1928734" cy="1315610"/>
          </a:xfrm>
          <a:prstGeom prst="cloudCallout">
            <a:avLst>
              <a:gd name="adj1" fmla="val 46750"/>
              <a:gd name="adj2" fmla="val 82031"/>
            </a:avLst>
          </a:prstGeom>
          <a:solidFill>
            <a:schemeClr val="accent2">
              <a:lumMod val="10000"/>
              <a:lumOff val="9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What does it look like?</a:t>
            </a:r>
            <a:endParaRPr lang="en-US" sz="2000" dirty="0">
              <a:solidFill>
                <a:schemeClr val="tx1"/>
              </a:solidFill>
            </a:endParaRPr>
          </a:p>
        </p:txBody>
      </p:sp>
      <p:sp>
        <p:nvSpPr>
          <p:cNvPr id="2" name="Rectangle 1"/>
          <p:cNvSpPr/>
          <p:nvPr/>
        </p:nvSpPr>
        <p:spPr>
          <a:xfrm>
            <a:off x="2510851" y="5110312"/>
            <a:ext cx="6280880" cy="1015663"/>
          </a:xfrm>
          <a:prstGeom prst="rect">
            <a:avLst/>
          </a:prstGeom>
        </p:spPr>
        <p:txBody>
          <a:bodyPr wrap="square">
            <a:spAutoFit/>
          </a:bodyPr>
          <a:lstStyle/>
          <a:p>
            <a:r>
              <a:rPr lang="en-US" altLang="en-US" sz="2000" b="1" dirty="0">
                <a:solidFill>
                  <a:schemeClr val="bg1"/>
                </a:solidFill>
                <a:latin typeface="Franklin Gothic Medium"/>
                <a:ea typeface="ＭＳ Ｐゴシック" charset="-128"/>
              </a:rPr>
              <a:t>Stimulus control</a:t>
            </a:r>
            <a:r>
              <a:rPr lang="en-US" altLang="en-US" sz="2000" dirty="0">
                <a:solidFill>
                  <a:schemeClr val="bg1"/>
                </a:solidFill>
                <a:latin typeface="Franklin Gothic Medium"/>
                <a:ea typeface="ＭＳ Ｐゴシック" charset="-128"/>
              </a:rPr>
              <a:t> has been established when a behavior occurs more often in the presence of a specific antecedent stimulus (S</a:t>
            </a:r>
            <a:r>
              <a:rPr lang="en-US" altLang="en-US" sz="2000" baseline="30000" dirty="0">
                <a:solidFill>
                  <a:schemeClr val="bg1"/>
                </a:solidFill>
                <a:latin typeface="Franklin Gothic Medium"/>
                <a:ea typeface="ＭＳ Ｐゴシック" charset="-128"/>
              </a:rPr>
              <a:t>D</a:t>
            </a:r>
            <a:r>
              <a:rPr lang="en-US" altLang="en-US" sz="2000" dirty="0">
                <a:solidFill>
                  <a:schemeClr val="bg1"/>
                </a:solidFill>
                <a:latin typeface="Franklin Gothic Medium"/>
                <a:ea typeface="ＭＳ Ｐゴシック" charset="-128"/>
              </a:rPr>
              <a:t>). </a:t>
            </a:r>
          </a:p>
        </p:txBody>
      </p:sp>
      <p:sp>
        <p:nvSpPr>
          <p:cNvPr id="28" name="Rectangle 27"/>
          <p:cNvSpPr/>
          <p:nvPr/>
        </p:nvSpPr>
        <p:spPr>
          <a:xfrm>
            <a:off x="4686924" y="1567919"/>
            <a:ext cx="1928734"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Behavior</a:t>
            </a:r>
          </a:p>
        </p:txBody>
      </p:sp>
      <p:sp>
        <p:nvSpPr>
          <p:cNvPr id="29" name="Rectangle 28"/>
          <p:cNvSpPr/>
          <p:nvPr/>
        </p:nvSpPr>
        <p:spPr>
          <a:xfrm>
            <a:off x="6862997" y="1567918"/>
            <a:ext cx="1928734" cy="13940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Consequence</a:t>
            </a:r>
          </a:p>
        </p:txBody>
      </p:sp>
      <p:sp>
        <p:nvSpPr>
          <p:cNvPr id="30" name="Right Arrow 29"/>
          <p:cNvSpPr/>
          <p:nvPr/>
        </p:nvSpPr>
        <p:spPr>
          <a:xfrm>
            <a:off x="6509477" y="2085073"/>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1" name="Rectangle 30"/>
          <p:cNvSpPr/>
          <p:nvPr/>
        </p:nvSpPr>
        <p:spPr>
          <a:xfrm>
            <a:off x="2510851" y="1575414"/>
            <a:ext cx="1928734" cy="1394085"/>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Antecedent</a:t>
            </a:r>
          </a:p>
        </p:txBody>
      </p:sp>
      <p:sp>
        <p:nvSpPr>
          <p:cNvPr id="32" name="Right Arrow 31"/>
          <p:cNvSpPr/>
          <p:nvPr/>
        </p:nvSpPr>
        <p:spPr>
          <a:xfrm>
            <a:off x="4323411" y="2085073"/>
            <a:ext cx="479687" cy="434715"/>
          </a:xfrm>
          <a:prstGeom prst="rightArrow">
            <a:avLst/>
          </a:prstGeom>
          <a:gradFill flip="none" rotWithShape="1">
            <a:gsLst>
              <a:gs pos="0">
                <a:schemeClr val="accent2">
                  <a:lumMod val="90000"/>
                  <a:lumOff val="10000"/>
                </a:schemeClr>
              </a:gs>
              <a:gs pos="86000">
                <a:srgbClr val="7030A0"/>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9524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dissolve">
                                      <p:cBhvr>
                                        <p:cTn id="10" dur="500"/>
                                        <p:tgtEl>
                                          <p:spTgt spid="1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dissolve">
                                      <p:cBhvr>
                                        <p:cTn id="15" dur="500"/>
                                        <p:tgtEl>
                                          <p:spTgt spid="1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dissolve">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par>
                                <p:cTn id="26" presetID="9" presetClass="exit" presetSubtype="0" fill="hold" nodeType="withEffect">
                                  <p:stCondLst>
                                    <p:cond delay="0"/>
                                  </p:stCondLst>
                                  <p:childTnLst>
                                    <p:animEffect transition="out" filter="dissolv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24"/>
                                        </p:tgtEl>
                                      </p:cBhvr>
                                    </p:animEffect>
                                    <p:set>
                                      <p:cBhvr>
                                        <p:cTn id="34" dur="1" fill="hold">
                                          <p:stCondLst>
                                            <p:cond delay="499"/>
                                          </p:stCondLst>
                                        </p:cTn>
                                        <p:tgtEl>
                                          <p:spTgt spid="24"/>
                                        </p:tgtEl>
                                        <p:attrNameLst>
                                          <p:attrName>style.visibility</p:attrName>
                                        </p:attrNameLst>
                                      </p:cBhvr>
                                      <p:to>
                                        <p:strVal val="hidden"/>
                                      </p:to>
                                    </p:set>
                                  </p:childTnLst>
                                </p:cTn>
                              </p:par>
                              <p:par>
                                <p:cTn id="35" presetID="9" presetClass="exit" presetSubtype="0" fill="hold" grpId="0" nodeType="withEffect">
                                  <p:stCondLst>
                                    <p:cond delay="0"/>
                                  </p:stCondLst>
                                  <p:childTnLst>
                                    <p:animEffect transition="out" filter="dissolv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par>
                                <p:cTn id="38" presetID="9" presetClass="exit" presetSubtype="0" fill="hold" grpId="0" nodeType="withEffect">
                                  <p:stCondLst>
                                    <p:cond delay="0"/>
                                  </p:stCondLst>
                                  <p:childTnLst>
                                    <p:animEffect transition="out" filter="dissolve">
                                      <p:cBhvr>
                                        <p:cTn id="39" dur="500"/>
                                        <p:tgtEl>
                                          <p:spTgt spid="16">
                                            <p:txEl>
                                              <p:pRg st="0" end="0"/>
                                            </p:txEl>
                                          </p:spTgt>
                                        </p:tgtEl>
                                      </p:cBhvr>
                                    </p:animEffect>
                                    <p:set>
                                      <p:cBhvr>
                                        <p:cTn id="40" dur="1" fill="hold">
                                          <p:stCondLst>
                                            <p:cond delay="499"/>
                                          </p:stCondLst>
                                        </p:cTn>
                                        <p:tgtEl>
                                          <p:spTgt spid="16">
                                            <p:txEl>
                                              <p:pRg st="0" end="0"/>
                                            </p:txEl>
                                          </p:spTgt>
                                        </p:tgtEl>
                                        <p:attrNameLst>
                                          <p:attrName>style.visibility</p:attrName>
                                        </p:attrNameLst>
                                      </p:cBhvr>
                                      <p:to>
                                        <p:strVal val="hidden"/>
                                      </p:to>
                                    </p:set>
                                  </p:childTnLst>
                                </p:cTn>
                              </p:par>
                              <p:par>
                                <p:cTn id="41" presetID="9" presetClass="exit" presetSubtype="0" fill="hold" grpId="0" nodeType="withEffect">
                                  <p:stCondLst>
                                    <p:cond delay="0"/>
                                  </p:stCondLst>
                                  <p:childTnLst>
                                    <p:animEffect transition="out" filter="dissolve">
                                      <p:cBhvr>
                                        <p:cTn id="42" dur="500"/>
                                        <p:tgtEl>
                                          <p:spTgt spid="16">
                                            <p:bg/>
                                          </p:spTgt>
                                        </p:tgtEl>
                                      </p:cBhvr>
                                    </p:animEffect>
                                    <p:set>
                                      <p:cBhvr>
                                        <p:cTn id="43" dur="1" fill="hold">
                                          <p:stCondLst>
                                            <p:cond delay="499"/>
                                          </p:stCondLst>
                                        </p:cTn>
                                        <p:tgtEl>
                                          <p:spTgt spid="16">
                                            <p:bg/>
                                          </p:spTgt>
                                        </p:tgtEl>
                                        <p:attrNameLst>
                                          <p:attrName>style.visibility</p:attrName>
                                        </p:attrNameLst>
                                      </p:cBhvr>
                                      <p:to>
                                        <p:strVal val="hidden"/>
                                      </p:to>
                                    </p:set>
                                  </p:childTnLst>
                                </p:cTn>
                              </p:par>
                              <p:par>
                                <p:cTn id="44" presetID="9" presetClass="exit" presetSubtype="0" fill="hold" grpId="0" nodeType="withEffect">
                                  <p:stCondLst>
                                    <p:cond delay="0"/>
                                  </p:stCondLst>
                                  <p:childTnLst>
                                    <p:animEffect transition="out" filter="dissolve">
                                      <p:cBhvr>
                                        <p:cTn id="45" dur="500"/>
                                        <p:tgtEl>
                                          <p:spTgt spid="17">
                                            <p:txEl>
                                              <p:pRg st="0" end="0"/>
                                            </p:txEl>
                                          </p:spTgt>
                                        </p:tgtEl>
                                      </p:cBhvr>
                                    </p:animEffect>
                                    <p:set>
                                      <p:cBhvr>
                                        <p:cTn id="46" dur="1" fill="hold">
                                          <p:stCondLst>
                                            <p:cond delay="499"/>
                                          </p:stCondLst>
                                        </p:cTn>
                                        <p:tgtEl>
                                          <p:spTgt spid="17">
                                            <p:txEl>
                                              <p:pRg st="0" end="0"/>
                                            </p:txEl>
                                          </p:spTgt>
                                        </p:tgtEl>
                                        <p:attrNameLst>
                                          <p:attrName>style.visibility</p:attrName>
                                        </p:attrNameLst>
                                      </p:cBhvr>
                                      <p:to>
                                        <p:strVal val="hidden"/>
                                      </p:to>
                                    </p:set>
                                  </p:childTnLst>
                                </p:cTn>
                              </p:par>
                              <p:par>
                                <p:cTn id="47" presetID="9" presetClass="exit" presetSubtype="0" fill="hold" grpId="0" nodeType="withEffect">
                                  <p:stCondLst>
                                    <p:cond delay="0"/>
                                  </p:stCondLst>
                                  <p:childTnLst>
                                    <p:animEffect transition="out" filter="dissolve">
                                      <p:cBhvr>
                                        <p:cTn id="48" dur="500"/>
                                        <p:tgtEl>
                                          <p:spTgt spid="17">
                                            <p:bg/>
                                          </p:spTgt>
                                        </p:tgtEl>
                                      </p:cBhvr>
                                    </p:animEffect>
                                    <p:set>
                                      <p:cBhvr>
                                        <p:cTn id="49" dur="1" fill="hold">
                                          <p:stCondLst>
                                            <p:cond delay="499"/>
                                          </p:stCondLst>
                                        </p:cTn>
                                        <p:tgtEl>
                                          <p:spTgt spid="17">
                                            <p:bg/>
                                          </p:spTgt>
                                        </p:tgtEl>
                                        <p:attrNameLst>
                                          <p:attrName>style.visibility</p:attrName>
                                        </p:attrNameLst>
                                      </p:cBhvr>
                                      <p:to>
                                        <p:strVal val="hidden"/>
                                      </p:to>
                                    </p:set>
                                  </p:childTnLst>
                                </p:cTn>
                              </p:par>
                              <p:par>
                                <p:cTn id="50" presetID="9" presetClass="entr" presetSubtype="0" fill="hold" grpId="0"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dissolve">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right)">
                                      <p:cBhvr>
                                        <p:cTn id="5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build="allAtOnce" animBg="1"/>
      <p:bldP spid="17" grpId="0" build="allAtOnce" animBg="1"/>
      <p:bldP spid="25" grpId="0" animBg="1"/>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862997" y="3483074"/>
            <a:ext cx="1928734" cy="707887"/>
          </a:xfrm>
          <a:prstGeom prst="rect">
            <a:avLst/>
          </a:prstGeom>
          <a:solidFill>
            <a:schemeClr val="bg1"/>
          </a:solidFill>
          <a:ln w="381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accent1">
                    <a:lumMod val="75000"/>
                  </a:schemeClr>
                </a:solidFill>
                <a:latin typeface="Franklin Gothic Medium"/>
              </a:rPr>
              <a:t>Reinforcement</a:t>
            </a:r>
          </a:p>
        </p:txBody>
      </p:sp>
      <p:sp>
        <p:nvSpPr>
          <p:cNvPr id="15" name="Rectangle 14"/>
          <p:cNvSpPr/>
          <p:nvPr/>
        </p:nvSpPr>
        <p:spPr>
          <a:xfrm>
            <a:off x="2510851" y="3488254"/>
            <a:ext cx="1928734" cy="707887"/>
          </a:xfrm>
          <a:prstGeom prst="rect">
            <a:avLst/>
          </a:prstGeom>
          <a:solidFill>
            <a:schemeClr val="bg1"/>
          </a:solidFill>
          <a:ln w="57150">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5493"/>
                </a:solidFill>
                <a:latin typeface="Franklin Gothic Medium"/>
              </a:rPr>
              <a:t>Discriminative</a:t>
            </a:r>
          </a:p>
          <a:p>
            <a:pPr algn="ctr"/>
            <a:r>
              <a:rPr lang="en-US" sz="2000" b="1" dirty="0">
                <a:solidFill>
                  <a:srgbClr val="005493"/>
                </a:solidFill>
                <a:latin typeface="Franklin Gothic Medium"/>
              </a:rPr>
              <a:t>Stimulus (S</a:t>
            </a:r>
            <a:r>
              <a:rPr lang="en-US" sz="2000" b="1" baseline="30000" dirty="0">
                <a:solidFill>
                  <a:srgbClr val="005493"/>
                </a:solidFill>
                <a:latin typeface="Franklin Gothic Medium"/>
              </a:rPr>
              <a:t>D</a:t>
            </a:r>
            <a:r>
              <a:rPr lang="en-US" sz="2000" b="1" dirty="0">
                <a:solidFill>
                  <a:srgbClr val="005493"/>
                </a:solidFill>
                <a:latin typeface="Franklin Gothic Medium"/>
              </a:rPr>
              <a:t>)</a:t>
            </a:r>
          </a:p>
        </p:txBody>
      </p:sp>
      <p:sp>
        <p:nvSpPr>
          <p:cNvPr id="18" name="Rectangle 17"/>
          <p:cNvSpPr/>
          <p:nvPr/>
        </p:nvSpPr>
        <p:spPr>
          <a:xfrm>
            <a:off x="4686924" y="4175973"/>
            <a:ext cx="1928734" cy="707887"/>
          </a:xfrm>
          <a:prstGeom prst="rect">
            <a:avLst/>
          </a:prstGeom>
          <a:solidFill>
            <a:schemeClr val="bg1"/>
          </a:solid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a:solidFill>
                  <a:srgbClr val="7030A0"/>
                </a:solidFill>
                <a:latin typeface="Franklin Gothic Medium"/>
              </a:rPr>
              <a:t>Response</a:t>
            </a:r>
            <a:endParaRPr lang="en-US" sz="2000" b="1" dirty="0">
              <a:solidFill>
                <a:srgbClr val="7030A0"/>
              </a:solidFill>
              <a:latin typeface="Franklin Gothic Medium"/>
            </a:endParaRPr>
          </a:p>
        </p:txBody>
      </p:sp>
      <p:cxnSp>
        <p:nvCxnSpPr>
          <p:cNvPr id="9" name="Straight Arrow Connector 8"/>
          <p:cNvCxnSpPr/>
          <p:nvPr/>
        </p:nvCxnSpPr>
        <p:spPr>
          <a:xfrm>
            <a:off x="4563254" y="3837017"/>
            <a:ext cx="563382" cy="225494"/>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7800000">
            <a:off x="6185938" y="3837017"/>
            <a:ext cx="563382" cy="225494"/>
          </a:xfrm>
          <a:prstGeom prst="straightConnector1">
            <a:avLst/>
          </a:prstGeom>
          <a:ln w="57150">
            <a:solidFill>
              <a:schemeClr val="bg1"/>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0" y="0"/>
            <a:ext cx="7772399" cy="1446550"/>
          </a:xfrm>
          <a:prstGeom prst="rect">
            <a:avLst/>
          </a:prstGeom>
          <a:noFill/>
        </p:spPr>
        <p:txBody>
          <a:bodyPr wrap="square">
            <a:spAutoFit/>
          </a:bodyPr>
          <a:lstStyle/>
          <a:p>
            <a:pPr defTabSz="685783"/>
            <a:r>
              <a:rPr lang="en-US" sz="4400" b="1" kern="0" dirty="0">
                <a:solidFill>
                  <a:schemeClr val="accent2"/>
                </a:solidFill>
                <a:latin typeface="Franklin Gothic Medium"/>
                <a:ea typeface="Arial" charset="0"/>
                <a:cs typeface="Arial" charset="0"/>
              </a:rPr>
              <a:t>What behavioral procedures are involved in teaching?  </a:t>
            </a:r>
          </a:p>
        </p:txBody>
      </p:sp>
      <p:sp>
        <p:nvSpPr>
          <p:cNvPr id="27" name="Rectangle 26"/>
          <p:cNvSpPr/>
          <p:nvPr/>
        </p:nvSpPr>
        <p:spPr>
          <a:xfrm>
            <a:off x="186560" y="4062511"/>
            <a:ext cx="2121844" cy="1631216"/>
          </a:xfrm>
          <a:prstGeom prst="rect">
            <a:avLst/>
          </a:prstGeom>
        </p:spPr>
        <p:txBody>
          <a:bodyPr wrap="square">
            <a:spAutoFit/>
          </a:bodyPr>
          <a:lstStyle/>
          <a:p>
            <a:pPr marL="19050" lvl="1"/>
            <a:r>
              <a:rPr lang="en-US" altLang="en-US" sz="2000" dirty="0">
                <a:solidFill>
                  <a:schemeClr val="bg1"/>
                </a:solidFill>
                <a:ea typeface="ＭＳ Ｐゴシック" charset="-128"/>
              </a:rPr>
              <a:t>Reinforce </a:t>
            </a:r>
            <a:r>
              <a:rPr lang="en-US" altLang="en-US" sz="2000" i="1" u="sng" dirty="0">
                <a:solidFill>
                  <a:schemeClr val="bg1"/>
                </a:solidFill>
                <a:ea typeface="ＭＳ Ｐゴシック" charset="-128"/>
              </a:rPr>
              <a:t>only when</a:t>
            </a:r>
            <a:r>
              <a:rPr lang="en-US" altLang="en-US" sz="2000" dirty="0">
                <a:solidFill>
                  <a:schemeClr val="bg1"/>
                </a:solidFill>
                <a:ea typeface="ＭＳ Ｐゴシック" charset="-128"/>
              </a:rPr>
              <a:t> the discriminative stimulus is present</a:t>
            </a:r>
            <a:endParaRPr lang="en-US" altLang="en-US" sz="2000" baseline="-25000" dirty="0">
              <a:solidFill>
                <a:schemeClr val="bg1"/>
              </a:solidFill>
              <a:ea typeface="ＭＳ Ｐゴシック" charset="-128"/>
            </a:endParaRPr>
          </a:p>
        </p:txBody>
      </p:sp>
      <p:sp>
        <p:nvSpPr>
          <p:cNvPr id="39" name="Rectangle 38"/>
          <p:cNvSpPr/>
          <p:nvPr/>
        </p:nvSpPr>
        <p:spPr>
          <a:xfrm>
            <a:off x="87439" y="2929080"/>
            <a:ext cx="2175448" cy="1088728"/>
          </a:xfrm>
          <a:prstGeom prst="rect">
            <a:avLst/>
          </a:prstGeom>
          <a:solidFill>
            <a:schemeClr val="accent2">
              <a:lumMod val="10000"/>
              <a:lumOff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Establishing Stimulus Control</a:t>
            </a:r>
            <a:endParaRPr lang="en-US" sz="2000" dirty="0">
              <a:solidFill>
                <a:schemeClr val="tx1"/>
              </a:solidFill>
            </a:endParaRPr>
          </a:p>
        </p:txBody>
      </p:sp>
      <p:pic>
        <p:nvPicPr>
          <p:cNvPr id="5" name="Picture 4"/>
          <p:cNvPicPr>
            <a:picLocks noChangeAspect="1"/>
          </p:cNvPicPr>
          <p:nvPr/>
        </p:nvPicPr>
        <p:blipFill>
          <a:blip r:embed="rId2"/>
          <a:stretch>
            <a:fillRect/>
          </a:stretch>
        </p:blipFill>
        <p:spPr>
          <a:xfrm>
            <a:off x="2486200" y="4393125"/>
            <a:ext cx="2001700" cy="1499343"/>
          </a:xfrm>
          <a:prstGeom prst="rect">
            <a:avLst/>
          </a:prstGeom>
        </p:spPr>
      </p:pic>
      <p:sp>
        <p:nvSpPr>
          <p:cNvPr id="4" name="Oval Callout 3"/>
          <p:cNvSpPr/>
          <p:nvPr/>
        </p:nvSpPr>
        <p:spPr>
          <a:xfrm>
            <a:off x="4287121" y="5142797"/>
            <a:ext cx="2591863" cy="948300"/>
          </a:xfrm>
          <a:prstGeom prst="wedgeEllipseCallout">
            <a:avLst>
              <a:gd name="adj1" fmla="val -8105"/>
              <a:gd name="adj2" fmla="val -87475"/>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“Good Morning </a:t>
            </a:r>
          </a:p>
          <a:p>
            <a:pPr algn="ctr"/>
            <a:r>
              <a:rPr lang="en-US" sz="2000" dirty="0">
                <a:solidFill>
                  <a:schemeClr val="tx1"/>
                </a:solidFill>
                <a:latin typeface="Franklin Gothic Medium"/>
              </a:rPr>
              <a:t>Dr. Principal”</a:t>
            </a:r>
          </a:p>
        </p:txBody>
      </p:sp>
      <p:sp>
        <p:nvSpPr>
          <p:cNvPr id="20" name="Oval Callout 19"/>
          <p:cNvSpPr/>
          <p:nvPr/>
        </p:nvSpPr>
        <p:spPr>
          <a:xfrm rot="20904824">
            <a:off x="6919708" y="4549695"/>
            <a:ext cx="2170998" cy="1477492"/>
          </a:xfrm>
          <a:prstGeom prst="wedgeEllipseCallout">
            <a:avLst>
              <a:gd name="adj1" fmla="val -10276"/>
              <a:gd name="adj2" fmla="val -87135"/>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a:t>
            </a:r>
            <a:r>
              <a:rPr lang="en-US" sz="2000" b="1" dirty="0">
                <a:solidFill>
                  <a:schemeClr val="tx1"/>
                </a:solidFill>
              </a:rPr>
              <a:t>Good morning! Have a great day!”</a:t>
            </a:r>
          </a:p>
        </p:txBody>
      </p:sp>
      <p:sp>
        <p:nvSpPr>
          <p:cNvPr id="22" name="Rectangle 21"/>
          <p:cNvSpPr/>
          <p:nvPr/>
        </p:nvSpPr>
        <p:spPr>
          <a:xfrm>
            <a:off x="4686924" y="1567919"/>
            <a:ext cx="1928734"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Behavior</a:t>
            </a:r>
          </a:p>
        </p:txBody>
      </p:sp>
      <p:sp>
        <p:nvSpPr>
          <p:cNvPr id="23" name="Rectangle 22"/>
          <p:cNvSpPr/>
          <p:nvPr/>
        </p:nvSpPr>
        <p:spPr>
          <a:xfrm>
            <a:off x="6862997" y="1567918"/>
            <a:ext cx="1928734" cy="13940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Consequence</a:t>
            </a:r>
          </a:p>
        </p:txBody>
      </p:sp>
      <p:sp>
        <p:nvSpPr>
          <p:cNvPr id="24" name="Right Arrow 23"/>
          <p:cNvSpPr/>
          <p:nvPr/>
        </p:nvSpPr>
        <p:spPr>
          <a:xfrm>
            <a:off x="6509477" y="2085073"/>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5" name="Rectangle 24"/>
          <p:cNvSpPr/>
          <p:nvPr/>
        </p:nvSpPr>
        <p:spPr>
          <a:xfrm>
            <a:off x="2510851" y="1575414"/>
            <a:ext cx="1928734" cy="1394085"/>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Antecedent</a:t>
            </a:r>
          </a:p>
        </p:txBody>
      </p:sp>
      <p:sp>
        <p:nvSpPr>
          <p:cNvPr id="28" name="Right Arrow 27"/>
          <p:cNvSpPr/>
          <p:nvPr/>
        </p:nvSpPr>
        <p:spPr>
          <a:xfrm>
            <a:off x="4323411" y="2085073"/>
            <a:ext cx="479687" cy="434715"/>
          </a:xfrm>
          <a:prstGeom prst="rightArrow">
            <a:avLst/>
          </a:prstGeom>
          <a:gradFill flip="none" rotWithShape="1">
            <a:gsLst>
              <a:gs pos="0">
                <a:schemeClr val="accent2">
                  <a:lumMod val="90000"/>
                  <a:lumOff val="10000"/>
                </a:schemeClr>
              </a:gs>
              <a:gs pos="86000">
                <a:srgbClr val="7030A0"/>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34605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6756739" y="4065281"/>
            <a:ext cx="2176698" cy="99549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b="1" dirty="0">
                <a:solidFill>
                  <a:srgbClr val="C00000"/>
                </a:solidFill>
                <a:latin typeface="Franklin Gothic Medium"/>
              </a:rPr>
              <a:t>X</a:t>
            </a:r>
          </a:p>
        </p:txBody>
      </p:sp>
      <p:sp>
        <p:nvSpPr>
          <p:cNvPr id="16" name="Rectangle 15"/>
          <p:cNvSpPr/>
          <p:nvPr/>
        </p:nvSpPr>
        <p:spPr>
          <a:xfrm>
            <a:off x="2510851" y="4421373"/>
            <a:ext cx="1928734" cy="329784"/>
          </a:xfrm>
          <a:prstGeom prst="rect">
            <a:avLst/>
          </a:prstGeom>
          <a:solidFill>
            <a:schemeClr val="bg1"/>
          </a:solidFill>
          <a:ln w="38100">
            <a:solidFill>
              <a:srgbClr val="005493"/>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5493"/>
                </a:solidFill>
                <a:latin typeface="Franklin Gothic Medium"/>
              </a:rPr>
              <a:t>S-Delta (S</a:t>
            </a:r>
            <a:r>
              <a:rPr lang="en-US" sz="2400" b="1" baseline="30000" dirty="0">
                <a:solidFill>
                  <a:srgbClr val="005493"/>
                </a:solidFill>
                <a:latin typeface="Franklin Gothic Medium"/>
              </a:rPr>
              <a:t>▵</a:t>
            </a:r>
            <a:r>
              <a:rPr lang="en-US" sz="2000" b="1" dirty="0">
                <a:solidFill>
                  <a:srgbClr val="005493"/>
                </a:solidFill>
                <a:latin typeface="Franklin Gothic Medium"/>
              </a:rPr>
              <a:t>)</a:t>
            </a:r>
          </a:p>
        </p:txBody>
      </p:sp>
      <p:sp>
        <p:nvSpPr>
          <p:cNvPr id="18" name="Rectangle 17"/>
          <p:cNvSpPr/>
          <p:nvPr/>
        </p:nvSpPr>
        <p:spPr>
          <a:xfrm>
            <a:off x="4686924" y="4220041"/>
            <a:ext cx="1928734" cy="707887"/>
          </a:xfrm>
          <a:prstGeom prst="rect">
            <a:avLst/>
          </a:prstGeom>
          <a:solidFill>
            <a:schemeClr val="bg1"/>
          </a:solid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7030A0"/>
                </a:solidFill>
                <a:latin typeface="Franklin Gothic Medium"/>
              </a:rPr>
              <a:t>Response</a:t>
            </a:r>
          </a:p>
        </p:txBody>
      </p:sp>
      <p:cxnSp>
        <p:nvCxnSpPr>
          <p:cNvPr id="23" name="Straight Arrow Connector 22"/>
          <p:cNvCxnSpPr/>
          <p:nvPr/>
        </p:nvCxnSpPr>
        <p:spPr>
          <a:xfrm flipV="1">
            <a:off x="4439585" y="4566300"/>
            <a:ext cx="648182" cy="4975"/>
          </a:xfrm>
          <a:prstGeom prst="straightConnector1">
            <a:avLst/>
          </a:prstGeom>
          <a:ln w="38100">
            <a:solidFill>
              <a:schemeClr val="bg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6340982" y="4569006"/>
            <a:ext cx="648182" cy="4975"/>
          </a:xfrm>
          <a:prstGeom prst="straightConnector1">
            <a:avLst/>
          </a:prstGeom>
          <a:ln w="38100">
            <a:solidFill>
              <a:schemeClr val="bg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0" y="0"/>
            <a:ext cx="7772399" cy="1446550"/>
          </a:xfrm>
          <a:prstGeom prst="rect">
            <a:avLst/>
          </a:prstGeom>
          <a:noFill/>
        </p:spPr>
        <p:txBody>
          <a:bodyPr wrap="square">
            <a:spAutoFit/>
          </a:bodyPr>
          <a:lstStyle/>
          <a:p>
            <a:pPr defTabSz="685783"/>
            <a:r>
              <a:rPr lang="en-US" sz="4400" b="1" kern="0" dirty="0">
                <a:solidFill>
                  <a:schemeClr val="accent2"/>
                </a:solidFill>
                <a:latin typeface="Franklin Gothic Medium"/>
                <a:ea typeface="Arial" charset="0"/>
                <a:cs typeface="Arial" charset="0"/>
              </a:rPr>
              <a:t>What behavioral procedures are involved in teaching?  </a:t>
            </a:r>
          </a:p>
        </p:txBody>
      </p:sp>
      <p:sp>
        <p:nvSpPr>
          <p:cNvPr id="27" name="Rectangle 26"/>
          <p:cNvSpPr/>
          <p:nvPr/>
        </p:nvSpPr>
        <p:spPr>
          <a:xfrm>
            <a:off x="87438" y="5373970"/>
            <a:ext cx="2517271" cy="707886"/>
          </a:xfrm>
          <a:prstGeom prst="rect">
            <a:avLst/>
          </a:prstGeom>
        </p:spPr>
        <p:txBody>
          <a:bodyPr wrap="square">
            <a:spAutoFit/>
          </a:bodyPr>
          <a:lstStyle/>
          <a:p>
            <a:pPr marL="19050" lvl="1"/>
            <a:r>
              <a:rPr lang="en-US" altLang="en-US" sz="2000" dirty="0">
                <a:solidFill>
                  <a:schemeClr val="bg1"/>
                </a:solidFill>
                <a:ea typeface="ＭＳ Ｐゴシック" charset="-128"/>
              </a:rPr>
              <a:t>Do not reinforce when S</a:t>
            </a:r>
            <a:r>
              <a:rPr lang="en-US" altLang="en-US" sz="2000" baseline="30000" dirty="0">
                <a:solidFill>
                  <a:schemeClr val="bg1"/>
                </a:solidFill>
                <a:ea typeface="ＭＳ Ｐゴシック" charset="-128"/>
                <a:sym typeface="Webdings" charset="2"/>
              </a:rPr>
              <a:t></a:t>
            </a:r>
            <a:r>
              <a:rPr lang="en-US" altLang="en-US" sz="2000" dirty="0">
                <a:solidFill>
                  <a:schemeClr val="bg1"/>
                </a:solidFill>
                <a:ea typeface="ＭＳ Ｐゴシック" charset="-128"/>
              </a:rPr>
              <a:t> </a:t>
            </a:r>
            <a:r>
              <a:rPr lang="en-US" altLang="en-US" sz="2000" dirty="0">
                <a:solidFill>
                  <a:schemeClr val="bg1"/>
                </a:solidFill>
                <a:ea typeface="ＭＳ Ｐゴシック" charset="-128"/>
                <a:sym typeface="Wingdings" charset="2"/>
              </a:rPr>
              <a:t>is present</a:t>
            </a:r>
            <a:endParaRPr lang="en-US" altLang="en-US" sz="2000" baseline="-25000" dirty="0">
              <a:solidFill>
                <a:schemeClr val="bg1"/>
              </a:solidFill>
              <a:ea typeface="ＭＳ Ｐゴシック" charset="-128"/>
            </a:endParaRPr>
          </a:p>
        </p:txBody>
      </p:sp>
      <p:sp>
        <p:nvSpPr>
          <p:cNvPr id="40" name="Rectangle 39"/>
          <p:cNvSpPr/>
          <p:nvPr/>
        </p:nvSpPr>
        <p:spPr>
          <a:xfrm>
            <a:off x="127469" y="2973148"/>
            <a:ext cx="2135418" cy="1088728"/>
          </a:xfrm>
          <a:prstGeom prst="rect">
            <a:avLst/>
          </a:prstGeom>
          <a:solidFill>
            <a:schemeClr val="accent2">
              <a:lumMod val="10000"/>
              <a:lumOff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Establishing Stimulus Control</a:t>
            </a:r>
            <a:endParaRPr lang="en-US" sz="2000" dirty="0">
              <a:solidFill>
                <a:schemeClr val="tx1"/>
              </a:solidFill>
            </a:endParaRPr>
          </a:p>
        </p:txBody>
      </p:sp>
      <p:pic>
        <p:nvPicPr>
          <p:cNvPr id="5" name="Picture 4"/>
          <p:cNvPicPr>
            <a:picLocks noChangeAspect="1"/>
          </p:cNvPicPr>
          <p:nvPr/>
        </p:nvPicPr>
        <p:blipFill>
          <a:blip r:embed="rId2"/>
          <a:stretch>
            <a:fillRect/>
          </a:stretch>
        </p:blipFill>
        <p:spPr>
          <a:xfrm>
            <a:off x="2604709" y="4824637"/>
            <a:ext cx="1741017" cy="1304082"/>
          </a:xfrm>
          <a:prstGeom prst="rect">
            <a:avLst/>
          </a:prstGeom>
        </p:spPr>
      </p:pic>
      <p:pic>
        <p:nvPicPr>
          <p:cNvPr id="4" name="Picture 3"/>
          <p:cNvPicPr>
            <a:picLocks noChangeAspect="1"/>
          </p:cNvPicPr>
          <p:nvPr/>
        </p:nvPicPr>
        <p:blipFill rotWithShape="1">
          <a:blip r:embed="rId3"/>
          <a:srcRect b="26559"/>
          <a:stretch/>
        </p:blipFill>
        <p:spPr>
          <a:xfrm>
            <a:off x="6946442" y="5011221"/>
            <a:ext cx="1893136" cy="1042753"/>
          </a:xfrm>
          <a:prstGeom prst="rect">
            <a:avLst/>
          </a:prstGeom>
        </p:spPr>
      </p:pic>
      <p:sp>
        <p:nvSpPr>
          <p:cNvPr id="20" name="Rectangle 19"/>
          <p:cNvSpPr/>
          <p:nvPr/>
        </p:nvSpPr>
        <p:spPr>
          <a:xfrm>
            <a:off x="4686924" y="1567919"/>
            <a:ext cx="1928734"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Behavior</a:t>
            </a:r>
          </a:p>
        </p:txBody>
      </p:sp>
      <p:sp>
        <p:nvSpPr>
          <p:cNvPr id="21" name="Rectangle 20"/>
          <p:cNvSpPr/>
          <p:nvPr/>
        </p:nvSpPr>
        <p:spPr>
          <a:xfrm>
            <a:off x="6862997" y="1567918"/>
            <a:ext cx="1928734" cy="13940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Consequence</a:t>
            </a:r>
          </a:p>
        </p:txBody>
      </p:sp>
      <p:sp>
        <p:nvSpPr>
          <p:cNvPr id="22" name="Right Arrow 21"/>
          <p:cNvSpPr/>
          <p:nvPr/>
        </p:nvSpPr>
        <p:spPr>
          <a:xfrm>
            <a:off x="6509477" y="2085073"/>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5" name="Rectangle 24"/>
          <p:cNvSpPr/>
          <p:nvPr/>
        </p:nvSpPr>
        <p:spPr>
          <a:xfrm>
            <a:off x="2510851" y="1575414"/>
            <a:ext cx="1928734" cy="1394085"/>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Antecedent</a:t>
            </a:r>
          </a:p>
        </p:txBody>
      </p:sp>
      <p:sp>
        <p:nvSpPr>
          <p:cNvPr id="28" name="Right Arrow 27"/>
          <p:cNvSpPr/>
          <p:nvPr/>
        </p:nvSpPr>
        <p:spPr>
          <a:xfrm>
            <a:off x="4323411" y="2085073"/>
            <a:ext cx="479687" cy="434715"/>
          </a:xfrm>
          <a:prstGeom prst="rightArrow">
            <a:avLst/>
          </a:prstGeom>
          <a:gradFill flip="none" rotWithShape="1">
            <a:gsLst>
              <a:gs pos="0">
                <a:schemeClr val="accent2">
                  <a:lumMod val="90000"/>
                  <a:lumOff val="10000"/>
                </a:schemeClr>
              </a:gs>
              <a:gs pos="86000">
                <a:srgbClr val="7030A0"/>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9" name="Oval Callout 38"/>
          <p:cNvSpPr/>
          <p:nvPr/>
        </p:nvSpPr>
        <p:spPr>
          <a:xfrm>
            <a:off x="4264924" y="5134253"/>
            <a:ext cx="2598073" cy="999672"/>
          </a:xfrm>
          <a:prstGeom prst="wedgeEllipseCallout">
            <a:avLst>
              <a:gd name="adj1" fmla="val -2917"/>
              <a:gd name="adj2" fmla="val -82057"/>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“Good Morning Dr. Principal”</a:t>
            </a:r>
          </a:p>
        </p:txBody>
      </p:sp>
      <p:sp>
        <p:nvSpPr>
          <p:cNvPr id="29" name="Rectangle 28">
            <a:extLst>
              <a:ext uri="{FF2B5EF4-FFF2-40B4-BE49-F238E27FC236}">
                <a16:creationId xmlns:a16="http://schemas.microsoft.com/office/drawing/2014/main" id="{F65B3324-1E31-8F4C-91A0-A135B7717263}"/>
              </a:ext>
            </a:extLst>
          </p:cNvPr>
          <p:cNvSpPr/>
          <p:nvPr/>
        </p:nvSpPr>
        <p:spPr>
          <a:xfrm>
            <a:off x="108313" y="4022969"/>
            <a:ext cx="2308752" cy="1323439"/>
          </a:xfrm>
          <a:prstGeom prst="rect">
            <a:avLst/>
          </a:prstGeom>
        </p:spPr>
        <p:txBody>
          <a:bodyPr wrap="square">
            <a:spAutoFit/>
          </a:bodyPr>
          <a:lstStyle/>
          <a:p>
            <a:pPr marL="19050" lvl="1"/>
            <a:r>
              <a:rPr lang="en-US" altLang="en-US" sz="2000" dirty="0">
                <a:solidFill>
                  <a:schemeClr val="bg1"/>
                </a:solidFill>
                <a:ea typeface="ＭＳ Ｐゴシック" charset="-128"/>
              </a:rPr>
              <a:t>Reinforce </a:t>
            </a:r>
            <a:r>
              <a:rPr lang="en-US" altLang="en-US" sz="2000" i="1" u="sng" dirty="0">
                <a:solidFill>
                  <a:schemeClr val="bg1"/>
                </a:solidFill>
                <a:ea typeface="ＭＳ Ｐゴシック" charset="-128"/>
              </a:rPr>
              <a:t>only when</a:t>
            </a:r>
            <a:r>
              <a:rPr lang="en-US" altLang="en-US" sz="2000" dirty="0">
                <a:solidFill>
                  <a:schemeClr val="bg1"/>
                </a:solidFill>
                <a:ea typeface="ＭＳ Ｐゴシック" charset="-128"/>
              </a:rPr>
              <a:t> the discriminative stimulus is present</a:t>
            </a:r>
            <a:endParaRPr lang="en-US" altLang="en-US" sz="2000" baseline="-25000" dirty="0">
              <a:solidFill>
                <a:schemeClr val="bg1"/>
              </a:solidFill>
              <a:ea typeface="ＭＳ Ｐゴシック" charset="-128"/>
            </a:endParaRPr>
          </a:p>
        </p:txBody>
      </p:sp>
    </p:spTree>
    <p:extLst>
      <p:ext uri="{BB962C8B-B14F-4D97-AF65-F5344CB8AC3E}">
        <p14:creationId xmlns:p14="http://schemas.microsoft.com/office/powerpoint/2010/main" val="227962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dissolve">
                                      <p:cBhvr>
                                        <p:cTn id="11" dur="500"/>
                                        <p:tgtEl>
                                          <p:spTgt spid="39"/>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185226" y="1609669"/>
            <a:ext cx="2140399" cy="1088728"/>
          </a:xfrm>
          <a:prstGeom prst="rect">
            <a:avLst/>
          </a:prstGeom>
          <a:solidFill>
            <a:schemeClr val="accent2">
              <a:lumMod val="10000"/>
              <a:lumOff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Establishing Stimulus Control</a:t>
            </a:r>
            <a:endParaRPr lang="en-US" sz="2000" dirty="0">
              <a:solidFill>
                <a:schemeClr val="tx1"/>
              </a:solidFill>
            </a:endParaRPr>
          </a:p>
        </p:txBody>
      </p:sp>
      <p:sp>
        <p:nvSpPr>
          <p:cNvPr id="15" name="Rectangle 14"/>
          <p:cNvSpPr/>
          <p:nvPr/>
        </p:nvSpPr>
        <p:spPr>
          <a:xfrm>
            <a:off x="2510851" y="3444186"/>
            <a:ext cx="1928734" cy="707887"/>
          </a:xfrm>
          <a:prstGeom prst="rect">
            <a:avLst/>
          </a:prstGeom>
          <a:solidFill>
            <a:schemeClr val="bg1"/>
          </a:solidFill>
          <a:ln w="57150">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5493"/>
                </a:solidFill>
                <a:latin typeface="Franklin Gothic Medium"/>
              </a:rPr>
              <a:t>Discriminative</a:t>
            </a:r>
          </a:p>
          <a:p>
            <a:pPr algn="ctr"/>
            <a:r>
              <a:rPr lang="en-US" sz="2000" b="1" dirty="0">
                <a:solidFill>
                  <a:srgbClr val="005493"/>
                </a:solidFill>
                <a:latin typeface="Franklin Gothic Medium"/>
              </a:rPr>
              <a:t>Stimulus (S</a:t>
            </a:r>
            <a:r>
              <a:rPr lang="en-US" sz="2000" b="1" baseline="30000" dirty="0">
                <a:solidFill>
                  <a:srgbClr val="005493"/>
                </a:solidFill>
                <a:latin typeface="Franklin Gothic Medium"/>
              </a:rPr>
              <a:t>D</a:t>
            </a:r>
            <a:r>
              <a:rPr lang="en-US" sz="2000" b="1" dirty="0">
                <a:solidFill>
                  <a:srgbClr val="005493"/>
                </a:solidFill>
                <a:latin typeface="Franklin Gothic Medium"/>
              </a:rPr>
              <a:t>)</a:t>
            </a:r>
          </a:p>
        </p:txBody>
      </p:sp>
      <p:sp>
        <p:nvSpPr>
          <p:cNvPr id="26" name="Rectangle 25"/>
          <p:cNvSpPr/>
          <p:nvPr/>
        </p:nvSpPr>
        <p:spPr>
          <a:xfrm>
            <a:off x="0" y="0"/>
            <a:ext cx="7772399" cy="1446550"/>
          </a:xfrm>
          <a:prstGeom prst="rect">
            <a:avLst/>
          </a:prstGeom>
          <a:noFill/>
        </p:spPr>
        <p:txBody>
          <a:bodyPr wrap="square">
            <a:spAutoFit/>
          </a:bodyPr>
          <a:lstStyle/>
          <a:p>
            <a:pPr defTabSz="685783"/>
            <a:r>
              <a:rPr lang="en-US" sz="4400" b="1" kern="0" dirty="0">
                <a:solidFill>
                  <a:schemeClr val="accent2"/>
                </a:solidFill>
                <a:latin typeface="Franklin Gothic Medium"/>
                <a:ea typeface="Arial" charset="0"/>
                <a:cs typeface="Arial" charset="0"/>
              </a:rPr>
              <a:t>What behavioral procedures are involved in teaching?  </a:t>
            </a:r>
          </a:p>
        </p:txBody>
      </p:sp>
      <p:sp>
        <p:nvSpPr>
          <p:cNvPr id="27" name="Rectangle 26"/>
          <p:cNvSpPr/>
          <p:nvPr/>
        </p:nvSpPr>
        <p:spPr>
          <a:xfrm>
            <a:off x="52553" y="4549802"/>
            <a:ext cx="2631905" cy="1938992"/>
          </a:xfrm>
          <a:prstGeom prst="rect">
            <a:avLst/>
          </a:prstGeom>
          <a:noFill/>
        </p:spPr>
        <p:txBody>
          <a:bodyPr wrap="square">
            <a:spAutoFit/>
          </a:bodyPr>
          <a:lstStyle/>
          <a:p>
            <a:pPr marL="19050" lvl="1"/>
            <a:r>
              <a:rPr lang="en-US" altLang="en-US" sz="2000" dirty="0">
                <a:solidFill>
                  <a:schemeClr val="bg1"/>
                </a:solidFill>
                <a:ea typeface="ＭＳ Ｐゴシック" charset="-128"/>
              </a:rPr>
              <a:t>Do not reinforce when other behaviors are used in presence of discriminative stimulus</a:t>
            </a:r>
          </a:p>
          <a:p>
            <a:pPr marL="19050" lvl="1"/>
            <a:endParaRPr lang="en-US" altLang="ja-JP" sz="2000" dirty="0">
              <a:solidFill>
                <a:schemeClr val="bg1"/>
              </a:solidFill>
            </a:endParaRPr>
          </a:p>
        </p:txBody>
      </p:sp>
      <p:sp>
        <p:nvSpPr>
          <p:cNvPr id="35" name="Rectangle 34"/>
          <p:cNvSpPr/>
          <p:nvPr/>
        </p:nvSpPr>
        <p:spPr>
          <a:xfrm>
            <a:off x="4683057" y="2940715"/>
            <a:ext cx="1928734" cy="707887"/>
          </a:xfrm>
          <a:prstGeom prst="rect">
            <a:avLst/>
          </a:prstGeom>
          <a:solidFill>
            <a:schemeClr val="bg1"/>
          </a:solid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7030A0"/>
                </a:solidFill>
                <a:latin typeface="Franklin Gothic Medium"/>
              </a:rPr>
              <a:t>OTHER</a:t>
            </a:r>
          </a:p>
          <a:p>
            <a:pPr algn="ctr"/>
            <a:r>
              <a:rPr lang="en-US" sz="2000" b="1" dirty="0">
                <a:solidFill>
                  <a:srgbClr val="7030A0"/>
                </a:solidFill>
                <a:latin typeface="Franklin Gothic Medium"/>
              </a:rPr>
              <a:t>Responses</a:t>
            </a:r>
          </a:p>
        </p:txBody>
      </p:sp>
      <p:sp>
        <p:nvSpPr>
          <p:cNvPr id="36" name="Rectangle 35"/>
          <p:cNvSpPr/>
          <p:nvPr/>
        </p:nvSpPr>
        <p:spPr>
          <a:xfrm>
            <a:off x="6794470" y="2819494"/>
            <a:ext cx="2176698" cy="99549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rgbClr val="C00000"/>
                </a:solidFill>
                <a:latin typeface="Franklin Gothic Medium"/>
              </a:rPr>
              <a:t>X</a:t>
            </a:r>
          </a:p>
        </p:txBody>
      </p:sp>
      <p:cxnSp>
        <p:nvCxnSpPr>
          <p:cNvPr id="37" name="Straight Arrow Connector 36"/>
          <p:cNvCxnSpPr/>
          <p:nvPr/>
        </p:nvCxnSpPr>
        <p:spPr>
          <a:xfrm rot="7800000">
            <a:off x="4327738" y="3354030"/>
            <a:ext cx="563382" cy="225494"/>
          </a:xfrm>
          <a:prstGeom prst="straightConnector1">
            <a:avLst/>
          </a:prstGeom>
          <a:ln w="57150">
            <a:solidFill>
              <a:srgbClr val="005493"/>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flipV="1">
            <a:off x="6416568" y="3353561"/>
            <a:ext cx="755779" cy="1632"/>
          </a:xfrm>
          <a:prstGeom prst="straightConnector1">
            <a:avLst/>
          </a:prstGeom>
          <a:ln w="57150">
            <a:solidFill>
              <a:srgbClr val="005493"/>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pic>
        <p:nvPicPr>
          <p:cNvPr id="40" name="Picture 39"/>
          <p:cNvPicPr>
            <a:picLocks noChangeAspect="1"/>
          </p:cNvPicPr>
          <p:nvPr/>
        </p:nvPicPr>
        <p:blipFill rotWithShape="1">
          <a:blip r:embed="rId3"/>
          <a:srcRect b="26559"/>
          <a:stretch/>
        </p:blipFill>
        <p:spPr>
          <a:xfrm>
            <a:off x="6756739" y="4805008"/>
            <a:ext cx="2118832" cy="1167068"/>
          </a:xfrm>
          <a:prstGeom prst="rect">
            <a:avLst/>
          </a:prstGeom>
        </p:spPr>
      </p:pic>
      <p:sp>
        <p:nvSpPr>
          <p:cNvPr id="41" name="Oval Callout 40"/>
          <p:cNvSpPr/>
          <p:nvPr/>
        </p:nvSpPr>
        <p:spPr>
          <a:xfrm>
            <a:off x="4844946" y="5128051"/>
            <a:ext cx="1664532" cy="828076"/>
          </a:xfrm>
          <a:prstGeom prst="wedgeEllipseCallout">
            <a:avLst>
              <a:gd name="adj1" fmla="val 3346"/>
              <a:gd name="adj2" fmla="val -239731"/>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Franklin Gothic Medium"/>
              </a:rPr>
              <a:t>”what’s up”</a:t>
            </a:r>
          </a:p>
        </p:txBody>
      </p:sp>
      <p:pic>
        <p:nvPicPr>
          <p:cNvPr id="19" name="Picture 18"/>
          <p:cNvPicPr>
            <a:picLocks noChangeAspect="1"/>
          </p:cNvPicPr>
          <p:nvPr/>
        </p:nvPicPr>
        <p:blipFill>
          <a:blip r:embed="rId4"/>
          <a:stretch>
            <a:fillRect/>
          </a:stretch>
        </p:blipFill>
        <p:spPr>
          <a:xfrm>
            <a:off x="2496814" y="4378379"/>
            <a:ext cx="2001700" cy="1499343"/>
          </a:xfrm>
          <a:prstGeom prst="rect">
            <a:avLst/>
          </a:prstGeom>
        </p:spPr>
      </p:pic>
      <p:sp>
        <p:nvSpPr>
          <p:cNvPr id="21" name="Rectangle 20"/>
          <p:cNvSpPr/>
          <p:nvPr/>
        </p:nvSpPr>
        <p:spPr>
          <a:xfrm>
            <a:off x="4686924" y="1363199"/>
            <a:ext cx="1928734"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Behavior</a:t>
            </a:r>
          </a:p>
        </p:txBody>
      </p:sp>
      <p:sp>
        <p:nvSpPr>
          <p:cNvPr id="22" name="Rectangle 21"/>
          <p:cNvSpPr/>
          <p:nvPr/>
        </p:nvSpPr>
        <p:spPr>
          <a:xfrm>
            <a:off x="6862997" y="1363198"/>
            <a:ext cx="1928734" cy="13940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Consequence</a:t>
            </a:r>
          </a:p>
        </p:txBody>
      </p:sp>
      <p:sp>
        <p:nvSpPr>
          <p:cNvPr id="23" name="Right Arrow 22"/>
          <p:cNvSpPr/>
          <p:nvPr/>
        </p:nvSpPr>
        <p:spPr>
          <a:xfrm>
            <a:off x="6509477" y="1880353"/>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4" name="Rectangle 23"/>
          <p:cNvSpPr/>
          <p:nvPr/>
        </p:nvSpPr>
        <p:spPr>
          <a:xfrm>
            <a:off x="2510851" y="1370694"/>
            <a:ext cx="1928734" cy="1394085"/>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Antecedent</a:t>
            </a:r>
          </a:p>
        </p:txBody>
      </p:sp>
      <p:sp>
        <p:nvSpPr>
          <p:cNvPr id="28" name="Right Arrow 27"/>
          <p:cNvSpPr/>
          <p:nvPr/>
        </p:nvSpPr>
        <p:spPr>
          <a:xfrm>
            <a:off x="4323411" y="1880353"/>
            <a:ext cx="479687" cy="434715"/>
          </a:xfrm>
          <a:prstGeom prst="rightArrow">
            <a:avLst/>
          </a:prstGeom>
          <a:gradFill flip="none" rotWithShape="1">
            <a:gsLst>
              <a:gs pos="0">
                <a:schemeClr val="accent2">
                  <a:lumMod val="90000"/>
                  <a:lumOff val="10000"/>
                </a:schemeClr>
              </a:gs>
              <a:gs pos="86000">
                <a:srgbClr val="7030A0"/>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9" name="Rectangle 28">
            <a:extLst>
              <a:ext uri="{FF2B5EF4-FFF2-40B4-BE49-F238E27FC236}">
                <a16:creationId xmlns:a16="http://schemas.microsoft.com/office/drawing/2014/main" id="{92B9A1F8-EED7-AF43-BC27-B2F5D738493F}"/>
              </a:ext>
            </a:extLst>
          </p:cNvPr>
          <p:cNvSpPr/>
          <p:nvPr/>
        </p:nvSpPr>
        <p:spPr>
          <a:xfrm>
            <a:off x="52553" y="3913165"/>
            <a:ext cx="2517271" cy="707886"/>
          </a:xfrm>
          <a:prstGeom prst="rect">
            <a:avLst/>
          </a:prstGeom>
        </p:spPr>
        <p:txBody>
          <a:bodyPr wrap="square">
            <a:spAutoFit/>
          </a:bodyPr>
          <a:lstStyle/>
          <a:p>
            <a:pPr marL="19050" lvl="1"/>
            <a:r>
              <a:rPr lang="en-US" altLang="en-US" sz="2000" dirty="0">
                <a:solidFill>
                  <a:schemeClr val="bg1"/>
                </a:solidFill>
                <a:ea typeface="ＭＳ Ｐゴシック" charset="-128"/>
              </a:rPr>
              <a:t>Do not reinforce when S</a:t>
            </a:r>
            <a:r>
              <a:rPr lang="en-US" altLang="en-US" sz="2000" baseline="30000" dirty="0">
                <a:solidFill>
                  <a:schemeClr val="bg1"/>
                </a:solidFill>
                <a:ea typeface="ＭＳ Ｐゴシック" charset="-128"/>
                <a:sym typeface="Webdings" charset="2"/>
              </a:rPr>
              <a:t></a:t>
            </a:r>
            <a:r>
              <a:rPr lang="en-US" altLang="en-US" sz="2000" dirty="0">
                <a:solidFill>
                  <a:schemeClr val="bg1"/>
                </a:solidFill>
                <a:ea typeface="ＭＳ Ｐゴシック" charset="-128"/>
              </a:rPr>
              <a:t> </a:t>
            </a:r>
            <a:r>
              <a:rPr lang="en-US" altLang="en-US" sz="2000" dirty="0">
                <a:solidFill>
                  <a:schemeClr val="bg1"/>
                </a:solidFill>
                <a:ea typeface="ＭＳ Ｐゴシック" charset="-128"/>
                <a:sym typeface="Wingdings" charset="2"/>
              </a:rPr>
              <a:t>is present</a:t>
            </a:r>
            <a:endParaRPr lang="en-US" altLang="en-US" sz="2000" baseline="-25000" dirty="0">
              <a:solidFill>
                <a:schemeClr val="bg1"/>
              </a:solidFill>
              <a:ea typeface="ＭＳ Ｐゴシック" charset="-128"/>
            </a:endParaRPr>
          </a:p>
        </p:txBody>
      </p:sp>
      <p:sp>
        <p:nvSpPr>
          <p:cNvPr id="30" name="Rectangle 29">
            <a:extLst>
              <a:ext uri="{FF2B5EF4-FFF2-40B4-BE49-F238E27FC236}">
                <a16:creationId xmlns:a16="http://schemas.microsoft.com/office/drawing/2014/main" id="{1428EF64-BF99-2A4E-9B1F-111346AFD174}"/>
              </a:ext>
            </a:extLst>
          </p:cNvPr>
          <p:cNvSpPr/>
          <p:nvPr/>
        </p:nvSpPr>
        <p:spPr>
          <a:xfrm>
            <a:off x="65498" y="2698397"/>
            <a:ext cx="2308752" cy="1323439"/>
          </a:xfrm>
          <a:prstGeom prst="rect">
            <a:avLst/>
          </a:prstGeom>
        </p:spPr>
        <p:txBody>
          <a:bodyPr wrap="square">
            <a:spAutoFit/>
          </a:bodyPr>
          <a:lstStyle/>
          <a:p>
            <a:pPr marL="19050" lvl="1"/>
            <a:r>
              <a:rPr lang="en-US" altLang="en-US" sz="2000" dirty="0">
                <a:solidFill>
                  <a:schemeClr val="bg1"/>
                </a:solidFill>
                <a:ea typeface="ＭＳ Ｐゴシック" charset="-128"/>
              </a:rPr>
              <a:t>Reinforce </a:t>
            </a:r>
            <a:r>
              <a:rPr lang="en-US" altLang="en-US" sz="2000" i="1" dirty="0">
                <a:solidFill>
                  <a:schemeClr val="bg1"/>
                </a:solidFill>
                <a:ea typeface="ＭＳ Ｐゴシック" charset="-128"/>
              </a:rPr>
              <a:t>only when</a:t>
            </a:r>
            <a:r>
              <a:rPr lang="en-US" altLang="en-US" sz="2000" dirty="0">
                <a:solidFill>
                  <a:schemeClr val="bg1"/>
                </a:solidFill>
                <a:ea typeface="ＭＳ Ｐゴシック" charset="-128"/>
              </a:rPr>
              <a:t> the discriminative stimulus is present</a:t>
            </a:r>
            <a:endParaRPr lang="en-US" altLang="en-US" sz="2000" baseline="-25000" dirty="0">
              <a:solidFill>
                <a:schemeClr val="bg1"/>
              </a:solidFill>
              <a:ea typeface="ＭＳ Ｐゴシック" charset="-128"/>
            </a:endParaRPr>
          </a:p>
        </p:txBody>
      </p:sp>
    </p:spTree>
    <p:extLst>
      <p:ext uri="{BB962C8B-B14F-4D97-AF65-F5344CB8AC3E}">
        <p14:creationId xmlns:p14="http://schemas.microsoft.com/office/powerpoint/2010/main" val="325182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dissolve">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dissolv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6972" y="4981577"/>
            <a:ext cx="6130418" cy="1015663"/>
          </a:xfrm>
          <a:prstGeom prst="rect">
            <a:avLst/>
          </a:prstGeom>
        </p:spPr>
        <p:txBody>
          <a:bodyPr wrap="square">
            <a:spAutoFit/>
          </a:bodyPr>
          <a:lstStyle/>
          <a:p>
            <a:r>
              <a:rPr lang="en-US" altLang="en-US" sz="2000" b="1" dirty="0">
                <a:solidFill>
                  <a:schemeClr val="bg1"/>
                </a:solidFill>
                <a:latin typeface="Franklin Gothic Medium"/>
                <a:ea typeface="ＭＳ Ｐゴシック" charset="-128"/>
              </a:rPr>
              <a:t>Stimulus control</a:t>
            </a:r>
            <a:r>
              <a:rPr lang="en-US" altLang="en-US" sz="2000" dirty="0">
                <a:solidFill>
                  <a:schemeClr val="bg1"/>
                </a:solidFill>
                <a:latin typeface="Franklin Gothic Medium"/>
                <a:ea typeface="ＭＳ Ｐゴシック" charset="-128"/>
              </a:rPr>
              <a:t> has been established when a behavior occurs more often in the presence of a specific antecedent stimulus (S</a:t>
            </a:r>
            <a:r>
              <a:rPr lang="en-US" altLang="en-US" sz="2000" baseline="30000" dirty="0">
                <a:solidFill>
                  <a:schemeClr val="bg1"/>
                </a:solidFill>
                <a:latin typeface="Franklin Gothic Medium"/>
                <a:ea typeface="ＭＳ Ｐゴシック" charset="-128"/>
              </a:rPr>
              <a:t>D</a:t>
            </a:r>
            <a:r>
              <a:rPr lang="en-US" altLang="en-US" sz="2000" dirty="0">
                <a:solidFill>
                  <a:schemeClr val="bg1"/>
                </a:solidFill>
                <a:latin typeface="Franklin Gothic Medium"/>
                <a:ea typeface="ＭＳ Ｐゴシック" charset="-128"/>
              </a:rPr>
              <a:t>). </a:t>
            </a:r>
          </a:p>
        </p:txBody>
      </p:sp>
      <p:sp>
        <p:nvSpPr>
          <p:cNvPr id="13" name="Rectangle 12"/>
          <p:cNvSpPr/>
          <p:nvPr/>
        </p:nvSpPr>
        <p:spPr>
          <a:xfrm>
            <a:off x="6862997" y="3339853"/>
            <a:ext cx="1928734" cy="707887"/>
          </a:xfrm>
          <a:prstGeom prst="rect">
            <a:avLst/>
          </a:prstGeom>
          <a:solidFill>
            <a:schemeClr val="bg1"/>
          </a:solidFill>
          <a:ln w="381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accent1">
                    <a:lumMod val="75000"/>
                  </a:schemeClr>
                </a:solidFill>
                <a:latin typeface="Franklin Gothic Medium"/>
              </a:rPr>
              <a:t>Reinforcement</a:t>
            </a:r>
          </a:p>
        </p:txBody>
      </p:sp>
      <p:sp>
        <p:nvSpPr>
          <p:cNvPr id="15" name="Rectangle 14"/>
          <p:cNvSpPr/>
          <p:nvPr/>
        </p:nvSpPr>
        <p:spPr>
          <a:xfrm>
            <a:off x="2510851" y="3345033"/>
            <a:ext cx="1928734" cy="707887"/>
          </a:xfrm>
          <a:prstGeom prst="rect">
            <a:avLst/>
          </a:prstGeom>
          <a:solidFill>
            <a:schemeClr val="bg1"/>
          </a:solidFill>
          <a:ln w="57150">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5493"/>
                </a:solidFill>
                <a:latin typeface="Franklin Gothic Medium"/>
              </a:rPr>
              <a:t>Discriminative</a:t>
            </a:r>
          </a:p>
          <a:p>
            <a:pPr algn="ctr"/>
            <a:r>
              <a:rPr lang="en-US" sz="2000" b="1" dirty="0">
                <a:solidFill>
                  <a:srgbClr val="005493"/>
                </a:solidFill>
                <a:latin typeface="Franklin Gothic Medium"/>
              </a:rPr>
              <a:t>Stimulus (S</a:t>
            </a:r>
            <a:r>
              <a:rPr lang="en-US" sz="2000" b="1" baseline="30000" dirty="0">
                <a:solidFill>
                  <a:srgbClr val="005493"/>
                </a:solidFill>
                <a:latin typeface="Franklin Gothic Medium"/>
              </a:rPr>
              <a:t>D</a:t>
            </a:r>
            <a:r>
              <a:rPr lang="en-US" sz="2000" b="1" dirty="0">
                <a:solidFill>
                  <a:srgbClr val="005493"/>
                </a:solidFill>
                <a:latin typeface="Franklin Gothic Medium"/>
              </a:rPr>
              <a:t>)</a:t>
            </a:r>
          </a:p>
        </p:txBody>
      </p:sp>
      <p:sp>
        <p:nvSpPr>
          <p:cNvPr id="18" name="Rectangle 17"/>
          <p:cNvSpPr/>
          <p:nvPr/>
        </p:nvSpPr>
        <p:spPr>
          <a:xfrm>
            <a:off x="4686924" y="4032752"/>
            <a:ext cx="1928734" cy="707887"/>
          </a:xfrm>
          <a:prstGeom prst="rect">
            <a:avLst/>
          </a:prstGeom>
          <a:solidFill>
            <a:schemeClr val="bg1"/>
          </a:solid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a:solidFill>
                  <a:srgbClr val="7030A0"/>
                </a:solidFill>
                <a:latin typeface="Franklin Gothic Medium"/>
              </a:rPr>
              <a:t>Response</a:t>
            </a:r>
            <a:endParaRPr lang="en-US" sz="2000" b="1" dirty="0">
              <a:solidFill>
                <a:srgbClr val="7030A0"/>
              </a:solidFill>
              <a:latin typeface="Franklin Gothic Medium"/>
            </a:endParaRPr>
          </a:p>
        </p:txBody>
      </p:sp>
      <p:cxnSp>
        <p:nvCxnSpPr>
          <p:cNvPr id="9" name="Straight Arrow Connector 8"/>
          <p:cNvCxnSpPr/>
          <p:nvPr/>
        </p:nvCxnSpPr>
        <p:spPr>
          <a:xfrm>
            <a:off x="4563254" y="3693796"/>
            <a:ext cx="563382" cy="225494"/>
          </a:xfrm>
          <a:prstGeom prst="straightConnector1">
            <a:avLst/>
          </a:prstGeom>
          <a:ln w="57150">
            <a:solidFill>
              <a:srgbClr val="005493"/>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7800000">
            <a:off x="6185938" y="3693796"/>
            <a:ext cx="563382" cy="225494"/>
          </a:xfrm>
          <a:prstGeom prst="straightConnector1">
            <a:avLst/>
          </a:prstGeom>
          <a:ln w="57150">
            <a:solidFill>
              <a:srgbClr val="005493"/>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0" y="0"/>
            <a:ext cx="7772399" cy="1446550"/>
          </a:xfrm>
          <a:prstGeom prst="rect">
            <a:avLst/>
          </a:prstGeom>
          <a:noFill/>
        </p:spPr>
        <p:txBody>
          <a:bodyPr wrap="square">
            <a:spAutoFit/>
          </a:bodyPr>
          <a:lstStyle/>
          <a:p>
            <a:pPr defTabSz="685783"/>
            <a:r>
              <a:rPr lang="en-US" sz="4400" b="1" kern="0" dirty="0">
                <a:solidFill>
                  <a:schemeClr val="accent2"/>
                </a:solidFill>
                <a:latin typeface="Franklin Gothic Medium"/>
                <a:ea typeface="Arial" charset="0"/>
                <a:cs typeface="Arial" charset="0"/>
              </a:rPr>
              <a:t>What behavioral procedures are involved in teaching?  </a:t>
            </a:r>
          </a:p>
        </p:txBody>
      </p:sp>
      <p:sp>
        <p:nvSpPr>
          <p:cNvPr id="29" name="Rectangle 28"/>
          <p:cNvSpPr/>
          <p:nvPr/>
        </p:nvSpPr>
        <p:spPr>
          <a:xfrm>
            <a:off x="87439" y="2785859"/>
            <a:ext cx="2175448" cy="1088728"/>
          </a:xfrm>
          <a:prstGeom prst="rect">
            <a:avLst/>
          </a:prstGeom>
          <a:solidFill>
            <a:schemeClr val="accent2">
              <a:lumMod val="10000"/>
              <a:lumOff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70C0"/>
                </a:solidFill>
                <a:latin typeface="Franklin Gothic Medium"/>
              </a:rPr>
              <a:t>Establishing Stimulus Control</a:t>
            </a:r>
            <a:endParaRPr lang="en-US" sz="2000" dirty="0">
              <a:solidFill>
                <a:srgbClr val="0070C0"/>
              </a:solidFill>
            </a:endParaRPr>
          </a:p>
        </p:txBody>
      </p:sp>
      <p:pic>
        <p:nvPicPr>
          <p:cNvPr id="17" name="Picture 16"/>
          <p:cNvPicPr>
            <a:picLocks noChangeAspect="1"/>
          </p:cNvPicPr>
          <p:nvPr/>
        </p:nvPicPr>
        <p:blipFill>
          <a:blip r:embed="rId2"/>
          <a:stretch>
            <a:fillRect/>
          </a:stretch>
        </p:blipFill>
        <p:spPr>
          <a:xfrm>
            <a:off x="177639" y="3813660"/>
            <a:ext cx="2001700" cy="1499343"/>
          </a:xfrm>
          <a:prstGeom prst="rect">
            <a:avLst/>
          </a:prstGeom>
        </p:spPr>
      </p:pic>
      <p:sp>
        <p:nvSpPr>
          <p:cNvPr id="20" name="Oval Callout 19"/>
          <p:cNvSpPr/>
          <p:nvPr/>
        </p:nvSpPr>
        <p:spPr>
          <a:xfrm>
            <a:off x="87438" y="5080721"/>
            <a:ext cx="2669410" cy="1090978"/>
          </a:xfrm>
          <a:prstGeom prst="wedgeEllipseCallout">
            <a:avLst>
              <a:gd name="adj1" fmla="val 9005"/>
              <a:gd name="adj2" fmla="val -64791"/>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mj-lt"/>
              </a:rPr>
              <a:t>“Good morning </a:t>
            </a:r>
          </a:p>
          <a:p>
            <a:pPr algn="ctr"/>
            <a:r>
              <a:rPr lang="en-US" sz="2000" dirty="0">
                <a:solidFill>
                  <a:schemeClr val="tx1"/>
                </a:solidFill>
                <a:latin typeface="+mj-lt"/>
              </a:rPr>
              <a:t>Dr. Principal”</a:t>
            </a:r>
          </a:p>
        </p:txBody>
      </p:sp>
      <p:sp>
        <p:nvSpPr>
          <p:cNvPr id="22" name="Rectangle 21"/>
          <p:cNvSpPr/>
          <p:nvPr/>
        </p:nvSpPr>
        <p:spPr>
          <a:xfrm>
            <a:off x="4686924" y="1547447"/>
            <a:ext cx="1928734"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Behavior</a:t>
            </a:r>
          </a:p>
        </p:txBody>
      </p:sp>
      <p:sp>
        <p:nvSpPr>
          <p:cNvPr id="23" name="Rectangle 22"/>
          <p:cNvSpPr/>
          <p:nvPr/>
        </p:nvSpPr>
        <p:spPr>
          <a:xfrm>
            <a:off x="6862997" y="1547446"/>
            <a:ext cx="1928734" cy="13940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Consequence</a:t>
            </a:r>
          </a:p>
        </p:txBody>
      </p:sp>
      <p:sp>
        <p:nvSpPr>
          <p:cNvPr id="24" name="Right Arrow 23"/>
          <p:cNvSpPr/>
          <p:nvPr/>
        </p:nvSpPr>
        <p:spPr>
          <a:xfrm>
            <a:off x="6509477" y="2064601"/>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5" name="Rectangle 24"/>
          <p:cNvSpPr/>
          <p:nvPr/>
        </p:nvSpPr>
        <p:spPr>
          <a:xfrm>
            <a:off x="2510851" y="1554942"/>
            <a:ext cx="1928734" cy="1394085"/>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Antecedent</a:t>
            </a:r>
          </a:p>
        </p:txBody>
      </p:sp>
      <p:sp>
        <p:nvSpPr>
          <p:cNvPr id="27" name="Right Arrow 26"/>
          <p:cNvSpPr/>
          <p:nvPr/>
        </p:nvSpPr>
        <p:spPr>
          <a:xfrm>
            <a:off x="4323411" y="2064601"/>
            <a:ext cx="479687" cy="434715"/>
          </a:xfrm>
          <a:prstGeom prst="rightArrow">
            <a:avLst/>
          </a:prstGeom>
          <a:gradFill flip="none" rotWithShape="1">
            <a:gsLst>
              <a:gs pos="0">
                <a:schemeClr val="accent2">
                  <a:lumMod val="90000"/>
                  <a:lumOff val="10000"/>
                </a:schemeClr>
              </a:gs>
              <a:gs pos="86000">
                <a:srgbClr val="7030A0"/>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025234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87439" y="3303658"/>
            <a:ext cx="2175448" cy="1088728"/>
          </a:xfrm>
          <a:prstGeom prst="rect">
            <a:avLst/>
          </a:prstGeom>
          <a:solidFill>
            <a:schemeClr val="accent2">
              <a:lumMod val="10000"/>
              <a:lumOff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70C0"/>
                </a:solidFill>
                <a:latin typeface="Franklin Gothic Medium"/>
              </a:rPr>
              <a:t>Establishing Stimulus Control</a:t>
            </a:r>
            <a:endParaRPr lang="en-US" sz="2000" dirty="0">
              <a:solidFill>
                <a:srgbClr val="0070C0"/>
              </a:solidFill>
            </a:endParaRPr>
          </a:p>
        </p:txBody>
      </p:sp>
      <p:sp>
        <p:nvSpPr>
          <p:cNvPr id="13" name="Rectangle 12"/>
          <p:cNvSpPr/>
          <p:nvPr/>
        </p:nvSpPr>
        <p:spPr>
          <a:xfrm>
            <a:off x="6862997" y="3857652"/>
            <a:ext cx="1928734" cy="707887"/>
          </a:xfrm>
          <a:prstGeom prst="rect">
            <a:avLst/>
          </a:prstGeom>
          <a:solidFill>
            <a:schemeClr val="bg1"/>
          </a:solidFill>
          <a:ln w="381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D82000"/>
                </a:solidFill>
                <a:latin typeface="Franklin Gothic Medium"/>
              </a:rPr>
              <a:t>Reinforcement</a:t>
            </a:r>
          </a:p>
        </p:txBody>
      </p:sp>
      <p:sp>
        <p:nvSpPr>
          <p:cNvPr id="14" name="Rectangle 13"/>
          <p:cNvSpPr/>
          <p:nvPr/>
        </p:nvSpPr>
        <p:spPr>
          <a:xfrm>
            <a:off x="6862997" y="5285058"/>
            <a:ext cx="1928734" cy="707887"/>
          </a:xfrm>
          <a:prstGeom prst="rect">
            <a:avLst/>
          </a:prstGeom>
          <a:solidFill>
            <a:schemeClr val="bg1"/>
          </a:solidFill>
          <a:ln w="381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D82000"/>
                </a:solidFill>
                <a:latin typeface="Franklin Gothic Medium"/>
              </a:rPr>
              <a:t>Punishment</a:t>
            </a:r>
          </a:p>
        </p:txBody>
      </p:sp>
      <p:sp>
        <p:nvSpPr>
          <p:cNvPr id="15" name="Rectangle 14"/>
          <p:cNvSpPr/>
          <p:nvPr/>
        </p:nvSpPr>
        <p:spPr>
          <a:xfrm>
            <a:off x="2510851" y="3862832"/>
            <a:ext cx="1928734" cy="707887"/>
          </a:xfrm>
          <a:prstGeom prst="rect">
            <a:avLst/>
          </a:prstGeom>
          <a:solidFill>
            <a:schemeClr val="bg1"/>
          </a:solidFill>
          <a:ln w="57150">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5493"/>
                </a:solidFill>
                <a:latin typeface="Franklin Gothic Medium"/>
              </a:rPr>
              <a:t>Discriminative</a:t>
            </a:r>
          </a:p>
          <a:p>
            <a:pPr algn="ctr"/>
            <a:r>
              <a:rPr lang="en-US" sz="2000" b="1" dirty="0">
                <a:solidFill>
                  <a:srgbClr val="005493"/>
                </a:solidFill>
                <a:latin typeface="Franklin Gothic Medium"/>
              </a:rPr>
              <a:t>Stimulus (S</a:t>
            </a:r>
            <a:r>
              <a:rPr lang="en-US" sz="2000" b="1" baseline="30000" dirty="0">
                <a:solidFill>
                  <a:srgbClr val="005493"/>
                </a:solidFill>
                <a:latin typeface="Franklin Gothic Medium"/>
              </a:rPr>
              <a:t>D</a:t>
            </a:r>
            <a:r>
              <a:rPr lang="en-US" sz="2000" b="1" dirty="0">
                <a:solidFill>
                  <a:srgbClr val="005493"/>
                </a:solidFill>
                <a:latin typeface="Franklin Gothic Medium"/>
              </a:rPr>
              <a:t>)</a:t>
            </a:r>
          </a:p>
        </p:txBody>
      </p:sp>
      <p:sp>
        <p:nvSpPr>
          <p:cNvPr id="16" name="Rectangle 15"/>
          <p:cNvSpPr/>
          <p:nvPr/>
        </p:nvSpPr>
        <p:spPr>
          <a:xfrm>
            <a:off x="2510851" y="4751883"/>
            <a:ext cx="1928734" cy="329784"/>
          </a:xfrm>
          <a:prstGeom prst="rect">
            <a:avLst/>
          </a:prstGeom>
          <a:solidFill>
            <a:schemeClr val="bg1"/>
          </a:solidFill>
          <a:ln w="38100">
            <a:solidFill>
              <a:srgbClr val="005493"/>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5493"/>
                </a:solidFill>
                <a:latin typeface="Franklin Gothic Medium"/>
              </a:rPr>
              <a:t>S-Delta (S</a:t>
            </a:r>
            <a:r>
              <a:rPr lang="en-US" sz="2400" b="1" baseline="30000" dirty="0">
                <a:solidFill>
                  <a:srgbClr val="005493"/>
                </a:solidFill>
                <a:latin typeface="Franklin Gothic Medium"/>
              </a:rPr>
              <a:t>▵</a:t>
            </a:r>
            <a:r>
              <a:rPr lang="en-US" sz="2000" b="1" dirty="0">
                <a:solidFill>
                  <a:srgbClr val="005493"/>
                </a:solidFill>
                <a:latin typeface="Franklin Gothic Medium"/>
              </a:rPr>
              <a:t>)</a:t>
            </a:r>
          </a:p>
        </p:txBody>
      </p:sp>
      <p:sp>
        <p:nvSpPr>
          <p:cNvPr id="17" name="Rectangle 16"/>
          <p:cNvSpPr/>
          <p:nvPr/>
        </p:nvSpPr>
        <p:spPr>
          <a:xfrm>
            <a:off x="2510851" y="5285058"/>
            <a:ext cx="1928734" cy="707887"/>
          </a:xfrm>
          <a:prstGeom prst="rect">
            <a:avLst/>
          </a:prstGeom>
          <a:solidFill>
            <a:schemeClr val="bg1"/>
          </a:solidFill>
          <a:ln w="57150">
            <a:solidFill>
              <a:srgbClr val="005493"/>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5493"/>
                </a:solidFill>
                <a:latin typeface="Franklin Gothic Medium"/>
              </a:rPr>
              <a:t>S</a:t>
            </a:r>
            <a:r>
              <a:rPr lang="en-US" sz="2000" b="1" baseline="30000" dirty="0">
                <a:solidFill>
                  <a:srgbClr val="005493"/>
                </a:solidFill>
                <a:latin typeface="Franklin Gothic Medium"/>
              </a:rPr>
              <a:t>D</a:t>
            </a:r>
            <a:r>
              <a:rPr lang="en-US" sz="2000" b="1" dirty="0">
                <a:solidFill>
                  <a:srgbClr val="005493"/>
                </a:solidFill>
                <a:latin typeface="Franklin Gothic Medium"/>
              </a:rPr>
              <a:t> Minus (S</a:t>
            </a:r>
            <a:r>
              <a:rPr lang="en-US" sz="2000" b="1" baseline="30000" dirty="0">
                <a:solidFill>
                  <a:srgbClr val="005493"/>
                </a:solidFill>
                <a:latin typeface="Franklin Gothic Medium"/>
              </a:rPr>
              <a:t>D-</a:t>
            </a:r>
            <a:r>
              <a:rPr lang="en-US" sz="2000" b="1" dirty="0">
                <a:solidFill>
                  <a:srgbClr val="005493"/>
                </a:solidFill>
                <a:latin typeface="Franklin Gothic Medium"/>
              </a:rPr>
              <a:t>)</a:t>
            </a:r>
          </a:p>
        </p:txBody>
      </p:sp>
      <p:sp>
        <p:nvSpPr>
          <p:cNvPr id="18" name="Rectangle 17"/>
          <p:cNvSpPr/>
          <p:nvPr/>
        </p:nvSpPr>
        <p:spPr>
          <a:xfrm>
            <a:off x="4686924" y="4550551"/>
            <a:ext cx="1928734" cy="707887"/>
          </a:xfrm>
          <a:prstGeom prst="rect">
            <a:avLst/>
          </a:prstGeom>
          <a:solidFill>
            <a:schemeClr val="bg1"/>
          </a:solid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7030A0"/>
                </a:solidFill>
                <a:latin typeface="Franklin Gothic Medium"/>
              </a:rPr>
              <a:t>Response</a:t>
            </a:r>
          </a:p>
        </p:txBody>
      </p:sp>
      <p:cxnSp>
        <p:nvCxnSpPr>
          <p:cNvPr id="9" name="Straight Arrow Connector 8"/>
          <p:cNvCxnSpPr/>
          <p:nvPr/>
        </p:nvCxnSpPr>
        <p:spPr>
          <a:xfrm>
            <a:off x="4563254" y="4211595"/>
            <a:ext cx="563382" cy="225494"/>
          </a:xfrm>
          <a:prstGeom prst="straightConnector1">
            <a:avLst/>
          </a:prstGeom>
          <a:ln w="57150">
            <a:solidFill>
              <a:srgbClr val="005493"/>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7800000">
            <a:off x="6185938" y="4211595"/>
            <a:ext cx="563382" cy="225494"/>
          </a:xfrm>
          <a:prstGeom prst="straightConnector1">
            <a:avLst/>
          </a:prstGeom>
          <a:ln w="57150">
            <a:solidFill>
              <a:srgbClr val="005493"/>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6200192" y="5526254"/>
            <a:ext cx="563382" cy="225494"/>
          </a:xfrm>
          <a:prstGeom prst="straightConnector1">
            <a:avLst/>
          </a:prstGeom>
          <a:ln w="57150">
            <a:solidFill>
              <a:srgbClr val="005493"/>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7800000">
            <a:off x="4538639" y="5526254"/>
            <a:ext cx="563382" cy="225494"/>
          </a:xfrm>
          <a:prstGeom prst="straightConnector1">
            <a:avLst/>
          </a:prstGeom>
          <a:ln w="57150">
            <a:solidFill>
              <a:srgbClr val="005493"/>
            </a:solidFill>
            <a:prstDash val="dash"/>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4439585" y="4896810"/>
            <a:ext cx="648182" cy="4975"/>
          </a:xfrm>
          <a:prstGeom prst="straightConnector1">
            <a:avLst/>
          </a:prstGeom>
          <a:ln w="38100">
            <a:solidFill>
              <a:srgbClr val="005493"/>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6340982" y="4899516"/>
            <a:ext cx="648182" cy="4975"/>
          </a:xfrm>
          <a:prstGeom prst="straightConnector1">
            <a:avLst/>
          </a:prstGeom>
          <a:ln w="38100">
            <a:solidFill>
              <a:srgbClr val="005493"/>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0" y="0"/>
            <a:ext cx="7772399" cy="1446550"/>
          </a:xfrm>
          <a:prstGeom prst="rect">
            <a:avLst/>
          </a:prstGeom>
          <a:noFill/>
        </p:spPr>
        <p:txBody>
          <a:bodyPr wrap="square">
            <a:spAutoFit/>
          </a:bodyPr>
          <a:lstStyle/>
          <a:p>
            <a:pPr defTabSz="685783"/>
            <a:r>
              <a:rPr lang="en-US" sz="4400" b="1" kern="0" dirty="0">
                <a:solidFill>
                  <a:schemeClr val="accent2"/>
                </a:solidFill>
                <a:latin typeface="Franklin Gothic Medium"/>
                <a:ea typeface="Arial" charset="0"/>
                <a:cs typeface="Arial" charset="0"/>
              </a:rPr>
              <a:t>What behavioral procedures are involved in teaching?  </a:t>
            </a:r>
          </a:p>
        </p:txBody>
      </p:sp>
      <p:sp>
        <p:nvSpPr>
          <p:cNvPr id="27" name="Rectangle 26"/>
          <p:cNvSpPr/>
          <p:nvPr/>
        </p:nvSpPr>
        <p:spPr>
          <a:xfrm>
            <a:off x="305167" y="4324342"/>
            <a:ext cx="2121844" cy="707886"/>
          </a:xfrm>
          <a:prstGeom prst="rect">
            <a:avLst/>
          </a:prstGeom>
        </p:spPr>
        <p:txBody>
          <a:bodyPr wrap="square">
            <a:spAutoFit/>
          </a:bodyPr>
          <a:lstStyle/>
          <a:p>
            <a:pPr marL="19050" lvl="1"/>
            <a:r>
              <a:rPr lang="en-US" altLang="en-US" sz="2000" dirty="0">
                <a:solidFill>
                  <a:schemeClr val="bg1"/>
                </a:solidFill>
                <a:ea typeface="ＭＳ Ｐゴシック" charset="-128"/>
              </a:rPr>
              <a:t>Reinforce </a:t>
            </a:r>
            <a:r>
              <a:rPr lang="en-US" altLang="en-US" sz="2000" i="1" dirty="0">
                <a:solidFill>
                  <a:schemeClr val="bg1"/>
                </a:solidFill>
                <a:ea typeface="ＭＳ Ｐゴシック" charset="-128"/>
              </a:rPr>
              <a:t>only when</a:t>
            </a:r>
            <a:r>
              <a:rPr lang="en-US" altLang="en-US" sz="2000" dirty="0">
                <a:solidFill>
                  <a:schemeClr val="bg1"/>
                </a:solidFill>
                <a:ea typeface="ＭＳ Ｐゴシック" charset="-128"/>
              </a:rPr>
              <a:t> S</a:t>
            </a:r>
            <a:r>
              <a:rPr lang="en-US" altLang="en-US" sz="2000" baseline="30000" dirty="0">
                <a:solidFill>
                  <a:schemeClr val="bg1"/>
                </a:solidFill>
                <a:ea typeface="ＭＳ Ｐゴシック" charset="-128"/>
              </a:rPr>
              <a:t>D</a:t>
            </a:r>
            <a:r>
              <a:rPr lang="en-US" altLang="en-US" sz="2000" dirty="0">
                <a:solidFill>
                  <a:schemeClr val="bg1"/>
                </a:solidFill>
                <a:ea typeface="ＭＳ Ｐゴシック" charset="-128"/>
              </a:rPr>
              <a:t> </a:t>
            </a:r>
            <a:r>
              <a:rPr lang="en-US" altLang="en-US" sz="2000" dirty="0">
                <a:solidFill>
                  <a:schemeClr val="bg1"/>
                </a:solidFill>
                <a:ea typeface="ＭＳ Ｐゴシック" charset="-128"/>
                <a:sym typeface="Wingdings" charset="2"/>
              </a:rPr>
              <a:t> </a:t>
            </a:r>
            <a:r>
              <a:rPr lang="en-US" altLang="en-US" sz="2000" dirty="0">
                <a:solidFill>
                  <a:schemeClr val="bg1"/>
                </a:solidFill>
                <a:ea typeface="ＭＳ Ｐゴシック" charset="-128"/>
              </a:rPr>
              <a:t>R</a:t>
            </a:r>
            <a:r>
              <a:rPr lang="en-US" altLang="en-US" sz="2000" baseline="-25000" dirty="0">
                <a:solidFill>
                  <a:schemeClr val="bg1"/>
                </a:solidFill>
                <a:ea typeface="ＭＳ Ｐゴシック" charset="-128"/>
              </a:rPr>
              <a:t>1</a:t>
            </a:r>
          </a:p>
        </p:txBody>
      </p:sp>
      <p:sp>
        <p:nvSpPr>
          <p:cNvPr id="39" name="Cloud Callout 38"/>
          <p:cNvSpPr/>
          <p:nvPr/>
        </p:nvSpPr>
        <p:spPr>
          <a:xfrm>
            <a:off x="0" y="1357952"/>
            <a:ext cx="2427011" cy="1857442"/>
          </a:xfrm>
          <a:prstGeom prst="cloudCallout">
            <a:avLst>
              <a:gd name="adj1" fmla="val 27350"/>
              <a:gd name="adj2" fmla="val 65216"/>
            </a:avLst>
          </a:prstGeom>
          <a:solidFill>
            <a:schemeClr val="accent2">
              <a:lumMod val="10000"/>
              <a:lumOff val="9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70C0"/>
                </a:solidFill>
                <a:latin typeface="Franklin Gothic Medium"/>
              </a:rPr>
              <a:t>What if </a:t>
            </a:r>
          </a:p>
          <a:p>
            <a:pPr algn="ctr"/>
            <a:r>
              <a:rPr lang="en-US" sz="2000" dirty="0">
                <a:solidFill>
                  <a:srgbClr val="0070C0"/>
                </a:solidFill>
                <a:latin typeface="Franklin Gothic Medium"/>
              </a:rPr>
              <a:t>you use corrective feedback??</a:t>
            </a:r>
            <a:endParaRPr lang="en-US" sz="2000" dirty="0">
              <a:solidFill>
                <a:srgbClr val="0070C0"/>
              </a:solidFill>
            </a:endParaRPr>
          </a:p>
        </p:txBody>
      </p:sp>
      <p:pic>
        <p:nvPicPr>
          <p:cNvPr id="28" name="Picture 27"/>
          <p:cNvPicPr>
            <a:picLocks noChangeAspect="1"/>
          </p:cNvPicPr>
          <p:nvPr/>
        </p:nvPicPr>
        <p:blipFill>
          <a:blip r:embed="rId2"/>
          <a:stretch>
            <a:fillRect/>
          </a:stretch>
        </p:blipFill>
        <p:spPr>
          <a:xfrm>
            <a:off x="2496814" y="4797025"/>
            <a:ext cx="2001700" cy="1499343"/>
          </a:xfrm>
          <a:prstGeom prst="rect">
            <a:avLst/>
          </a:prstGeom>
        </p:spPr>
      </p:pic>
      <p:sp>
        <p:nvSpPr>
          <p:cNvPr id="29" name="Oval Callout 28"/>
          <p:cNvSpPr/>
          <p:nvPr/>
        </p:nvSpPr>
        <p:spPr>
          <a:xfrm>
            <a:off x="4180090" y="5242638"/>
            <a:ext cx="2329388" cy="874589"/>
          </a:xfrm>
          <a:prstGeom prst="wedgeEllipseCallout">
            <a:avLst>
              <a:gd name="adj1" fmla="val -2498"/>
              <a:gd name="adj2" fmla="val -62289"/>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“Good Morning Dr. Principal”</a:t>
            </a:r>
          </a:p>
        </p:txBody>
      </p:sp>
      <p:sp>
        <p:nvSpPr>
          <p:cNvPr id="30" name="Oval Callout 29"/>
          <p:cNvSpPr/>
          <p:nvPr/>
        </p:nvSpPr>
        <p:spPr>
          <a:xfrm rot="21001601">
            <a:off x="6642816" y="4957984"/>
            <a:ext cx="2478491" cy="1128077"/>
          </a:xfrm>
          <a:prstGeom prst="wedgeEllipseCallout">
            <a:avLst>
              <a:gd name="adj1" fmla="val -2546"/>
              <a:gd name="adj2" fmla="val -75849"/>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a:t>
            </a:r>
            <a:r>
              <a:rPr lang="en-US" sz="2000" b="1" dirty="0">
                <a:solidFill>
                  <a:schemeClr val="tx1"/>
                </a:solidFill>
              </a:rPr>
              <a:t>Good morning! Have a   great day!”</a:t>
            </a:r>
          </a:p>
        </p:txBody>
      </p:sp>
      <p:sp>
        <p:nvSpPr>
          <p:cNvPr id="32" name="Rectangle 31"/>
          <p:cNvSpPr/>
          <p:nvPr/>
        </p:nvSpPr>
        <p:spPr>
          <a:xfrm>
            <a:off x="4686924" y="1567919"/>
            <a:ext cx="1928734"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Behavior</a:t>
            </a:r>
          </a:p>
        </p:txBody>
      </p:sp>
      <p:sp>
        <p:nvSpPr>
          <p:cNvPr id="33" name="Rectangle 32"/>
          <p:cNvSpPr/>
          <p:nvPr/>
        </p:nvSpPr>
        <p:spPr>
          <a:xfrm>
            <a:off x="6862997" y="1567918"/>
            <a:ext cx="1928734" cy="13940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Consequence</a:t>
            </a:r>
          </a:p>
        </p:txBody>
      </p:sp>
      <p:sp>
        <p:nvSpPr>
          <p:cNvPr id="34" name="Right Arrow 33"/>
          <p:cNvSpPr/>
          <p:nvPr/>
        </p:nvSpPr>
        <p:spPr>
          <a:xfrm>
            <a:off x="6509477" y="2085073"/>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5" name="Rectangle 34"/>
          <p:cNvSpPr/>
          <p:nvPr/>
        </p:nvSpPr>
        <p:spPr>
          <a:xfrm>
            <a:off x="2510851" y="1575414"/>
            <a:ext cx="1928734" cy="1394085"/>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Antecedent</a:t>
            </a:r>
          </a:p>
        </p:txBody>
      </p:sp>
      <p:sp>
        <p:nvSpPr>
          <p:cNvPr id="36" name="Right Arrow 35"/>
          <p:cNvSpPr/>
          <p:nvPr/>
        </p:nvSpPr>
        <p:spPr>
          <a:xfrm>
            <a:off x="4323411" y="2085073"/>
            <a:ext cx="479687" cy="434715"/>
          </a:xfrm>
          <a:prstGeom prst="rightArrow">
            <a:avLst/>
          </a:prstGeom>
          <a:gradFill flip="none" rotWithShape="1">
            <a:gsLst>
              <a:gs pos="0">
                <a:schemeClr val="accent2">
                  <a:lumMod val="90000"/>
                  <a:lumOff val="10000"/>
                </a:schemeClr>
              </a:gs>
              <a:gs pos="86000">
                <a:srgbClr val="7030A0"/>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4892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par>
                                <p:cTn id="8" presetID="9" presetClass="exit" presetSubtype="0" fill="hold" grpId="0" nodeType="withEffect">
                                  <p:stCondLst>
                                    <p:cond delay="0"/>
                                  </p:stCondLst>
                                  <p:childTnLst>
                                    <p:animEffect transition="out" filter="dissolv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dissolv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dissolv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dissolve">
                                      <p:cBhvr>
                                        <p:cTn id="35" dur="500"/>
                                        <p:tgtEl>
                                          <p:spTgt spid="30"/>
                                        </p:tgtEl>
                                      </p:cBhvr>
                                    </p:animEffect>
                                  </p:childTnLst>
                                </p:cTn>
                              </p:par>
                              <p:par>
                                <p:cTn id="36" presetID="9" presetClass="exit" presetSubtype="0" fill="hold" grpId="0" nodeType="withEffect">
                                  <p:stCondLst>
                                    <p:cond delay="0"/>
                                  </p:stCondLst>
                                  <p:childTnLst>
                                    <p:animEffect transition="out" filter="dissolve">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par>
                                <p:cTn id="39" presetID="9" presetClass="exit" presetSubtype="0" fill="hold" nodeType="withEffect">
                                  <p:stCondLst>
                                    <p:cond delay="0"/>
                                  </p:stCondLst>
                                  <p:childTnLst>
                                    <p:animEffect transition="out" filter="dissolve">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par>
                                <p:cTn id="42" presetID="9" presetClass="exit" presetSubtype="0" fill="hold" nodeType="withEffect">
                                  <p:stCondLst>
                                    <p:cond delay="0"/>
                                  </p:stCondLst>
                                  <p:childTnLst>
                                    <p:animEffect transition="out" filter="dissolv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9" presetClass="exit" presetSubtype="0" fill="hold" grpId="0" nodeType="withEffect">
                                  <p:stCondLst>
                                    <p:cond delay="0"/>
                                  </p:stCondLst>
                                  <p:childTnLst>
                                    <p:animEffect transition="out" filter="dissolv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27" grpId="0"/>
      <p:bldP spid="39" grpId="0" animBg="1"/>
      <p:bldP spid="29" grpId="0" animBg="1"/>
      <p:bldP spid="3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862997" y="5285058"/>
            <a:ext cx="1928734" cy="707887"/>
          </a:xfrm>
          <a:prstGeom prst="rect">
            <a:avLst/>
          </a:prstGeom>
          <a:solidFill>
            <a:schemeClr val="bg1"/>
          </a:solidFill>
          <a:ln w="381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D82000"/>
                </a:solidFill>
                <a:latin typeface="Franklin Gothic Medium"/>
              </a:rPr>
              <a:t>Punishment</a:t>
            </a:r>
          </a:p>
          <a:p>
            <a:pPr algn="ctr"/>
            <a:r>
              <a:rPr lang="en-US" sz="2000" dirty="0">
                <a:solidFill>
                  <a:srgbClr val="C00000"/>
                </a:solidFill>
              </a:rPr>
              <a:t>(Correction)</a:t>
            </a:r>
          </a:p>
        </p:txBody>
      </p:sp>
      <p:sp>
        <p:nvSpPr>
          <p:cNvPr id="17" name="Rectangle 16"/>
          <p:cNvSpPr/>
          <p:nvPr/>
        </p:nvSpPr>
        <p:spPr>
          <a:xfrm>
            <a:off x="2510851" y="5285058"/>
            <a:ext cx="1928734" cy="707887"/>
          </a:xfrm>
          <a:prstGeom prst="rect">
            <a:avLst/>
          </a:prstGeom>
          <a:solidFill>
            <a:schemeClr val="bg1"/>
          </a:solidFill>
          <a:ln w="57150">
            <a:solidFill>
              <a:srgbClr val="005493"/>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5493"/>
                </a:solidFill>
                <a:latin typeface="Franklin Gothic Medium"/>
              </a:rPr>
              <a:t>S</a:t>
            </a:r>
            <a:r>
              <a:rPr lang="en-US" sz="2000" b="1" baseline="30000" dirty="0">
                <a:solidFill>
                  <a:srgbClr val="005493"/>
                </a:solidFill>
                <a:latin typeface="Franklin Gothic Medium"/>
              </a:rPr>
              <a:t>D</a:t>
            </a:r>
            <a:r>
              <a:rPr lang="en-US" sz="2000" b="1" dirty="0">
                <a:solidFill>
                  <a:srgbClr val="005493"/>
                </a:solidFill>
                <a:latin typeface="Franklin Gothic Medium"/>
              </a:rPr>
              <a:t> Minus (S</a:t>
            </a:r>
            <a:r>
              <a:rPr lang="en-US" sz="2000" b="1" baseline="30000" dirty="0">
                <a:solidFill>
                  <a:srgbClr val="005493"/>
                </a:solidFill>
                <a:latin typeface="Franklin Gothic Medium"/>
              </a:rPr>
              <a:t>D-</a:t>
            </a:r>
            <a:r>
              <a:rPr lang="en-US" sz="2000" b="1" dirty="0">
                <a:solidFill>
                  <a:srgbClr val="005493"/>
                </a:solidFill>
                <a:latin typeface="Franklin Gothic Medium"/>
              </a:rPr>
              <a:t>)</a:t>
            </a:r>
          </a:p>
        </p:txBody>
      </p:sp>
      <p:sp>
        <p:nvSpPr>
          <p:cNvPr id="18" name="Rectangle 17"/>
          <p:cNvSpPr/>
          <p:nvPr/>
        </p:nvSpPr>
        <p:spPr>
          <a:xfrm>
            <a:off x="4686924" y="4550551"/>
            <a:ext cx="1928734" cy="707887"/>
          </a:xfrm>
          <a:prstGeom prst="rect">
            <a:avLst/>
          </a:prstGeom>
          <a:solidFill>
            <a:schemeClr val="bg1"/>
          </a:solid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a:solidFill>
                  <a:srgbClr val="7030A0"/>
                </a:solidFill>
                <a:latin typeface="Franklin Gothic Medium"/>
              </a:rPr>
              <a:t>Response</a:t>
            </a:r>
            <a:endParaRPr lang="en-US" sz="2000" b="1" dirty="0">
              <a:solidFill>
                <a:srgbClr val="7030A0"/>
              </a:solidFill>
              <a:latin typeface="Franklin Gothic Medium"/>
            </a:endParaRPr>
          </a:p>
        </p:txBody>
      </p:sp>
      <p:cxnSp>
        <p:nvCxnSpPr>
          <p:cNvPr id="20" name="Straight Arrow Connector 19"/>
          <p:cNvCxnSpPr/>
          <p:nvPr/>
        </p:nvCxnSpPr>
        <p:spPr>
          <a:xfrm>
            <a:off x="6200192" y="5526254"/>
            <a:ext cx="563382" cy="225494"/>
          </a:xfrm>
          <a:prstGeom prst="straightConnector1">
            <a:avLst/>
          </a:prstGeom>
          <a:ln w="57150">
            <a:solidFill>
              <a:schemeClr val="bg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7800000">
            <a:off x="4538639" y="5526254"/>
            <a:ext cx="563382" cy="225494"/>
          </a:xfrm>
          <a:prstGeom prst="straightConnector1">
            <a:avLst/>
          </a:prstGeom>
          <a:ln w="57150">
            <a:solidFill>
              <a:schemeClr val="bg1"/>
            </a:solidFill>
            <a:prstDash val="dash"/>
            <a:headEnd type="triangle"/>
            <a:tailEnd type="none"/>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0" y="0"/>
            <a:ext cx="7772399" cy="1446550"/>
          </a:xfrm>
          <a:prstGeom prst="rect">
            <a:avLst/>
          </a:prstGeom>
          <a:noFill/>
        </p:spPr>
        <p:txBody>
          <a:bodyPr wrap="square">
            <a:spAutoFit/>
          </a:bodyPr>
          <a:lstStyle/>
          <a:p>
            <a:pPr defTabSz="685783"/>
            <a:r>
              <a:rPr lang="en-US" sz="4400" b="1" kern="0" dirty="0">
                <a:solidFill>
                  <a:schemeClr val="accent2"/>
                </a:solidFill>
                <a:latin typeface="Franklin Gothic Medium"/>
                <a:ea typeface="Arial" charset="0"/>
                <a:cs typeface="Arial" charset="0"/>
              </a:rPr>
              <a:t>What behavioral procedures are involved in teaching?  </a:t>
            </a:r>
          </a:p>
        </p:txBody>
      </p:sp>
      <p:sp>
        <p:nvSpPr>
          <p:cNvPr id="27" name="Rectangle 26"/>
          <p:cNvSpPr/>
          <p:nvPr/>
        </p:nvSpPr>
        <p:spPr>
          <a:xfrm>
            <a:off x="218705" y="4386334"/>
            <a:ext cx="2121844" cy="1323439"/>
          </a:xfrm>
          <a:prstGeom prst="rect">
            <a:avLst/>
          </a:prstGeom>
        </p:spPr>
        <p:txBody>
          <a:bodyPr wrap="square">
            <a:spAutoFit/>
          </a:bodyPr>
          <a:lstStyle/>
          <a:p>
            <a:pPr marL="19050" lvl="1"/>
            <a:r>
              <a:rPr lang="en-US" altLang="en-US" sz="2000" dirty="0">
                <a:solidFill>
                  <a:schemeClr val="bg1"/>
                </a:solidFill>
                <a:ea typeface="ＭＳ Ｐゴシック" charset="-128"/>
              </a:rPr>
              <a:t>Reinforce </a:t>
            </a:r>
            <a:r>
              <a:rPr lang="en-US" altLang="en-US" sz="2000" i="1" dirty="0">
                <a:solidFill>
                  <a:schemeClr val="bg1"/>
                </a:solidFill>
                <a:ea typeface="ＭＳ Ｐゴシック" charset="-128"/>
              </a:rPr>
              <a:t>only when</a:t>
            </a:r>
            <a:r>
              <a:rPr lang="en-US" altLang="en-US" sz="2000" dirty="0">
                <a:solidFill>
                  <a:schemeClr val="bg1"/>
                </a:solidFill>
                <a:ea typeface="ＭＳ Ｐゴシック" charset="-128"/>
              </a:rPr>
              <a:t> S</a:t>
            </a:r>
            <a:r>
              <a:rPr lang="en-US" altLang="en-US" sz="2000" baseline="30000" dirty="0">
                <a:solidFill>
                  <a:schemeClr val="bg1"/>
                </a:solidFill>
                <a:ea typeface="ＭＳ Ｐゴシック" charset="-128"/>
              </a:rPr>
              <a:t>D</a:t>
            </a:r>
            <a:r>
              <a:rPr lang="en-US" altLang="en-US" sz="2000" dirty="0">
                <a:solidFill>
                  <a:schemeClr val="bg1"/>
                </a:solidFill>
                <a:ea typeface="ＭＳ Ｐゴシック" charset="-128"/>
              </a:rPr>
              <a:t> </a:t>
            </a:r>
            <a:r>
              <a:rPr lang="en-US" altLang="en-US" sz="2000" dirty="0">
                <a:solidFill>
                  <a:schemeClr val="bg1"/>
                </a:solidFill>
                <a:ea typeface="ＭＳ Ｐゴシック" charset="-128"/>
                <a:sym typeface="Wingdings" charset="2"/>
              </a:rPr>
              <a:t> </a:t>
            </a:r>
            <a:r>
              <a:rPr lang="en-US" altLang="en-US" sz="2000" dirty="0">
                <a:solidFill>
                  <a:schemeClr val="bg1"/>
                </a:solidFill>
                <a:ea typeface="ＭＳ Ｐゴシック" charset="-128"/>
              </a:rPr>
              <a:t>R</a:t>
            </a:r>
            <a:r>
              <a:rPr lang="en-US" altLang="en-US" sz="2000" baseline="-25000" dirty="0">
                <a:solidFill>
                  <a:schemeClr val="bg1"/>
                </a:solidFill>
                <a:ea typeface="ＭＳ Ｐゴシック" charset="-128"/>
              </a:rPr>
              <a:t>1</a:t>
            </a:r>
          </a:p>
          <a:p>
            <a:pPr marL="19050" lvl="1"/>
            <a:r>
              <a:rPr lang="en-US" altLang="en-US" sz="2000" dirty="0">
                <a:solidFill>
                  <a:schemeClr val="bg1"/>
                </a:solidFill>
                <a:ea typeface="ＭＳ Ｐゴシック" charset="-128"/>
              </a:rPr>
              <a:t>Correct when S</a:t>
            </a:r>
            <a:r>
              <a:rPr lang="en-US" altLang="en-US" sz="2000" baseline="30000" dirty="0">
                <a:solidFill>
                  <a:schemeClr val="bg1"/>
                </a:solidFill>
                <a:ea typeface="ＭＳ Ｐゴシック" charset="-128"/>
                <a:sym typeface="Webdings" charset="2"/>
              </a:rPr>
              <a:t>D-</a:t>
            </a:r>
            <a:r>
              <a:rPr lang="en-US" altLang="en-US" sz="2000" dirty="0">
                <a:solidFill>
                  <a:schemeClr val="bg1"/>
                </a:solidFill>
                <a:ea typeface="ＭＳ Ｐゴシック" charset="-128"/>
              </a:rPr>
              <a:t> </a:t>
            </a:r>
            <a:r>
              <a:rPr lang="en-US" altLang="en-US" sz="2000" dirty="0">
                <a:solidFill>
                  <a:schemeClr val="bg1"/>
                </a:solidFill>
                <a:ea typeface="ＭＳ Ｐゴシック" charset="-128"/>
                <a:sym typeface="Wingdings" charset="2"/>
              </a:rPr>
              <a:t> </a:t>
            </a:r>
            <a:r>
              <a:rPr lang="en-US" altLang="en-US" sz="2000" dirty="0">
                <a:solidFill>
                  <a:schemeClr val="bg1"/>
                </a:solidFill>
                <a:ea typeface="ＭＳ Ｐゴシック" charset="-128"/>
              </a:rPr>
              <a:t>R</a:t>
            </a:r>
            <a:r>
              <a:rPr lang="en-US" altLang="en-US" sz="2000" baseline="-25000" dirty="0">
                <a:solidFill>
                  <a:schemeClr val="bg1"/>
                </a:solidFill>
                <a:ea typeface="ＭＳ Ｐゴシック" charset="-128"/>
              </a:rPr>
              <a:t>1</a:t>
            </a:r>
          </a:p>
        </p:txBody>
      </p:sp>
      <p:sp>
        <p:nvSpPr>
          <p:cNvPr id="42" name="Rectangle 41"/>
          <p:cNvSpPr/>
          <p:nvPr/>
        </p:nvSpPr>
        <p:spPr>
          <a:xfrm>
            <a:off x="158923" y="3303658"/>
            <a:ext cx="2103964" cy="1088728"/>
          </a:xfrm>
          <a:prstGeom prst="rect">
            <a:avLst/>
          </a:prstGeom>
          <a:solidFill>
            <a:schemeClr val="accent2">
              <a:lumMod val="10000"/>
              <a:lumOff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70C0"/>
                </a:solidFill>
                <a:latin typeface="Franklin Gothic Medium"/>
              </a:rPr>
              <a:t>Establishing Stimulus Control</a:t>
            </a:r>
            <a:endParaRPr lang="en-US" sz="2000" dirty="0">
              <a:solidFill>
                <a:srgbClr val="0070C0"/>
              </a:solidFill>
            </a:endParaRPr>
          </a:p>
        </p:txBody>
      </p:sp>
      <p:sp>
        <p:nvSpPr>
          <p:cNvPr id="22" name="Oval Callout 21"/>
          <p:cNvSpPr/>
          <p:nvPr/>
        </p:nvSpPr>
        <p:spPr>
          <a:xfrm>
            <a:off x="4803098" y="3209235"/>
            <a:ext cx="2269144" cy="1102836"/>
          </a:xfrm>
          <a:prstGeom prst="wedgeEllipseCallout">
            <a:avLst>
              <a:gd name="adj1" fmla="val -27108"/>
              <a:gd name="adj2" fmla="val 85594"/>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“Good Morning </a:t>
            </a:r>
          </a:p>
          <a:p>
            <a:pPr algn="ctr"/>
            <a:r>
              <a:rPr lang="en-US" sz="2000" dirty="0">
                <a:solidFill>
                  <a:schemeClr val="tx1"/>
                </a:solidFill>
                <a:latin typeface="Franklin Gothic Medium"/>
              </a:rPr>
              <a:t>Dr. Principal”</a:t>
            </a:r>
          </a:p>
        </p:txBody>
      </p:sp>
      <p:pic>
        <p:nvPicPr>
          <p:cNvPr id="9" name="Picture 8"/>
          <p:cNvPicPr>
            <a:picLocks noChangeAspect="1"/>
          </p:cNvPicPr>
          <p:nvPr/>
        </p:nvPicPr>
        <p:blipFill>
          <a:blip r:embed="rId2"/>
          <a:stretch>
            <a:fillRect/>
          </a:stretch>
        </p:blipFill>
        <p:spPr>
          <a:xfrm>
            <a:off x="2341174" y="3407633"/>
            <a:ext cx="2268088" cy="1427714"/>
          </a:xfrm>
          <a:prstGeom prst="rect">
            <a:avLst/>
          </a:prstGeom>
        </p:spPr>
      </p:pic>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2667" b="99556" l="0" r="100000">
                        <a14:foregroundMark x1="37333" y1="37333" x2="37333" y2="37333"/>
                        <a14:foregroundMark x1="31556" y1="46222" x2="42667" y2="45333"/>
                        <a14:foregroundMark x1="16444" y1="53333" x2="54667" y2="39111"/>
                        <a14:foregroundMark x1="31111" y1="21333" x2="31111" y2="61778"/>
                        <a14:foregroundMark x1="23556" y1="52889" x2="53778" y2="27556"/>
                        <a14:foregroundMark x1="40444" y1="33333" x2="21778" y2="47556"/>
                        <a14:foregroundMark x1="28444" y1="27556" x2="36000" y2="56000"/>
                        <a14:foregroundMark x1="32444" y1="29333" x2="49333" y2="67556"/>
                        <a14:foregroundMark x1="33778" y1="30667" x2="33778" y2="38667"/>
                        <a14:foregroundMark x1="57333" y1="18667" x2="28444" y2="53333"/>
                        <a14:foregroundMark x1="51111" y1="33333" x2="79556" y2="52889"/>
                        <a14:foregroundMark x1="48889" y1="20000" x2="78667" y2="40889"/>
                        <a14:foregroundMark x1="66667" y1="55556" x2="74222" y2="43556"/>
                        <a14:foregroundMark x1="64000" y1="52000" x2="64000" y2="52000"/>
                        <a14:foregroundMark x1="53333" y1="51111" x2="85333" y2="41778"/>
                      </a14:backgroundRemoval>
                    </a14:imgEffect>
                  </a14:imgLayer>
                </a14:imgProps>
              </a:ext>
            </a:extLst>
          </a:blip>
          <a:stretch>
            <a:fillRect/>
          </a:stretch>
        </p:blipFill>
        <p:spPr>
          <a:xfrm>
            <a:off x="7802224" y="3883071"/>
            <a:ext cx="1303408" cy="1303408"/>
          </a:xfrm>
          <a:prstGeom prst="rect">
            <a:avLst/>
          </a:prstGeom>
        </p:spPr>
      </p:pic>
      <p:sp>
        <p:nvSpPr>
          <p:cNvPr id="8" name="Oval Callout 7"/>
          <p:cNvSpPr/>
          <p:nvPr/>
        </p:nvSpPr>
        <p:spPr>
          <a:xfrm>
            <a:off x="6481883" y="4187902"/>
            <a:ext cx="1423504" cy="738186"/>
          </a:xfrm>
          <a:prstGeom prst="wedgeEllipseCallout">
            <a:avLst>
              <a:gd name="adj1" fmla="val 31604"/>
              <a:gd name="adj2" fmla="val 114799"/>
            </a:avLst>
          </a:prstGeom>
          <a:solidFill>
            <a:schemeClr val="accent1">
              <a:lumMod val="40000"/>
              <a:lumOff val="6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latin typeface="+mj-lt"/>
              </a:rPr>
              <a:t>Call me Jen</a:t>
            </a:r>
          </a:p>
        </p:txBody>
      </p:sp>
      <p:sp>
        <p:nvSpPr>
          <p:cNvPr id="24" name="Rectangle 23"/>
          <p:cNvSpPr/>
          <p:nvPr/>
        </p:nvSpPr>
        <p:spPr>
          <a:xfrm>
            <a:off x="4686924" y="1567919"/>
            <a:ext cx="1928734"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Behavior</a:t>
            </a:r>
          </a:p>
        </p:txBody>
      </p:sp>
      <p:sp>
        <p:nvSpPr>
          <p:cNvPr id="25" name="Rectangle 24"/>
          <p:cNvSpPr/>
          <p:nvPr/>
        </p:nvSpPr>
        <p:spPr>
          <a:xfrm>
            <a:off x="6862997" y="1567918"/>
            <a:ext cx="1928734" cy="13940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Consequence</a:t>
            </a:r>
          </a:p>
        </p:txBody>
      </p:sp>
      <p:sp>
        <p:nvSpPr>
          <p:cNvPr id="28" name="Right Arrow 27"/>
          <p:cNvSpPr/>
          <p:nvPr/>
        </p:nvSpPr>
        <p:spPr>
          <a:xfrm>
            <a:off x="6509477" y="2085073"/>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9" name="Rectangle 28"/>
          <p:cNvSpPr/>
          <p:nvPr/>
        </p:nvSpPr>
        <p:spPr>
          <a:xfrm>
            <a:off x="2510851" y="1575414"/>
            <a:ext cx="1928734" cy="1394085"/>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Antecedent</a:t>
            </a:r>
          </a:p>
        </p:txBody>
      </p:sp>
      <p:sp>
        <p:nvSpPr>
          <p:cNvPr id="30" name="Right Arrow 29"/>
          <p:cNvSpPr/>
          <p:nvPr/>
        </p:nvSpPr>
        <p:spPr>
          <a:xfrm>
            <a:off x="4323411" y="2085073"/>
            <a:ext cx="479687" cy="434715"/>
          </a:xfrm>
          <a:prstGeom prst="rightArrow">
            <a:avLst/>
          </a:prstGeom>
          <a:gradFill flip="none" rotWithShape="1">
            <a:gsLst>
              <a:gs pos="0">
                <a:schemeClr val="accent2">
                  <a:lumMod val="90000"/>
                  <a:lumOff val="10000"/>
                </a:schemeClr>
              </a:gs>
              <a:gs pos="86000">
                <a:srgbClr val="7030A0"/>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7611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dissolv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862997" y="3359361"/>
            <a:ext cx="1928734" cy="707887"/>
          </a:xfrm>
          <a:prstGeom prst="rect">
            <a:avLst/>
          </a:prstGeom>
          <a:solidFill>
            <a:schemeClr val="bg1"/>
          </a:solidFill>
          <a:ln w="381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D82000"/>
                </a:solidFill>
                <a:latin typeface="Franklin Gothic Medium"/>
              </a:rPr>
              <a:t>Punishment</a:t>
            </a:r>
          </a:p>
          <a:p>
            <a:pPr algn="ctr"/>
            <a:r>
              <a:rPr lang="en-US" sz="2000" dirty="0">
                <a:solidFill>
                  <a:srgbClr val="C00000"/>
                </a:solidFill>
              </a:rPr>
              <a:t>(Correction)</a:t>
            </a:r>
          </a:p>
        </p:txBody>
      </p:sp>
      <p:sp>
        <p:nvSpPr>
          <p:cNvPr id="15" name="Rectangle 14"/>
          <p:cNvSpPr/>
          <p:nvPr/>
        </p:nvSpPr>
        <p:spPr>
          <a:xfrm>
            <a:off x="2510851" y="3862832"/>
            <a:ext cx="1928734" cy="707887"/>
          </a:xfrm>
          <a:prstGeom prst="rect">
            <a:avLst/>
          </a:prstGeom>
          <a:solidFill>
            <a:schemeClr val="bg1"/>
          </a:solidFill>
          <a:ln w="57150">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5493"/>
                </a:solidFill>
                <a:latin typeface="Franklin Gothic Medium"/>
              </a:rPr>
              <a:t>Discriminative</a:t>
            </a:r>
          </a:p>
          <a:p>
            <a:pPr algn="ctr"/>
            <a:r>
              <a:rPr lang="en-US" sz="2000" b="1" dirty="0">
                <a:solidFill>
                  <a:srgbClr val="005493"/>
                </a:solidFill>
                <a:latin typeface="Franklin Gothic Medium"/>
              </a:rPr>
              <a:t>Stimulus (S</a:t>
            </a:r>
            <a:r>
              <a:rPr lang="en-US" sz="2000" b="1" baseline="30000" dirty="0">
                <a:solidFill>
                  <a:srgbClr val="005493"/>
                </a:solidFill>
                <a:latin typeface="Franklin Gothic Medium"/>
              </a:rPr>
              <a:t>D</a:t>
            </a:r>
            <a:r>
              <a:rPr lang="en-US" sz="2000" b="1" dirty="0">
                <a:solidFill>
                  <a:srgbClr val="005493"/>
                </a:solidFill>
                <a:latin typeface="Franklin Gothic Medium"/>
              </a:rPr>
              <a:t>)</a:t>
            </a:r>
          </a:p>
        </p:txBody>
      </p:sp>
      <p:sp>
        <p:nvSpPr>
          <p:cNvPr id="26" name="Rectangle 25"/>
          <p:cNvSpPr/>
          <p:nvPr/>
        </p:nvSpPr>
        <p:spPr>
          <a:xfrm>
            <a:off x="0" y="0"/>
            <a:ext cx="7772399" cy="1446550"/>
          </a:xfrm>
          <a:prstGeom prst="rect">
            <a:avLst/>
          </a:prstGeom>
          <a:noFill/>
        </p:spPr>
        <p:txBody>
          <a:bodyPr wrap="square">
            <a:spAutoFit/>
          </a:bodyPr>
          <a:lstStyle/>
          <a:p>
            <a:pPr defTabSz="685783"/>
            <a:r>
              <a:rPr lang="en-US" sz="4400" b="1" kern="0" dirty="0">
                <a:solidFill>
                  <a:schemeClr val="accent2"/>
                </a:solidFill>
                <a:latin typeface="Franklin Gothic Medium"/>
                <a:ea typeface="Arial" charset="0"/>
                <a:cs typeface="Arial" charset="0"/>
              </a:rPr>
              <a:t>What behavioral procedures are involved in teaching?  </a:t>
            </a:r>
          </a:p>
        </p:txBody>
      </p:sp>
      <p:sp>
        <p:nvSpPr>
          <p:cNvPr id="27" name="Rectangle 26"/>
          <p:cNvSpPr/>
          <p:nvPr/>
        </p:nvSpPr>
        <p:spPr>
          <a:xfrm>
            <a:off x="143903" y="4299187"/>
            <a:ext cx="2121844" cy="1938992"/>
          </a:xfrm>
          <a:prstGeom prst="rect">
            <a:avLst/>
          </a:prstGeom>
        </p:spPr>
        <p:txBody>
          <a:bodyPr wrap="square">
            <a:spAutoFit/>
          </a:bodyPr>
          <a:lstStyle/>
          <a:p>
            <a:pPr marL="19050" lvl="1"/>
            <a:r>
              <a:rPr lang="en-US" altLang="en-US" sz="2000" dirty="0">
                <a:solidFill>
                  <a:schemeClr val="bg1"/>
                </a:solidFill>
                <a:ea typeface="ＭＳ Ｐゴシック" charset="-128"/>
              </a:rPr>
              <a:t>Reinforce </a:t>
            </a:r>
            <a:r>
              <a:rPr lang="en-US" altLang="en-US" sz="2000" i="1" dirty="0">
                <a:solidFill>
                  <a:schemeClr val="bg1"/>
                </a:solidFill>
                <a:ea typeface="ＭＳ Ｐゴシック" charset="-128"/>
              </a:rPr>
              <a:t>only when</a:t>
            </a:r>
            <a:r>
              <a:rPr lang="en-US" altLang="en-US" sz="2000" dirty="0">
                <a:solidFill>
                  <a:schemeClr val="bg1"/>
                </a:solidFill>
                <a:ea typeface="ＭＳ Ｐゴシック" charset="-128"/>
              </a:rPr>
              <a:t> S</a:t>
            </a:r>
            <a:r>
              <a:rPr lang="en-US" altLang="en-US" sz="2000" baseline="30000" dirty="0">
                <a:solidFill>
                  <a:schemeClr val="bg1"/>
                </a:solidFill>
                <a:ea typeface="ＭＳ Ｐゴシック" charset="-128"/>
              </a:rPr>
              <a:t>D</a:t>
            </a:r>
            <a:r>
              <a:rPr lang="en-US" altLang="en-US" sz="2000" dirty="0">
                <a:solidFill>
                  <a:schemeClr val="bg1"/>
                </a:solidFill>
                <a:ea typeface="ＭＳ Ｐゴシック" charset="-128"/>
              </a:rPr>
              <a:t> </a:t>
            </a:r>
            <a:r>
              <a:rPr lang="en-US" altLang="en-US" sz="2000" dirty="0">
                <a:solidFill>
                  <a:schemeClr val="bg1"/>
                </a:solidFill>
                <a:ea typeface="ＭＳ Ｐゴシック" charset="-128"/>
                <a:sym typeface="Wingdings" charset="2"/>
              </a:rPr>
              <a:t> </a:t>
            </a:r>
            <a:r>
              <a:rPr lang="en-US" altLang="en-US" sz="2000" dirty="0">
                <a:solidFill>
                  <a:schemeClr val="bg1"/>
                </a:solidFill>
                <a:ea typeface="ＭＳ Ｐゴシック" charset="-128"/>
              </a:rPr>
              <a:t>R</a:t>
            </a:r>
            <a:r>
              <a:rPr lang="en-US" altLang="en-US" sz="2000" baseline="-25000" dirty="0">
                <a:solidFill>
                  <a:schemeClr val="bg1"/>
                </a:solidFill>
                <a:ea typeface="ＭＳ Ｐゴシック" charset="-128"/>
              </a:rPr>
              <a:t>1</a:t>
            </a:r>
          </a:p>
          <a:p>
            <a:pPr marL="19050" lvl="1"/>
            <a:r>
              <a:rPr lang="en-US" altLang="en-US" sz="2000" dirty="0">
                <a:solidFill>
                  <a:schemeClr val="bg1"/>
                </a:solidFill>
                <a:ea typeface="ＭＳ Ｐゴシック" charset="-128"/>
              </a:rPr>
              <a:t>Correct when S</a:t>
            </a:r>
            <a:r>
              <a:rPr lang="en-US" altLang="en-US" sz="2000" baseline="30000" dirty="0">
                <a:solidFill>
                  <a:schemeClr val="bg1"/>
                </a:solidFill>
                <a:ea typeface="ＭＳ Ｐゴシック" charset="-128"/>
                <a:sym typeface="Webdings" charset="2"/>
              </a:rPr>
              <a:t>D-</a:t>
            </a:r>
            <a:r>
              <a:rPr lang="en-US" altLang="en-US" sz="2000" dirty="0">
                <a:solidFill>
                  <a:schemeClr val="bg1"/>
                </a:solidFill>
                <a:ea typeface="ＭＳ Ｐゴシック" charset="-128"/>
              </a:rPr>
              <a:t> </a:t>
            </a:r>
            <a:r>
              <a:rPr lang="en-US" altLang="en-US" sz="2000" dirty="0">
                <a:solidFill>
                  <a:schemeClr val="bg1"/>
                </a:solidFill>
                <a:ea typeface="ＭＳ Ｐゴシック" charset="-128"/>
                <a:sym typeface="Wingdings" charset="2"/>
              </a:rPr>
              <a:t> </a:t>
            </a:r>
            <a:r>
              <a:rPr lang="en-US" altLang="en-US" sz="2000" dirty="0">
                <a:solidFill>
                  <a:schemeClr val="bg1"/>
                </a:solidFill>
                <a:ea typeface="ＭＳ Ｐゴシック" charset="-128"/>
              </a:rPr>
              <a:t>R</a:t>
            </a:r>
            <a:r>
              <a:rPr lang="en-US" altLang="en-US" sz="2000" baseline="-25000" dirty="0">
                <a:solidFill>
                  <a:schemeClr val="bg1"/>
                </a:solidFill>
                <a:ea typeface="ＭＳ Ｐゴシック" charset="-128"/>
              </a:rPr>
              <a:t>1</a:t>
            </a:r>
          </a:p>
          <a:p>
            <a:pPr marL="19050" lvl="1"/>
            <a:r>
              <a:rPr lang="en-US" altLang="en-US" sz="2000" dirty="0">
                <a:solidFill>
                  <a:schemeClr val="bg1"/>
                </a:solidFill>
                <a:ea typeface="ＭＳ Ｐゴシック" charset="-128"/>
              </a:rPr>
              <a:t>Correct when S</a:t>
            </a:r>
            <a:r>
              <a:rPr lang="en-US" altLang="en-US" sz="2000" baseline="30000" dirty="0">
                <a:solidFill>
                  <a:schemeClr val="bg1"/>
                </a:solidFill>
                <a:ea typeface="ＭＳ Ｐゴシック" charset="-128"/>
              </a:rPr>
              <a:t>D</a:t>
            </a:r>
            <a:r>
              <a:rPr lang="en-US" altLang="en-US" sz="2000" dirty="0">
                <a:solidFill>
                  <a:schemeClr val="bg1"/>
                </a:solidFill>
                <a:ea typeface="ＭＳ Ｐゴシック" charset="-128"/>
              </a:rPr>
              <a:t> </a:t>
            </a:r>
            <a:r>
              <a:rPr lang="en-US" altLang="en-US" sz="2000" dirty="0">
                <a:solidFill>
                  <a:schemeClr val="bg1"/>
                </a:solidFill>
                <a:ea typeface="ＭＳ Ｐゴシック" charset="-128"/>
                <a:sym typeface="Wingdings" charset="2"/>
              </a:rPr>
              <a:t> any other </a:t>
            </a:r>
            <a:r>
              <a:rPr lang="en-US" altLang="en-US" sz="2000" dirty="0">
                <a:solidFill>
                  <a:schemeClr val="bg1"/>
                </a:solidFill>
                <a:ea typeface="ＭＳ Ｐゴシック" charset="-128"/>
              </a:rPr>
              <a:t>R</a:t>
            </a:r>
            <a:r>
              <a:rPr lang="ja-JP" altLang="en-US" sz="2000" dirty="0">
                <a:solidFill>
                  <a:schemeClr val="bg1"/>
                </a:solidFill>
                <a:latin typeface="Arial" charset="0"/>
              </a:rPr>
              <a:t>’</a:t>
            </a:r>
            <a:r>
              <a:rPr lang="en-US" altLang="ja-JP" sz="2000" dirty="0">
                <a:solidFill>
                  <a:schemeClr val="bg1"/>
                </a:solidFill>
              </a:rPr>
              <a:t>s</a:t>
            </a:r>
          </a:p>
        </p:txBody>
      </p:sp>
      <p:sp>
        <p:nvSpPr>
          <p:cNvPr id="35" name="Rectangle 34"/>
          <p:cNvSpPr/>
          <p:nvPr/>
        </p:nvSpPr>
        <p:spPr>
          <a:xfrm>
            <a:off x="4683057" y="3359361"/>
            <a:ext cx="1928734" cy="707887"/>
          </a:xfrm>
          <a:prstGeom prst="rect">
            <a:avLst/>
          </a:prstGeom>
          <a:solidFill>
            <a:schemeClr val="bg1"/>
          </a:solid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7030A0"/>
                </a:solidFill>
                <a:latin typeface="Franklin Gothic Medium"/>
              </a:rPr>
              <a:t>OTHER</a:t>
            </a:r>
          </a:p>
          <a:p>
            <a:pPr algn="ctr"/>
            <a:r>
              <a:rPr lang="en-US" sz="2000" b="1" dirty="0">
                <a:solidFill>
                  <a:srgbClr val="7030A0"/>
                </a:solidFill>
                <a:latin typeface="Franklin Gothic Medium"/>
              </a:rPr>
              <a:t>Responses</a:t>
            </a:r>
          </a:p>
        </p:txBody>
      </p:sp>
      <p:cxnSp>
        <p:nvCxnSpPr>
          <p:cNvPr id="37" name="Straight Arrow Connector 36"/>
          <p:cNvCxnSpPr/>
          <p:nvPr/>
        </p:nvCxnSpPr>
        <p:spPr>
          <a:xfrm rot="7800000">
            <a:off x="4327738" y="3772676"/>
            <a:ext cx="563382" cy="225494"/>
          </a:xfrm>
          <a:prstGeom prst="straightConnector1">
            <a:avLst/>
          </a:prstGeom>
          <a:ln w="57150">
            <a:solidFill>
              <a:schemeClr val="bg1"/>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flipV="1">
            <a:off x="6416568" y="3772207"/>
            <a:ext cx="755779" cy="1632"/>
          </a:xfrm>
          <a:prstGeom prst="straightConnector1">
            <a:avLst/>
          </a:prstGeom>
          <a:ln w="57150">
            <a:solidFill>
              <a:schemeClr val="bg1"/>
            </a:solidFill>
            <a:prstDash val="solid"/>
            <a:headEnd type="triangle"/>
            <a:tailEnd type="none"/>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146161" y="3224408"/>
            <a:ext cx="2119586" cy="1088728"/>
          </a:xfrm>
          <a:prstGeom prst="rect">
            <a:avLst/>
          </a:prstGeom>
          <a:solidFill>
            <a:schemeClr val="accent2">
              <a:lumMod val="10000"/>
              <a:lumOff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70C0"/>
                </a:solidFill>
                <a:latin typeface="Franklin Gothic Medium"/>
              </a:rPr>
              <a:t>Establishing Stimulus Control</a:t>
            </a:r>
            <a:endParaRPr lang="en-US" sz="2000" dirty="0">
              <a:solidFill>
                <a:srgbClr val="0070C0"/>
              </a:solidFill>
            </a:endParaRPr>
          </a:p>
        </p:txBody>
      </p:sp>
      <p:pic>
        <p:nvPicPr>
          <p:cNvPr id="20" name="Picture 19"/>
          <p:cNvPicPr>
            <a:picLocks noChangeAspect="1"/>
          </p:cNvPicPr>
          <p:nvPr/>
        </p:nvPicPr>
        <p:blipFill>
          <a:blip r:embed="rId2"/>
          <a:stretch>
            <a:fillRect/>
          </a:stretch>
        </p:blipFill>
        <p:spPr>
          <a:xfrm>
            <a:off x="2496814" y="4797025"/>
            <a:ext cx="2001700" cy="1499343"/>
          </a:xfrm>
          <a:prstGeom prst="rect">
            <a:avLst/>
          </a:prstGeom>
        </p:spPr>
      </p:pic>
      <p:sp>
        <p:nvSpPr>
          <p:cNvPr id="21" name="Oval Callout 20"/>
          <p:cNvSpPr/>
          <p:nvPr/>
        </p:nvSpPr>
        <p:spPr>
          <a:xfrm>
            <a:off x="4844945" y="5282632"/>
            <a:ext cx="1664532" cy="828076"/>
          </a:xfrm>
          <a:prstGeom prst="wedgeEllipseCallout">
            <a:avLst>
              <a:gd name="adj1" fmla="val 2684"/>
              <a:gd name="adj2" fmla="val -205140"/>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Franklin Gothic Medium"/>
              </a:rPr>
              <a:t>“what’s up”</a:t>
            </a:r>
          </a:p>
        </p:txBody>
      </p:sp>
      <p:sp>
        <p:nvSpPr>
          <p:cNvPr id="22" name="Oval Callout 21"/>
          <p:cNvSpPr/>
          <p:nvPr/>
        </p:nvSpPr>
        <p:spPr>
          <a:xfrm rot="21001601">
            <a:off x="6532831" y="4565370"/>
            <a:ext cx="2550397" cy="1565133"/>
          </a:xfrm>
          <a:prstGeom prst="wedgeEllipseCallout">
            <a:avLst>
              <a:gd name="adj1" fmla="val -2546"/>
              <a:gd name="adj2" fmla="val -75849"/>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a:t>
            </a:r>
            <a:r>
              <a:rPr lang="en-US" sz="2000" b="1" dirty="0">
                <a:solidFill>
                  <a:schemeClr val="tx1"/>
                </a:solidFill>
              </a:rPr>
              <a:t>Good morning! Please call me Dr. Principal”</a:t>
            </a:r>
          </a:p>
        </p:txBody>
      </p:sp>
      <p:sp>
        <p:nvSpPr>
          <p:cNvPr id="23" name="Rectangle 22"/>
          <p:cNvSpPr/>
          <p:nvPr/>
        </p:nvSpPr>
        <p:spPr>
          <a:xfrm>
            <a:off x="4686924" y="1567919"/>
            <a:ext cx="1928734"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Behavior</a:t>
            </a:r>
          </a:p>
        </p:txBody>
      </p:sp>
      <p:sp>
        <p:nvSpPr>
          <p:cNvPr id="24" name="Rectangle 23"/>
          <p:cNvSpPr/>
          <p:nvPr/>
        </p:nvSpPr>
        <p:spPr>
          <a:xfrm>
            <a:off x="6862997" y="1567918"/>
            <a:ext cx="1928734" cy="13940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Consequence</a:t>
            </a:r>
          </a:p>
        </p:txBody>
      </p:sp>
      <p:sp>
        <p:nvSpPr>
          <p:cNvPr id="25" name="Right Arrow 24"/>
          <p:cNvSpPr/>
          <p:nvPr/>
        </p:nvSpPr>
        <p:spPr>
          <a:xfrm>
            <a:off x="6509477" y="2085073"/>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8" name="Rectangle 27"/>
          <p:cNvSpPr/>
          <p:nvPr/>
        </p:nvSpPr>
        <p:spPr>
          <a:xfrm>
            <a:off x="2510851" y="1575414"/>
            <a:ext cx="1928734" cy="1394085"/>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Antecedent</a:t>
            </a:r>
          </a:p>
        </p:txBody>
      </p:sp>
      <p:sp>
        <p:nvSpPr>
          <p:cNvPr id="29" name="Right Arrow 28"/>
          <p:cNvSpPr/>
          <p:nvPr/>
        </p:nvSpPr>
        <p:spPr>
          <a:xfrm>
            <a:off x="4323411" y="2085073"/>
            <a:ext cx="479687" cy="434715"/>
          </a:xfrm>
          <a:prstGeom prst="rightArrow">
            <a:avLst/>
          </a:prstGeom>
          <a:gradFill flip="none" rotWithShape="1">
            <a:gsLst>
              <a:gs pos="0">
                <a:schemeClr val="accent2">
                  <a:lumMod val="90000"/>
                  <a:lumOff val="10000"/>
                </a:schemeClr>
              </a:gs>
              <a:gs pos="86000">
                <a:srgbClr val="7030A0"/>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60795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dissolv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“Real-life” examples behaviors typically under stimulus control</a:t>
            </a:r>
          </a:p>
        </p:txBody>
      </p:sp>
      <p:grpSp>
        <p:nvGrpSpPr>
          <p:cNvPr id="11" name="Group 10"/>
          <p:cNvGrpSpPr/>
          <p:nvPr/>
        </p:nvGrpSpPr>
        <p:grpSpPr>
          <a:xfrm>
            <a:off x="425610" y="2060812"/>
            <a:ext cx="2024163" cy="1340763"/>
            <a:chOff x="595121" y="2170999"/>
            <a:chExt cx="1740307" cy="1143893"/>
          </a:xfrm>
        </p:grpSpPr>
        <p:pic>
          <p:nvPicPr>
            <p:cNvPr id="4" name="Picture 3"/>
            <p:cNvPicPr>
              <a:picLocks noChangeAspect="1"/>
            </p:cNvPicPr>
            <p:nvPr/>
          </p:nvPicPr>
          <p:blipFill>
            <a:blip r:embed="rId2"/>
            <a:stretch>
              <a:fillRect/>
            </a:stretch>
          </p:blipFill>
          <p:spPr>
            <a:xfrm>
              <a:off x="630617" y="2170999"/>
              <a:ext cx="1699365" cy="1126753"/>
            </a:xfrm>
            <a:prstGeom prst="rect">
              <a:avLst/>
            </a:prstGeom>
          </p:spPr>
        </p:pic>
        <p:sp>
          <p:nvSpPr>
            <p:cNvPr id="10" name="Rectangle 9"/>
            <p:cNvSpPr/>
            <p:nvPr/>
          </p:nvSpPr>
          <p:spPr>
            <a:xfrm>
              <a:off x="595121" y="3032641"/>
              <a:ext cx="1740307" cy="2822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Check E-mail</a:t>
              </a:r>
            </a:p>
          </p:txBody>
        </p:sp>
      </p:grpSp>
      <p:grpSp>
        <p:nvGrpSpPr>
          <p:cNvPr id="13" name="Group 12"/>
          <p:cNvGrpSpPr/>
          <p:nvPr/>
        </p:nvGrpSpPr>
        <p:grpSpPr>
          <a:xfrm>
            <a:off x="688667" y="4146014"/>
            <a:ext cx="1471804" cy="1531895"/>
            <a:chOff x="2993337" y="2008537"/>
            <a:chExt cx="1471804" cy="1531895"/>
          </a:xfrm>
        </p:grpSpPr>
        <p:pic>
          <p:nvPicPr>
            <p:cNvPr id="5" name="Picture 4"/>
            <p:cNvPicPr>
              <a:picLocks noChangeAspect="1"/>
            </p:cNvPicPr>
            <p:nvPr/>
          </p:nvPicPr>
          <p:blipFill>
            <a:blip r:embed="rId3"/>
            <a:stretch>
              <a:fillRect/>
            </a:stretch>
          </p:blipFill>
          <p:spPr>
            <a:xfrm>
              <a:off x="2999482" y="2008537"/>
              <a:ext cx="1465659" cy="1465659"/>
            </a:xfrm>
            <a:prstGeom prst="rect">
              <a:avLst/>
            </a:prstGeom>
          </p:spPr>
        </p:pic>
        <p:sp>
          <p:nvSpPr>
            <p:cNvPr id="12" name="Rectangle 11"/>
            <p:cNvSpPr/>
            <p:nvPr/>
          </p:nvSpPr>
          <p:spPr>
            <a:xfrm>
              <a:off x="2993337" y="3239741"/>
              <a:ext cx="1471803" cy="3006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Stop the car</a:t>
              </a:r>
            </a:p>
          </p:txBody>
        </p:sp>
      </p:grpSp>
      <p:grpSp>
        <p:nvGrpSpPr>
          <p:cNvPr id="15" name="Group 14"/>
          <p:cNvGrpSpPr/>
          <p:nvPr/>
        </p:nvGrpSpPr>
        <p:grpSpPr>
          <a:xfrm>
            <a:off x="3589381" y="2330015"/>
            <a:ext cx="1979089" cy="1223345"/>
            <a:chOff x="4783770" y="2202895"/>
            <a:chExt cx="1979089" cy="1223345"/>
          </a:xfrm>
        </p:grpSpPr>
        <p:pic>
          <p:nvPicPr>
            <p:cNvPr id="6" name="Picture 5"/>
            <p:cNvPicPr>
              <a:picLocks noChangeAspect="1"/>
            </p:cNvPicPr>
            <p:nvPr/>
          </p:nvPicPr>
          <p:blipFill>
            <a:blip r:embed="rId4"/>
            <a:stretch>
              <a:fillRect/>
            </a:stretch>
          </p:blipFill>
          <p:spPr>
            <a:xfrm>
              <a:off x="4783771" y="2202895"/>
              <a:ext cx="1979088" cy="1111996"/>
            </a:xfrm>
            <a:prstGeom prst="rect">
              <a:avLst/>
            </a:prstGeom>
          </p:spPr>
        </p:pic>
        <p:sp>
          <p:nvSpPr>
            <p:cNvPr id="14" name="Rectangle 13"/>
            <p:cNvSpPr/>
            <p:nvPr/>
          </p:nvSpPr>
          <p:spPr>
            <a:xfrm>
              <a:off x="4783770" y="3134695"/>
              <a:ext cx="1963018" cy="2915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Answer the phone</a:t>
              </a:r>
            </a:p>
          </p:txBody>
        </p:sp>
      </p:grpSp>
      <p:grpSp>
        <p:nvGrpSpPr>
          <p:cNvPr id="17" name="Group 16"/>
          <p:cNvGrpSpPr/>
          <p:nvPr/>
        </p:nvGrpSpPr>
        <p:grpSpPr>
          <a:xfrm>
            <a:off x="6485007" y="2163789"/>
            <a:ext cx="2225070" cy="1555797"/>
            <a:chOff x="6918930" y="2210637"/>
            <a:chExt cx="2225070" cy="1555797"/>
          </a:xfrm>
        </p:grpSpPr>
        <p:pic>
          <p:nvPicPr>
            <p:cNvPr id="7" name="Picture 6"/>
            <p:cNvPicPr>
              <a:picLocks noChangeAspect="1"/>
            </p:cNvPicPr>
            <p:nvPr/>
          </p:nvPicPr>
          <p:blipFill>
            <a:blip r:embed="rId5"/>
            <a:stretch>
              <a:fillRect/>
            </a:stretch>
          </p:blipFill>
          <p:spPr>
            <a:xfrm>
              <a:off x="6918930" y="2210637"/>
              <a:ext cx="2192352" cy="1491122"/>
            </a:xfrm>
            <a:prstGeom prst="rect">
              <a:avLst/>
            </a:prstGeom>
          </p:spPr>
        </p:pic>
        <p:sp>
          <p:nvSpPr>
            <p:cNvPr id="16" name="Rectangle 15"/>
            <p:cNvSpPr/>
            <p:nvPr/>
          </p:nvSpPr>
          <p:spPr>
            <a:xfrm>
              <a:off x="6918930" y="3474196"/>
              <a:ext cx="2225070" cy="2922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Popcorn with movies</a:t>
              </a:r>
            </a:p>
          </p:txBody>
        </p:sp>
      </p:grpSp>
      <p:grpSp>
        <p:nvGrpSpPr>
          <p:cNvPr id="20" name="Group 19"/>
          <p:cNvGrpSpPr/>
          <p:nvPr/>
        </p:nvGrpSpPr>
        <p:grpSpPr>
          <a:xfrm>
            <a:off x="3166344" y="4459520"/>
            <a:ext cx="1723816" cy="992848"/>
            <a:chOff x="332509" y="3643527"/>
            <a:chExt cx="1723816" cy="992848"/>
          </a:xfrm>
        </p:grpSpPr>
        <p:pic>
          <p:nvPicPr>
            <p:cNvPr id="19" name="Picture 18"/>
            <p:cNvPicPr>
              <a:picLocks noChangeAspect="1"/>
            </p:cNvPicPr>
            <p:nvPr/>
          </p:nvPicPr>
          <p:blipFill>
            <a:blip r:embed="rId6"/>
            <a:stretch>
              <a:fillRect/>
            </a:stretch>
          </p:blipFill>
          <p:spPr>
            <a:xfrm>
              <a:off x="332509" y="3643527"/>
              <a:ext cx="1723816" cy="861908"/>
            </a:xfrm>
            <a:prstGeom prst="rect">
              <a:avLst/>
            </a:prstGeom>
          </p:spPr>
        </p:pic>
        <p:sp>
          <p:nvSpPr>
            <p:cNvPr id="18" name="Rectangle 17"/>
            <p:cNvSpPr/>
            <p:nvPr/>
          </p:nvSpPr>
          <p:spPr>
            <a:xfrm>
              <a:off x="332509" y="4257794"/>
              <a:ext cx="1723816" cy="3785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Say 4</a:t>
              </a:r>
            </a:p>
          </p:txBody>
        </p:sp>
      </p:grpSp>
      <p:grpSp>
        <p:nvGrpSpPr>
          <p:cNvPr id="22" name="Group 21"/>
          <p:cNvGrpSpPr/>
          <p:nvPr/>
        </p:nvGrpSpPr>
        <p:grpSpPr>
          <a:xfrm>
            <a:off x="5896033" y="4114563"/>
            <a:ext cx="1701509" cy="1701509"/>
            <a:chOff x="2447802" y="3987076"/>
            <a:chExt cx="1701509" cy="1701509"/>
          </a:xfrm>
        </p:grpSpPr>
        <p:pic>
          <p:nvPicPr>
            <p:cNvPr id="9" name="Picture 8"/>
            <p:cNvPicPr>
              <a:picLocks noChangeAspect="1"/>
            </p:cNvPicPr>
            <p:nvPr/>
          </p:nvPicPr>
          <p:blipFill>
            <a:blip r:embed="rId7"/>
            <a:stretch>
              <a:fillRect/>
            </a:stretch>
          </p:blipFill>
          <p:spPr>
            <a:xfrm>
              <a:off x="2447802" y="3987076"/>
              <a:ext cx="1701509" cy="1701509"/>
            </a:xfrm>
            <a:prstGeom prst="rect">
              <a:avLst/>
            </a:prstGeom>
          </p:spPr>
        </p:pic>
        <p:sp>
          <p:nvSpPr>
            <p:cNvPr id="21" name="Rectangle 20"/>
            <p:cNvSpPr/>
            <p:nvPr/>
          </p:nvSpPr>
          <p:spPr>
            <a:xfrm>
              <a:off x="2447802" y="5412259"/>
              <a:ext cx="1701509" cy="2763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Eat Dessert</a:t>
              </a:r>
            </a:p>
          </p:txBody>
        </p:sp>
      </p:grpSp>
    </p:spTree>
    <p:extLst>
      <p:ext uri="{BB962C8B-B14F-4D97-AF65-F5344CB8AC3E}">
        <p14:creationId xmlns:p14="http://schemas.microsoft.com/office/powerpoint/2010/main" val="191456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C793A-E377-1D4B-A92B-0C62876855F5}"/>
              </a:ext>
            </a:extLst>
          </p:cNvPr>
          <p:cNvSpPr>
            <a:spLocks noGrp="1"/>
          </p:cNvSpPr>
          <p:nvPr>
            <p:ph type="title"/>
          </p:nvPr>
        </p:nvSpPr>
        <p:spPr>
          <a:xfrm>
            <a:off x="0" y="236669"/>
            <a:ext cx="9144000" cy="1113416"/>
          </a:xfrm>
        </p:spPr>
        <p:txBody>
          <a:bodyPr>
            <a:normAutofit/>
          </a:bodyPr>
          <a:lstStyle/>
          <a:p>
            <a:pPr algn="ctr"/>
            <a:r>
              <a:rPr lang="en-US" dirty="0"/>
              <a:t>Getting the Most Out of This Module</a:t>
            </a:r>
          </a:p>
        </p:txBody>
      </p:sp>
      <p:graphicFrame>
        <p:nvGraphicFramePr>
          <p:cNvPr id="4" name="Diagram 3">
            <a:extLst>
              <a:ext uri="{FF2B5EF4-FFF2-40B4-BE49-F238E27FC236}">
                <a16:creationId xmlns:a16="http://schemas.microsoft.com/office/drawing/2014/main" id="{7B1E68CD-CD29-0446-8675-ED9B11912590}"/>
              </a:ext>
            </a:extLst>
          </p:cNvPr>
          <p:cNvGraphicFramePr/>
          <p:nvPr>
            <p:extLst>
              <p:ext uri="{D42A27DB-BD31-4B8C-83A1-F6EECF244321}">
                <p14:modId xmlns:p14="http://schemas.microsoft.com/office/powerpoint/2010/main" val="3892298624"/>
              </p:ext>
            </p:extLst>
          </p:nvPr>
        </p:nvGraphicFramePr>
        <p:xfrm>
          <a:off x="0" y="1350085"/>
          <a:ext cx="9144000" cy="49027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5801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0"/>
            <a:ext cx="7772399" cy="1446550"/>
          </a:xfrm>
          <a:prstGeom prst="rect">
            <a:avLst/>
          </a:prstGeom>
          <a:noFill/>
        </p:spPr>
        <p:txBody>
          <a:bodyPr wrap="square">
            <a:spAutoFit/>
          </a:bodyPr>
          <a:lstStyle/>
          <a:p>
            <a:pPr defTabSz="685783"/>
            <a:r>
              <a:rPr lang="en-US" sz="4400" b="1" kern="0" dirty="0">
                <a:solidFill>
                  <a:schemeClr val="accent2"/>
                </a:solidFill>
                <a:latin typeface="Franklin Gothic Medium"/>
                <a:ea typeface="Arial" charset="0"/>
                <a:cs typeface="Arial" charset="0"/>
              </a:rPr>
              <a:t>What behavioral procedures are involved in teaching?  </a:t>
            </a:r>
          </a:p>
        </p:txBody>
      </p:sp>
      <p:sp>
        <p:nvSpPr>
          <p:cNvPr id="29" name="Rectangle 28"/>
          <p:cNvSpPr/>
          <p:nvPr/>
        </p:nvSpPr>
        <p:spPr>
          <a:xfrm>
            <a:off x="4686924" y="3051939"/>
            <a:ext cx="1928734" cy="859444"/>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Teach simple behaviors</a:t>
            </a:r>
            <a:endParaRPr lang="en-US" sz="2000" dirty="0">
              <a:solidFill>
                <a:schemeClr val="tx1"/>
              </a:solidFill>
            </a:endParaRPr>
          </a:p>
        </p:txBody>
      </p:sp>
      <p:sp>
        <p:nvSpPr>
          <p:cNvPr id="27" name="Rectangle 26"/>
          <p:cNvSpPr/>
          <p:nvPr/>
        </p:nvSpPr>
        <p:spPr>
          <a:xfrm>
            <a:off x="6854977" y="3051939"/>
            <a:ext cx="1928734" cy="859444"/>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chemeClr val="tx1"/>
                </a:solidFill>
                <a:latin typeface="Franklin Gothic Medium"/>
              </a:rPr>
              <a:t>Shaping</a:t>
            </a:r>
            <a:endParaRPr lang="en-US" sz="2000" dirty="0">
              <a:solidFill>
                <a:schemeClr val="tx1"/>
              </a:solidFill>
            </a:endParaRPr>
          </a:p>
        </p:txBody>
      </p:sp>
      <p:sp>
        <p:nvSpPr>
          <p:cNvPr id="19" name="Rectangle 18"/>
          <p:cNvSpPr/>
          <p:nvPr/>
        </p:nvSpPr>
        <p:spPr>
          <a:xfrm>
            <a:off x="4686924" y="4001317"/>
            <a:ext cx="1928734" cy="856928"/>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Improve performance of behaviors</a:t>
            </a:r>
            <a:endParaRPr lang="en-US" sz="2000" dirty="0">
              <a:solidFill>
                <a:schemeClr val="tx1"/>
              </a:solidFill>
            </a:endParaRPr>
          </a:p>
        </p:txBody>
      </p:sp>
      <p:sp>
        <p:nvSpPr>
          <p:cNvPr id="17" name="Rectangle 16"/>
          <p:cNvSpPr/>
          <p:nvPr/>
        </p:nvSpPr>
        <p:spPr>
          <a:xfrm>
            <a:off x="4686924" y="4948180"/>
            <a:ext cx="1928734" cy="1169230"/>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Teach complex sequences of behavior </a:t>
            </a:r>
            <a:endParaRPr lang="en-US" sz="2000" dirty="0">
              <a:solidFill>
                <a:schemeClr val="tx1"/>
              </a:solidFill>
            </a:endParaRPr>
          </a:p>
        </p:txBody>
      </p:sp>
      <p:sp>
        <p:nvSpPr>
          <p:cNvPr id="34" name="Rectangle 33"/>
          <p:cNvSpPr/>
          <p:nvPr/>
        </p:nvSpPr>
        <p:spPr>
          <a:xfrm>
            <a:off x="6850609" y="5431708"/>
            <a:ext cx="1928734" cy="685701"/>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Chaining</a:t>
            </a:r>
            <a:endParaRPr lang="en-US" sz="2000" dirty="0">
              <a:solidFill>
                <a:schemeClr val="tx1"/>
              </a:solidFill>
            </a:endParaRPr>
          </a:p>
        </p:txBody>
      </p:sp>
      <p:sp>
        <p:nvSpPr>
          <p:cNvPr id="37" name="Rectangle 36"/>
          <p:cNvSpPr/>
          <p:nvPr/>
        </p:nvSpPr>
        <p:spPr>
          <a:xfrm>
            <a:off x="6862357" y="4953996"/>
            <a:ext cx="1928734" cy="408123"/>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Task Analyzing</a:t>
            </a:r>
            <a:endParaRPr lang="en-US" sz="2000" dirty="0">
              <a:solidFill>
                <a:schemeClr val="tx1"/>
              </a:solidFill>
            </a:endParaRPr>
          </a:p>
        </p:txBody>
      </p:sp>
      <p:sp>
        <p:nvSpPr>
          <p:cNvPr id="14" name="Rectangle 13"/>
          <p:cNvSpPr/>
          <p:nvPr/>
        </p:nvSpPr>
        <p:spPr>
          <a:xfrm>
            <a:off x="2510851" y="3051938"/>
            <a:ext cx="1928734" cy="2106120"/>
          </a:xfrm>
          <a:prstGeom prst="rect">
            <a:avLst/>
          </a:prstGeom>
          <a:solidFill>
            <a:schemeClr val="accent2">
              <a:lumMod val="10000"/>
              <a:lumOff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Increase the likelihood that behaviors occur under the correct stimulus conditions </a:t>
            </a:r>
            <a:endParaRPr lang="en-US" sz="2000" dirty="0">
              <a:solidFill>
                <a:schemeClr val="tx1"/>
              </a:solidFill>
            </a:endParaRPr>
          </a:p>
        </p:txBody>
      </p:sp>
      <p:sp>
        <p:nvSpPr>
          <p:cNvPr id="24" name="Rectangle 23"/>
          <p:cNvSpPr/>
          <p:nvPr/>
        </p:nvSpPr>
        <p:spPr>
          <a:xfrm>
            <a:off x="95459" y="3050267"/>
            <a:ext cx="2167428" cy="1088728"/>
          </a:xfrm>
          <a:prstGeom prst="rect">
            <a:avLst/>
          </a:prstGeom>
          <a:solidFill>
            <a:schemeClr val="accent2">
              <a:lumMod val="10000"/>
              <a:lumOff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Establishing Stimulus Control</a:t>
            </a:r>
            <a:endParaRPr lang="en-US" sz="2000" dirty="0">
              <a:solidFill>
                <a:schemeClr val="tx1"/>
              </a:solidFill>
            </a:endParaRPr>
          </a:p>
        </p:txBody>
      </p:sp>
      <p:sp>
        <p:nvSpPr>
          <p:cNvPr id="25" name="Rectangle 24"/>
          <p:cNvSpPr/>
          <p:nvPr/>
        </p:nvSpPr>
        <p:spPr>
          <a:xfrm>
            <a:off x="108472" y="4268229"/>
            <a:ext cx="2167428" cy="859444"/>
          </a:xfrm>
          <a:prstGeom prst="rect">
            <a:avLst/>
          </a:prstGeom>
          <a:solidFill>
            <a:schemeClr val="accent2">
              <a:lumMod val="10000"/>
              <a:lumOff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Prompting</a:t>
            </a:r>
            <a:endParaRPr lang="en-US" sz="2000" dirty="0">
              <a:solidFill>
                <a:schemeClr val="tx1"/>
              </a:solidFill>
            </a:endParaRPr>
          </a:p>
        </p:txBody>
      </p:sp>
      <p:sp>
        <p:nvSpPr>
          <p:cNvPr id="2" name="Rectangle 1"/>
          <p:cNvSpPr/>
          <p:nvPr/>
        </p:nvSpPr>
        <p:spPr>
          <a:xfrm>
            <a:off x="347166" y="5132327"/>
            <a:ext cx="4092419" cy="1015663"/>
          </a:xfrm>
          <a:prstGeom prst="rect">
            <a:avLst/>
          </a:prstGeom>
        </p:spPr>
        <p:txBody>
          <a:bodyPr wrap="square">
            <a:spAutoFit/>
          </a:bodyPr>
          <a:lstStyle/>
          <a:p>
            <a:r>
              <a:rPr lang="en-US" altLang="en-US" sz="2000" i="1" dirty="0">
                <a:solidFill>
                  <a:schemeClr val="bg1"/>
                </a:solidFill>
                <a:ea typeface="ＭＳ Ｐゴシック" charset="-128"/>
              </a:rPr>
              <a:t>Presenting an additional stimulus to increase the probability that the S</a:t>
            </a:r>
            <a:r>
              <a:rPr lang="en-US" altLang="en-US" sz="2000" i="1" baseline="30000" dirty="0">
                <a:solidFill>
                  <a:schemeClr val="bg1"/>
                </a:solidFill>
                <a:ea typeface="ＭＳ Ｐゴシック" charset="-128"/>
              </a:rPr>
              <a:t>D</a:t>
            </a:r>
            <a:r>
              <a:rPr lang="en-US" altLang="en-US" sz="2000" i="1" dirty="0">
                <a:solidFill>
                  <a:schemeClr val="bg1"/>
                </a:solidFill>
                <a:ea typeface="ＭＳ Ｐゴシック" charset="-128"/>
              </a:rPr>
              <a:t> will occasion the desired response</a:t>
            </a:r>
          </a:p>
        </p:txBody>
      </p:sp>
      <p:sp>
        <p:nvSpPr>
          <p:cNvPr id="20" name="Rectangle 19"/>
          <p:cNvSpPr/>
          <p:nvPr/>
        </p:nvSpPr>
        <p:spPr>
          <a:xfrm>
            <a:off x="4686924" y="1567919"/>
            <a:ext cx="1928734"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Behavior</a:t>
            </a:r>
          </a:p>
        </p:txBody>
      </p:sp>
      <p:sp>
        <p:nvSpPr>
          <p:cNvPr id="21" name="Rectangle 20"/>
          <p:cNvSpPr/>
          <p:nvPr/>
        </p:nvSpPr>
        <p:spPr>
          <a:xfrm>
            <a:off x="6862997" y="1567918"/>
            <a:ext cx="1928734" cy="13940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Consequence</a:t>
            </a:r>
          </a:p>
        </p:txBody>
      </p:sp>
      <p:sp>
        <p:nvSpPr>
          <p:cNvPr id="22" name="Right Arrow 21"/>
          <p:cNvSpPr/>
          <p:nvPr/>
        </p:nvSpPr>
        <p:spPr>
          <a:xfrm>
            <a:off x="6509477" y="2085073"/>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3" name="Rectangle 22"/>
          <p:cNvSpPr/>
          <p:nvPr/>
        </p:nvSpPr>
        <p:spPr>
          <a:xfrm>
            <a:off x="2510851" y="1575414"/>
            <a:ext cx="1928734" cy="1394085"/>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Antecedent</a:t>
            </a:r>
          </a:p>
        </p:txBody>
      </p:sp>
      <p:sp>
        <p:nvSpPr>
          <p:cNvPr id="26" name="Right Arrow 25"/>
          <p:cNvSpPr/>
          <p:nvPr/>
        </p:nvSpPr>
        <p:spPr>
          <a:xfrm>
            <a:off x="4323411" y="2085073"/>
            <a:ext cx="479687" cy="434715"/>
          </a:xfrm>
          <a:prstGeom prst="rightArrow">
            <a:avLst/>
          </a:prstGeom>
          <a:gradFill flip="none" rotWithShape="1">
            <a:gsLst>
              <a:gs pos="0">
                <a:schemeClr val="accent2">
                  <a:lumMod val="90000"/>
                  <a:lumOff val="10000"/>
                </a:schemeClr>
              </a:gs>
              <a:gs pos="86000">
                <a:srgbClr val="7030A0"/>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91290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0"/>
            <a:ext cx="7772399" cy="1446550"/>
          </a:xfrm>
          <a:prstGeom prst="rect">
            <a:avLst/>
          </a:prstGeom>
          <a:noFill/>
        </p:spPr>
        <p:txBody>
          <a:bodyPr wrap="square">
            <a:spAutoFit/>
          </a:bodyPr>
          <a:lstStyle/>
          <a:p>
            <a:pPr defTabSz="685783"/>
            <a:r>
              <a:rPr lang="en-US" sz="4400" b="1" kern="0" dirty="0">
                <a:solidFill>
                  <a:schemeClr val="accent2"/>
                </a:solidFill>
                <a:latin typeface="Franklin Gothic Medium"/>
                <a:ea typeface="Arial" charset="0"/>
                <a:cs typeface="Arial" charset="0"/>
              </a:rPr>
              <a:t>What behavioral procedures are involved in teaching?  </a:t>
            </a:r>
          </a:p>
        </p:txBody>
      </p:sp>
      <p:sp>
        <p:nvSpPr>
          <p:cNvPr id="29" name="Rectangle 28"/>
          <p:cNvSpPr/>
          <p:nvPr/>
        </p:nvSpPr>
        <p:spPr>
          <a:xfrm>
            <a:off x="2510851" y="3076790"/>
            <a:ext cx="1928734" cy="388689"/>
          </a:xfrm>
          <a:prstGeom prst="rect">
            <a:avLst/>
          </a:prstGeom>
          <a:solidFill>
            <a:schemeClr val="bg1"/>
          </a:solidFill>
          <a:ln w="19050">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rgbClr val="005493"/>
                </a:solidFill>
              </a:rPr>
              <a:t>Verbal</a:t>
            </a:r>
            <a:endParaRPr lang="en-US" sz="2000" dirty="0">
              <a:solidFill>
                <a:srgbClr val="005493"/>
              </a:solidFill>
            </a:endParaRPr>
          </a:p>
        </p:txBody>
      </p:sp>
      <p:sp>
        <p:nvSpPr>
          <p:cNvPr id="25" name="Rectangle 24"/>
          <p:cNvSpPr/>
          <p:nvPr/>
        </p:nvSpPr>
        <p:spPr>
          <a:xfrm>
            <a:off x="150891" y="4323314"/>
            <a:ext cx="2125009" cy="859444"/>
          </a:xfrm>
          <a:prstGeom prst="rect">
            <a:avLst/>
          </a:prstGeom>
          <a:solidFill>
            <a:schemeClr val="accent2">
              <a:lumMod val="10000"/>
              <a:lumOff val="9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70C0"/>
                </a:solidFill>
                <a:latin typeface="Franklin Gothic Medium"/>
              </a:rPr>
              <a:t>Prompting</a:t>
            </a:r>
            <a:endParaRPr lang="en-US" sz="2000" dirty="0">
              <a:solidFill>
                <a:srgbClr val="0070C0"/>
              </a:solidFill>
            </a:endParaRPr>
          </a:p>
        </p:txBody>
      </p:sp>
      <p:sp>
        <p:nvSpPr>
          <p:cNvPr id="2" name="Rectangle 1"/>
          <p:cNvSpPr/>
          <p:nvPr/>
        </p:nvSpPr>
        <p:spPr>
          <a:xfrm>
            <a:off x="347166" y="5187412"/>
            <a:ext cx="4092419" cy="1015663"/>
          </a:xfrm>
          <a:prstGeom prst="rect">
            <a:avLst/>
          </a:prstGeom>
        </p:spPr>
        <p:txBody>
          <a:bodyPr wrap="square">
            <a:spAutoFit/>
          </a:bodyPr>
          <a:lstStyle/>
          <a:p>
            <a:r>
              <a:rPr lang="en-US" altLang="en-US" sz="2000" i="1" dirty="0">
                <a:solidFill>
                  <a:schemeClr val="bg1"/>
                </a:solidFill>
                <a:ea typeface="ＭＳ Ｐゴシック" charset="-128"/>
              </a:rPr>
              <a:t>Presenting an additional stimulus to increase the probability that the S</a:t>
            </a:r>
            <a:r>
              <a:rPr lang="en-US" altLang="en-US" sz="2000" i="1" baseline="30000" dirty="0">
                <a:solidFill>
                  <a:schemeClr val="bg1"/>
                </a:solidFill>
                <a:ea typeface="ＭＳ Ｐゴシック" charset="-128"/>
              </a:rPr>
              <a:t>D</a:t>
            </a:r>
            <a:r>
              <a:rPr lang="en-US" altLang="en-US" sz="2000" i="1" dirty="0">
                <a:solidFill>
                  <a:schemeClr val="bg1"/>
                </a:solidFill>
                <a:ea typeface="ＭＳ Ｐゴシック" charset="-128"/>
              </a:rPr>
              <a:t> will occasion the desired response</a:t>
            </a:r>
          </a:p>
        </p:txBody>
      </p:sp>
      <p:sp>
        <p:nvSpPr>
          <p:cNvPr id="18" name="Cloud Callout 17"/>
          <p:cNvSpPr/>
          <p:nvPr/>
        </p:nvSpPr>
        <p:spPr>
          <a:xfrm>
            <a:off x="138503" y="2780767"/>
            <a:ext cx="2125009" cy="1315610"/>
          </a:xfrm>
          <a:prstGeom prst="cloudCallout">
            <a:avLst>
              <a:gd name="adj1" fmla="val 1880"/>
              <a:gd name="adj2" fmla="val 80790"/>
            </a:avLst>
          </a:prstGeom>
          <a:solidFill>
            <a:schemeClr val="accent2">
              <a:lumMod val="10000"/>
              <a:lumOff val="90000"/>
            </a:scheme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70C0"/>
                </a:solidFill>
                <a:latin typeface="Franklin Gothic Medium"/>
              </a:rPr>
              <a:t>What does it look like?</a:t>
            </a:r>
            <a:endParaRPr lang="en-US" sz="2000" dirty="0">
              <a:solidFill>
                <a:srgbClr val="0070C0"/>
              </a:solidFill>
            </a:endParaRPr>
          </a:p>
        </p:txBody>
      </p:sp>
      <p:sp>
        <p:nvSpPr>
          <p:cNvPr id="20" name="Rectangle 19"/>
          <p:cNvSpPr/>
          <p:nvPr/>
        </p:nvSpPr>
        <p:spPr>
          <a:xfrm>
            <a:off x="150891" y="1609522"/>
            <a:ext cx="2112621" cy="821072"/>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latin typeface="Franklin Gothic Medium"/>
              </a:rPr>
              <a:t>Types of Prompts</a:t>
            </a:r>
            <a:endParaRPr lang="en-US" sz="2000" dirty="0">
              <a:solidFill>
                <a:srgbClr val="005493"/>
              </a:solidFill>
            </a:endParaRPr>
          </a:p>
        </p:txBody>
      </p:sp>
      <p:sp>
        <p:nvSpPr>
          <p:cNvPr id="21" name="Rectangle 20"/>
          <p:cNvSpPr/>
          <p:nvPr/>
        </p:nvSpPr>
        <p:spPr>
          <a:xfrm>
            <a:off x="2510851" y="3525427"/>
            <a:ext cx="1928734" cy="388689"/>
          </a:xfrm>
          <a:prstGeom prst="rect">
            <a:avLst/>
          </a:prstGeom>
          <a:solidFill>
            <a:schemeClr val="bg1"/>
          </a:solidFill>
          <a:ln w="19050">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rgbClr val="005493"/>
                </a:solidFill>
              </a:rPr>
              <a:t>Visual</a:t>
            </a:r>
            <a:endParaRPr lang="en-US" sz="2000" dirty="0">
              <a:solidFill>
                <a:srgbClr val="005493"/>
              </a:solidFill>
            </a:endParaRPr>
          </a:p>
        </p:txBody>
      </p:sp>
      <p:sp>
        <p:nvSpPr>
          <p:cNvPr id="22" name="Rectangle 21"/>
          <p:cNvSpPr/>
          <p:nvPr/>
        </p:nvSpPr>
        <p:spPr>
          <a:xfrm>
            <a:off x="2510851" y="3998980"/>
            <a:ext cx="1928734" cy="388689"/>
          </a:xfrm>
          <a:prstGeom prst="rect">
            <a:avLst/>
          </a:prstGeom>
          <a:solidFill>
            <a:schemeClr val="bg1"/>
          </a:solidFill>
          <a:ln w="19050">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rPr>
              <a:t>Gestural</a:t>
            </a:r>
          </a:p>
        </p:txBody>
      </p:sp>
      <p:sp>
        <p:nvSpPr>
          <p:cNvPr id="23" name="Rectangle 22"/>
          <p:cNvSpPr/>
          <p:nvPr/>
        </p:nvSpPr>
        <p:spPr>
          <a:xfrm>
            <a:off x="2510851" y="4472533"/>
            <a:ext cx="1928734" cy="388689"/>
          </a:xfrm>
          <a:prstGeom prst="rect">
            <a:avLst/>
          </a:prstGeom>
          <a:solidFill>
            <a:schemeClr val="bg1"/>
          </a:solidFill>
          <a:ln w="19050">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rPr>
              <a:t>Modeling</a:t>
            </a:r>
          </a:p>
        </p:txBody>
      </p:sp>
      <p:sp>
        <p:nvSpPr>
          <p:cNvPr id="26" name="Rectangle 25"/>
          <p:cNvSpPr/>
          <p:nvPr/>
        </p:nvSpPr>
        <p:spPr>
          <a:xfrm>
            <a:off x="2510851" y="4933767"/>
            <a:ext cx="1928734" cy="599256"/>
          </a:xfrm>
          <a:prstGeom prst="rect">
            <a:avLst/>
          </a:prstGeom>
          <a:solidFill>
            <a:schemeClr val="bg1"/>
          </a:solidFill>
          <a:ln w="19050">
            <a:solidFill>
              <a:schemeClr val="accent2">
                <a:lumMod val="90000"/>
                <a:lumOff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rPr>
              <a:t>Physical Guidance</a:t>
            </a:r>
          </a:p>
        </p:txBody>
      </p:sp>
      <p:sp>
        <p:nvSpPr>
          <p:cNvPr id="3" name="TextBox 2"/>
          <p:cNvSpPr txBox="1"/>
          <p:nvPr/>
        </p:nvSpPr>
        <p:spPr>
          <a:xfrm>
            <a:off x="7019056" y="5930977"/>
            <a:ext cx="1921039" cy="276999"/>
          </a:xfrm>
          <a:prstGeom prst="rect">
            <a:avLst/>
          </a:prstGeom>
          <a:noFill/>
        </p:spPr>
        <p:txBody>
          <a:bodyPr wrap="none" rtlCol="0">
            <a:spAutoFit/>
          </a:bodyPr>
          <a:lstStyle/>
          <a:p>
            <a:r>
              <a:rPr lang="en-US" sz="1200">
                <a:solidFill>
                  <a:srgbClr val="FFFFFF"/>
                </a:solidFill>
              </a:rPr>
              <a:t>(Simonsen &amp; Myers, 2015)</a:t>
            </a:r>
          </a:p>
        </p:txBody>
      </p:sp>
      <p:grpSp>
        <p:nvGrpSpPr>
          <p:cNvPr id="7" name="Group 6"/>
          <p:cNvGrpSpPr/>
          <p:nvPr/>
        </p:nvGrpSpPr>
        <p:grpSpPr>
          <a:xfrm>
            <a:off x="4945608" y="3076790"/>
            <a:ext cx="3340100" cy="2438400"/>
            <a:chOff x="4945608" y="3275096"/>
            <a:chExt cx="3340100" cy="2438400"/>
          </a:xfrm>
        </p:grpSpPr>
        <p:pic>
          <p:nvPicPr>
            <p:cNvPr id="4" name="Picture 3"/>
            <p:cNvPicPr>
              <a:picLocks noChangeAspect="1"/>
            </p:cNvPicPr>
            <p:nvPr/>
          </p:nvPicPr>
          <p:blipFill>
            <a:blip r:embed="rId2"/>
            <a:stretch>
              <a:fillRect/>
            </a:stretch>
          </p:blipFill>
          <p:spPr>
            <a:xfrm>
              <a:off x="4945608" y="3275096"/>
              <a:ext cx="3340100" cy="2438400"/>
            </a:xfrm>
            <a:prstGeom prst="rect">
              <a:avLst/>
            </a:prstGeom>
          </p:spPr>
        </p:pic>
        <p:sp>
          <p:nvSpPr>
            <p:cNvPr id="5" name="TextBox 4"/>
            <p:cNvSpPr txBox="1"/>
            <p:nvPr/>
          </p:nvSpPr>
          <p:spPr>
            <a:xfrm>
              <a:off x="5979264" y="3583478"/>
              <a:ext cx="1956417" cy="1323439"/>
            </a:xfrm>
            <a:prstGeom prst="rect">
              <a:avLst/>
            </a:prstGeom>
            <a:noFill/>
          </p:spPr>
          <p:txBody>
            <a:bodyPr wrap="square" rtlCol="0">
              <a:spAutoFit/>
            </a:bodyPr>
            <a:lstStyle/>
            <a:p>
              <a:pPr algn="ctr"/>
              <a:r>
                <a:rPr lang="en-US" sz="2000" dirty="0">
                  <a:solidFill>
                    <a:srgbClr val="000000"/>
                  </a:solidFill>
                  <a:latin typeface="Franklin Gothic Medium"/>
                </a:rPr>
                <a:t>Remember to raise your hand if you want my attention.</a:t>
              </a:r>
            </a:p>
          </p:txBody>
        </p:sp>
      </p:grpSp>
      <p:grpSp>
        <p:nvGrpSpPr>
          <p:cNvPr id="12" name="Group 11"/>
          <p:cNvGrpSpPr/>
          <p:nvPr/>
        </p:nvGrpSpPr>
        <p:grpSpPr>
          <a:xfrm>
            <a:off x="5637721" y="3207736"/>
            <a:ext cx="3517627" cy="2438400"/>
            <a:chOff x="5637721" y="3406042"/>
            <a:chExt cx="3517627" cy="2438400"/>
          </a:xfrm>
        </p:grpSpPr>
        <p:pic>
          <p:nvPicPr>
            <p:cNvPr id="30" name="Picture 29"/>
            <p:cNvPicPr>
              <a:picLocks noChangeAspect="1"/>
            </p:cNvPicPr>
            <p:nvPr/>
          </p:nvPicPr>
          <p:blipFill>
            <a:blip r:embed="rId2"/>
            <a:stretch>
              <a:fillRect/>
            </a:stretch>
          </p:blipFill>
          <p:spPr>
            <a:xfrm flipH="1">
              <a:off x="5637721" y="3406042"/>
              <a:ext cx="3517627" cy="2438400"/>
            </a:xfrm>
            <a:prstGeom prst="rect">
              <a:avLst/>
            </a:prstGeom>
          </p:spPr>
        </p:pic>
        <p:sp>
          <p:nvSpPr>
            <p:cNvPr id="27" name="TextBox 26"/>
            <p:cNvSpPr txBox="1"/>
            <p:nvPr/>
          </p:nvSpPr>
          <p:spPr>
            <a:xfrm>
              <a:off x="6010955" y="3619146"/>
              <a:ext cx="1956417" cy="1323439"/>
            </a:xfrm>
            <a:prstGeom prst="rect">
              <a:avLst/>
            </a:prstGeom>
            <a:noFill/>
          </p:spPr>
          <p:txBody>
            <a:bodyPr wrap="square" rtlCol="0">
              <a:spAutoFit/>
            </a:bodyPr>
            <a:lstStyle/>
            <a:p>
              <a:pPr algn="ctr"/>
              <a:r>
                <a:rPr lang="en-US" sz="2000" dirty="0">
                  <a:solidFill>
                    <a:srgbClr val="000000"/>
                  </a:solidFill>
                  <a:latin typeface="Franklin Gothic Medium"/>
                </a:rPr>
                <a:t>Remember to catch students being respectful with praise!</a:t>
              </a:r>
            </a:p>
          </p:txBody>
        </p:sp>
      </p:grpSp>
      <p:pic>
        <p:nvPicPr>
          <p:cNvPr id="8" name="Picture 7"/>
          <p:cNvPicPr>
            <a:picLocks noChangeAspect="1"/>
          </p:cNvPicPr>
          <p:nvPr/>
        </p:nvPicPr>
        <p:blipFill>
          <a:blip r:embed="rId3"/>
          <a:stretch>
            <a:fillRect/>
          </a:stretch>
        </p:blipFill>
        <p:spPr>
          <a:xfrm>
            <a:off x="4674536" y="3148034"/>
            <a:ext cx="4038600" cy="2019300"/>
          </a:xfrm>
          <a:prstGeom prst="rect">
            <a:avLst/>
          </a:prstGeom>
        </p:spPr>
      </p:pic>
      <p:pic>
        <p:nvPicPr>
          <p:cNvPr id="9" name="Picture 8"/>
          <p:cNvPicPr>
            <a:picLocks noChangeAspect="1"/>
          </p:cNvPicPr>
          <p:nvPr/>
        </p:nvPicPr>
        <p:blipFill>
          <a:blip r:embed="rId4"/>
          <a:stretch>
            <a:fillRect/>
          </a:stretch>
        </p:blipFill>
        <p:spPr>
          <a:xfrm>
            <a:off x="4667042" y="3099905"/>
            <a:ext cx="2844800" cy="2857500"/>
          </a:xfrm>
          <a:prstGeom prst="rect">
            <a:avLst/>
          </a:prstGeom>
        </p:spPr>
      </p:pic>
      <p:pic>
        <p:nvPicPr>
          <p:cNvPr id="10" name="Picture 9"/>
          <p:cNvPicPr>
            <a:picLocks noChangeAspect="1"/>
          </p:cNvPicPr>
          <p:nvPr/>
        </p:nvPicPr>
        <p:blipFill>
          <a:blip r:embed="rId5"/>
          <a:stretch>
            <a:fillRect/>
          </a:stretch>
        </p:blipFill>
        <p:spPr>
          <a:xfrm>
            <a:off x="4635860" y="3073199"/>
            <a:ext cx="4060764" cy="2702254"/>
          </a:xfrm>
          <a:prstGeom prst="rect">
            <a:avLst/>
          </a:prstGeom>
        </p:spPr>
      </p:pic>
      <p:pic>
        <p:nvPicPr>
          <p:cNvPr id="11" name="Picture 10"/>
          <p:cNvPicPr>
            <a:picLocks noChangeAspect="1"/>
          </p:cNvPicPr>
          <p:nvPr/>
        </p:nvPicPr>
        <p:blipFill>
          <a:blip r:embed="rId6"/>
          <a:stretch>
            <a:fillRect/>
          </a:stretch>
        </p:blipFill>
        <p:spPr>
          <a:xfrm>
            <a:off x="4674800" y="3116136"/>
            <a:ext cx="4030080" cy="2953341"/>
          </a:xfrm>
          <a:prstGeom prst="rect">
            <a:avLst/>
          </a:prstGeom>
        </p:spPr>
      </p:pic>
      <p:sp>
        <p:nvSpPr>
          <p:cNvPr id="34" name="Rectangle 33"/>
          <p:cNvSpPr/>
          <p:nvPr/>
        </p:nvSpPr>
        <p:spPr>
          <a:xfrm>
            <a:off x="4686924" y="1567919"/>
            <a:ext cx="1928734"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Behavior</a:t>
            </a:r>
          </a:p>
        </p:txBody>
      </p:sp>
      <p:sp>
        <p:nvSpPr>
          <p:cNvPr id="35" name="Rectangle 34"/>
          <p:cNvSpPr/>
          <p:nvPr/>
        </p:nvSpPr>
        <p:spPr>
          <a:xfrm>
            <a:off x="6862997" y="1567918"/>
            <a:ext cx="1928734" cy="13940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Consequence</a:t>
            </a:r>
          </a:p>
        </p:txBody>
      </p:sp>
      <p:sp>
        <p:nvSpPr>
          <p:cNvPr id="36" name="Right Arrow 35"/>
          <p:cNvSpPr/>
          <p:nvPr/>
        </p:nvSpPr>
        <p:spPr>
          <a:xfrm>
            <a:off x="6509477" y="2085073"/>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7" name="Rectangle 36"/>
          <p:cNvSpPr/>
          <p:nvPr/>
        </p:nvSpPr>
        <p:spPr>
          <a:xfrm>
            <a:off x="2510851" y="1575414"/>
            <a:ext cx="1928734" cy="1394085"/>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Antecedent</a:t>
            </a:r>
          </a:p>
        </p:txBody>
      </p:sp>
      <p:sp>
        <p:nvSpPr>
          <p:cNvPr id="38" name="Right Arrow 37"/>
          <p:cNvSpPr/>
          <p:nvPr/>
        </p:nvSpPr>
        <p:spPr>
          <a:xfrm>
            <a:off x="4323411" y="2085073"/>
            <a:ext cx="479687" cy="434715"/>
          </a:xfrm>
          <a:prstGeom prst="rightArrow">
            <a:avLst/>
          </a:prstGeom>
          <a:gradFill flip="none" rotWithShape="1">
            <a:gsLst>
              <a:gs pos="0">
                <a:schemeClr val="accent2">
                  <a:lumMod val="90000"/>
                  <a:lumOff val="10000"/>
                </a:schemeClr>
              </a:gs>
              <a:gs pos="86000">
                <a:srgbClr val="7030A0"/>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1390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par>
                                <p:cTn id="13" presetID="10" presetClass="exit" presetSubtype="0" fill="hold" grpId="0" nodeType="with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2" presetClass="entr" presetSubtype="1"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p:tgtEl>
                                          <p:spTgt spid="29"/>
                                        </p:tgtEl>
                                        <p:attrNameLst>
                                          <p:attrName>ppt_y</p:attrName>
                                        </p:attrNameLst>
                                      </p:cBhvr>
                                      <p:tavLst>
                                        <p:tav tm="0">
                                          <p:val>
                                            <p:strVal val="#ppt_y-#ppt_h*1.125000"/>
                                          </p:val>
                                        </p:tav>
                                        <p:tav tm="100000">
                                          <p:val>
                                            <p:strVal val="#ppt_y"/>
                                          </p:val>
                                        </p:tav>
                                      </p:tavLst>
                                    </p:anim>
                                    <p:animEffect transition="in" filter="wipe(down)">
                                      <p:cBhvr>
                                        <p:cTn id="21" dur="500"/>
                                        <p:tgtEl>
                                          <p:spTgt spid="29"/>
                                        </p:tgtEl>
                                      </p:cBhvr>
                                    </p:animEffect>
                                  </p:childTnLst>
                                </p:cTn>
                              </p:par>
                              <p:par>
                                <p:cTn id="22" presetID="9"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par>
                                <p:cTn id="30" presetID="9" presetClass="exit" presetSubtype="0" fill="hold" nodeType="withEffect">
                                  <p:stCondLst>
                                    <p:cond delay="0"/>
                                  </p:stCondLst>
                                  <p:childTnLst>
                                    <p:animEffect transition="out" filter="dissolv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p:tgtEl>
                                          <p:spTgt spid="21"/>
                                        </p:tgtEl>
                                        <p:attrNameLst>
                                          <p:attrName>ppt_y</p:attrName>
                                        </p:attrNameLst>
                                      </p:cBhvr>
                                      <p:tavLst>
                                        <p:tav tm="0">
                                          <p:val>
                                            <p:strVal val="#ppt_y-#ppt_h*1.125000"/>
                                          </p:val>
                                        </p:tav>
                                        <p:tav tm="100000">
                                          <p:val>
                                            <p:strVal val="#ppt_y"/>
                                          </p:val>
                                        </p:tav>
                                      </p:tavLst>
                                    </p:anim>
                                    <p:animEffect transition="in" filter="wipe(down)">
                                      <p:cBhvr>
                                        <p:cTn id="38" dur="500"/>
                                        <p:tgtEl>
                                          <p:spTgt spid="21"/>
                                        </p:tgtEl>
                                      </p:cBhvr>
                                    </p:animEffect>
                                  </p:childTnLst>
                                </p:cTn>
                              </p:par>
                              <p:par>
                                <p:cTn id="39" presetID="9" presetClass="exit" presetSubtype="0" fill="hold" nodeType="withEffect">
                                  <p:stCondLst>
                                    <p:cond delay="0"/>
                                  </p:stCondLst>
                                  <p:childTnLst>
                                    <p:animEffect transition="out" filter="dissolv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9"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dissolv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1"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p:tgtEl>
                                          <p:spTgt spid="22"/>
                                        </p:tgtEl>
                                        <p:attrNameLst>
                                          <p:attrName>ppt_y</p:attrName>
                                        </p:attrNameLst>
                                      </p:cBhvr>
                                      <p:tavLst>
                                        <p:tav tm="0">
                                          <p:val>
                                            <p:strVal val="#ppt_y-#ppt_h*1.125000"/>
                                          </p:val>
                                        </p:tav>
                                        <p:tav tm="100000">
                                          <p:val>
                                            <p:strVal val="#ppt_y"/>
                                          </p:val>
                                        </p:tav>
                                      </p:tavLst>
                                    </p:anim>
                                    <p:animEffect transition="in" filter="wipe(down)">
                                      <p:cBhvr>
                                        <p:cTn id="50" dur="500"/>
                                        <p:tgtEl>
                                          <p:spTgt spid="22"/>
                                        </p:tgtEl>
                                      </p:cBhvr>
                                    </p:animEffect>
                                  </p:childTnLst>
                                </p:cTn>
                              </p:par>
                              <p:par>
                                <p:cTn id="51" presetID="9" presetClass="exit" presetSubtype="0" fill="hold" nodeType="withEffect">
                                  <p:stCondLst>
                                    <p:cond delay="0"/>
                                  </p:stCondLst>
                                  <p:childTnLst>
                                    <p:animEffect transition="out" filter="dissolv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9"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dissolv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1"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p:tgtEl>
                                          <p:spTgt spid="23"/>
                                        </p:tgtEl>
                                        <p:attrNameLst>
                                          <p:attrName>ppt_y</p:attrName>
                                        </p:attrNameLst>
                                      </p:cBhvr>
                                      <p:tavLst>
                                        <p:tav tm="0">
                                          <p:val>
                                            <p:strVal val="#ppt_y-#ppt_h*1.125000"/>
                                          </p:val>
                                        </p:tav>
                                        <p:tav tm="100000">
                                          <p:val>
                                            <p:strVal val="#ppt_y"/>
                                          </p:val>
                                        </p:tav>
                                      </p:tavLst>
                                    </p:anim>
                                    <p:animEffect transition="in" filter="wipe(down)">
                                      <p:cBhvr>
                                        <p:cTn id="62" dur="500"/>
                                        <p:tgtEl>
                                          <p:spTgt spid="23"/>
                                        </p:tgtEl>
                                      </p:cBhvr>
                                    </p:animEffect>
                                  </p:childTnLst>
                                </p:cTn>
                              </p:par>
                              <p:par>
                                <p:cTn id="63" presetID="9" presetClass="exit" presetSubtype="0" fill="hold" nodeType="withEffect">
                                  <p:stCondLst>
                                    <p:cond delay="0"/>
                                  </p:stCondLst>
                                  <p:childTnLst>
                                    <p:animEffect transition="out" filter="dissolv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9" presetClass="entr" presetSubtype="0"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dissolve">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1"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p:tgtEl>
                                          <p:spTgt spid="26"/>
                                        </p:tgtEl>
                                        <p:attrNameLst>
                                          <p:attrName>ppt_y</p:attrName>
                                        </p:attrNameLst>
                                      </p:cBhvr>
                                      <p:tavLst>
                                        <p:tav tm="0">
                                          <p:val>
                                            <p:strVal val="#ppt_y-#ppt_h*1.125000"/>
                                          </p:val>
                                        </p:tav>
                                        <p:tav tm="100000">
                                          <p:val>
                                            <p:strVal val="#ppt_y"/>
                                          </p:val>
                                        </p:tav>
                                      </p:tavLst>
                                    </p:anim>
                                    <p:animEffect transition="in" filter="wipe(down)">
                                      <p:cBhvr>
                                        <p:cTn id="74" dur="500"/>
                                        <p:tgtEl>
                                          <p:spTgt spid="26"/>
                                        </p:tgtEl>
                                      </p:cBhvr>
                                    </p:animEffect>
                                  </p:childTnLst>
                                </p:cTn>
                              </p:par>
                              <p:par>
                                <p:cTn id="75" presetID="9" presetClass="exit" presetSubtype="0" fill="hold" nodeType="withEffect">
                                  <p:stCondLst>
                                    <p:cond delay="0"/>
                                  </p:stCondLst>
                                  <p:childTnLst>
                                    <p:animEffect transition="out" filter="dissolve">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9" presetClass="entr" presetSubtype="0" fill="hold" nodeType="with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dissolve">
                                      <p:cBhvr>
                                        <p:cTn id="8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p:bldP spid="18" grpId="0" animBg="1"/>
      <p:bldP spid="20" grpId="0" animBg="1"/>
      <p:bldP spid="21" grpId="0" animBg="1"/>
      <p:bldP spid="22" grpId="0" animBg="1"/>
      <p:bldP spid="23" grpId="0" animBg="1"/>
      <p:bldP spid="2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0"/>
            <a:ext cx="7772399" cy="1446550"/>
          </a:xfrm>
          <a:prstGeom prst="rect">
            <a:avLst/>
          </a:prstGeom>
          <a:noFill/>
        </p:spPr>
        <p:txBody>
          <a:bodyPr wrap="square">
            <a:spAutoFit/>
          </a:bodyPr>
          <a:lstStyle/>
          <a:p>
            <a:pPr defTabSz="685783"/>
            <a:r>
              <a:rPr lang="en-US" sz="4400" b="1" kern="0" dirty="0">
                <a:solidFill>
                  <a:schemeClr val="accent2"/>
                </a:solidFill>
                <a:latin typeface="Franklin Gothic Medium"/>
                <a:ea typeface="Arial" charset="0"/>
                <a:cs typeface="Arial" charset="0"/>
              </a:rPr>
              <a:t>What behavioral procedures are involved in teaching?  </a:t>
            </a:r>
          </a:p>
        </p:txBody>
      </p:sp>
      <p:sp>
        <p:nvSpPr>
          <p:cNvPr id="29" name="Rectangle 28"/>
          <p:cNvSpPr/>
          <p:nvPr/>
        </p:nvSpPr>
        <p:spPr>
          <a:xfrm>
            <a:off x="2510851" y="3065773"/>
            <a:ext cx="1928734" cy="388689"/>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rPr>
              <a:t>Verbal</a:t>
            </a:r>
          </a:p>
        </p:txBody>
      </p:sp>
      <p:sp>
        <p:nvSpPr>
          <p:cNvPr id="25" name="Rectangle 24"/>
          <p:cNvSpPr/>
          <p:nvPr/>
        </p:nvSpPr>
        <p:spPr>
          <a:xfrm>
            <a:off x="347166" y="4312297"/>
            <a:ext cx="1928734" cy="859444"/>
          </a:xfrm>
          <a:prstGeom prst="rect">
            <a:avLst/>
          </a:prstGeom>
          <a:gradFill flip="none" rotWithShape="1">
            <a:gsLst>
              <a:gs pos="0">
                <a:srgbClr val="0070C0">
                  <a:lumMod val="0"/>
                  <a:lumOff val="100000"/>
                </a:srgbClr>
              </a:gs>
              <a:gs pos="49000">
                <a:srgbClr val="0070C0">
                  <a:lumMod val="21000"/>
                  <a:lumOff val="79000"/>
                </a:srgbClr>
              </a:gs>
              <a:gs pos="100000">
                <a:srgbClr val="0070C0">
                  <a:lumMod val="21000"/>
                  <a:lumOff val="79000"/>
                </a:srgbClr>
              </a:gs>
            </a:gsLst>
            <a:path path="circle">
              <a:fillToRect l="100000" t="100000"/>
            </a:path>
            <a:tileRect r="-100000" b="-100000"/>
          </a:gra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70C0"/>
                </a:solidFill>
                <a:latin typeface="Franklin Gothic Medium"/>
              </a:rPr>
              <a:t>Prompting</a:t>
            </a:r>
            <a:endParaRPr lang="en-US" sz="2000" dirty="0">
              <a:solidFill>
                <a:srgbClr val="0070C0"/>
              </a:solidFill>
            </a:endParaRPr>
          </a:p>
        </p:txBody>
      </p:sp>
      <p:sp>
        <p:nvSpPr>
          <p:cNvPr id="18" name="Cloud Callout 17"/>
          <p:cNvSpPr/>
          <p:nvPr/>
        </p:nvSpPr>
        <p:spPr>
          <a:xfrm>
            <a:off x="334778" y="2769750"/>
            <a:ext cx="1928734" cy="1315610"/>
          </a:xfrm>
          <a:prstGeom prst="cloudCallout">
            <a:avLst>
              <a:gd name="adj1" fmla="val 1880"/>
              <a:gd name="adj2" fmla="val 80790"/>
            </a:avLst>
          </a:prstGeom>
          <a:gradFill flip="none" rotWithShape="1">
            <a:gsLst>
              <a:gs pos="0">
                <a:srgbClr val="0070C0">
                  <a:lumMod val="0"/>
                  <a:lumOff val="100000"/>
                </a:srgbClr>
              </a:gs>
              <a:gs pos="49000">
                <a:srgbClr val="0070C0">
                  <a:lumMod val="21000"/>
                  <a:lumOff val="79000"/>
                </a:srgbClr>
              </a:gs>
              <a:gs pos="100000">
                <a:srgbClr val="0070C0">
                  <a:lumMod val="21000"/>
                  <a:lumOff val="79000"/>
                </a:srgbClr>
              </a:gs>
            </a:gsLst>
            <a:path path="circle">
              <a:fillToRect l="100000" t="100000"/>
            </a:path>
            <a:tileRect r="-100000" b="-100000"/>
          </a:gra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70C0"/>
                </a:solidFill>
                <a:latin typeface="Franklin Gothic Medium"/>
              </a:rPr>
              <a:t>What does it look like?</a:t>
            </a:r>
            <a:endParaRPr lang="en-US" sz="2000" dirty="0">
              <a:solidFill>
                <a:srgbClr val="0070C0"/>
              </a:solidFill>
            </a:endParaRPr>
          </a:p>
        </p:txBody>
      </p:sp>
      <p:sp>
        <p:nvSpPr>
          <p:cNvPr id="20" name="Rectangle 19"/>
          <p:cNvSpPr/>
          <p:nvPr/>
        </p:nvSpPr>
        <p:spPr>
          <a:xfrm>
            <a:off x="334778" y="1598505"/>
            <a:ext cx="1928734" cy="821072"/>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latin typeface="Franklin Gothic Medium"/>
              </a:rPr>
              <a:t>Types of Prompts</a:t>
            </a:r>
            <a:endParaRPr lang="en-US" sz="2000" dirty="0">
              <a:solidFill>
                <a:srgbClr val="005493"/>
              </a:solidFill>
            </a:endParaRPr>
          </a:p>
        </p:txBody>
      </p:sp>
      <p:sp>
        <p:nvSpPr>
          <p:cNvPr id="21" name="Rectangle 20"/>
          <p:cNvSpPr/>
          <p:nvPr/>
        </p:nvSpPr>
        <p:spPr>
          <a:xfrm>
            <a:off x="2510851" y="3514410"/>
            <a:ext cx="1928734" cy="388689"/>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rgbClr val="005493"/>
                </a:solidFill>
              </a:rPr>
              <a:t>Visual</a:t>
            </a:r>
            <a:endParaRPr lang="en-US" sz="2000" dirty="0">
              <a:solidFill>
                <a:srgbClr val="005493"/>
              </a:solidFill>
            </a:endParaRPr>
          </a:p>
        </p:txBody>
      </p:sp>
      <p:sp>
        <p:nvSpPr>
          <p:cNvPr id="22" name="Rectangle 21"/>
          <p:cNvSpPr/>
          <p:nvPr/>
        </p:nvSpPr>
        <p:spPr>
          <a:xfrm>
            <a:off x="2510851" y="3987963"/>
            <a:ext cx="1928734" cy="388689"/>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rPr>
              <a:t>Gestural</a:t>
            </a:r>
          </a:p>
        </p:txBody>
      </p:sp>
      <p:sp>
        <p:nvSpPr>
          <p:cNvPr id="23" name="Rectangle 22"/>
          <p:cNvSpPr/>
          <p:nvPr/>
        </p:nvSpPr>
        <p:spPr>
          <a:xfrm>
            <a:off x="2510851" y="4461516"/>
            <a:ext cx="1928734" cy="388689"/>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rPr>
              <a:t>Modeling</a:t>
            </a:r>
          </a:p>
        </p:txBody>
      </p:sp>
      <p:sp>
        <p:nvSpPr>
          <p:cNvPr id="26" name="Rectangle 25"/>
          <p:cNvSpPr/>
          <p:nvPr/>
        </p:nvSpPr>
        <p:spPr>
          <a:xfrm>
            <a:off x="2510851" y="4922750"/>
            <a:ext cx="1928734" cy="599256"/>
          </a:xfrm>
          <a:prstGeom prst="rect">
            <a:avLst/>
          </a:prstGeom>
          <a:solidFill>
            <a:schemeClr val="bg1"/>
          </a:solidFill>
          <a:ln>
            <a:solidFill>
              <a:srgbClr val="00549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5493"/>
                </a:solidFill>
              </a:rPr>
              <a:t>Physical Guidance</a:t>
            </a:r>
          </a:p>
        </p:txBody>
      </p:sp>
      <p:sp>
        <p:nvSpPr>
          <p:cNvPr id="3" name="TextBox 2"/>
          <p:cNvSpPr txBox="1"/>
          <p:nvPr/>
        </p:nvSpPr>
        <p:spPr>
          <a:xfrm>
            <a:off x="7222961" y="5889670"/>
            <a:ext cx="1921039" cy="276999"/>
          </a:xfrm>
          <a:prstGeom prst="rect">
            <a:avLst/>
          </a:prstGeom>
          <a:noFill/>
        </p:spPr>
        <p:txBody>
          <a:bodyPr wrap="none" rtlCol="0">
            <a:spAutoFit/>
          </a:bodyPr>
          <a:lstStyle/>
          <a:p>
            <a:r>
              <a:rPr lang="en-US" sz="1200" dirty="0">
                <a:solidFill>
                  <a:srgbClr val="FFFFFF"/>
                </a:solidFill>
              </a:rPr>
              <a:t>(Simonsen &amp; Myers, 2015)</a:t>
            </a:r>
          </a:p>
        </p:txBody>
      </p:sp>
      <p:sp>
        <p:nvSpPr>
          <p:cNvPr id="32" name="Rectangle 31"/>
          <p:cNvSpPr/>
          <p:nvPr/>
        </p:nvSpPr>
        <p:spPr>
          <a:xfrm>
            <a:off x="4596878" y="3073515"/>
            <a:ext cx="4092419" cy="2831544"/>
          </a:xfrm>
          <a:prstGeom prst="rect">
            <a:avLst/>
          </a:prstGeom>
        </p:spPr>
        <p:txBody>
          <a:bodyPr wrap="square">
            <a:spAutoFit/>
          </a:bodyPr>
          <a:lstStyle/>
          <a:p>
            <a:r>
              <a:rPr lang="en-US" altLang="en-US" sz="2000" b="1" i="1" u="sng" dirty="0">
                <a:solidFill>
                  <a:schemeClr val="bg1"/>
                </a:solidFill>
                <a:ea typeface="ＭＳ Ｐゴシック" charset="-128"/>
              </a:rPr>
              <a:t>Guidelines: </a:t>
            </a:r>
          </a:p>
          <a:p>
            <a:pPr marL="457200" indent="-457200">
              <a:buFont typeface="+mj-lt"/>
              <a:buAutoNum type="arabicPeriod"/>
            </a:pPr>
            <a:endParaRPr lang="en-US" altLang="en-US" sz="1100" i="1" dirty="0">
              <a:solidFill>
                <a:schemeClr val="bg1"/>
              </a:solidFill>
              <a:ea typeface="ＭＳ Ｐゴシック" charset="-128"/>
            </a:endParaRPr>
          </a:p>
          <a:p>
            <a:pPr marL="457200" indent="-457200">
              <a:buFont typeface="+mj-lt"/>
              <a:buAutoNum type="arabicPeriod"/>
            </a:pPr>
            <a:r>
              <a:rPr lang="en-US" altLang="en-US" sz="2000" i="1" dirty="0">
                <a:solidFill>
                  <a:schemeClr val="bg1"/>
                </a:solidFill>
                <a:ea typeface="ＭＳ Ｐゴシック" charset="-128"/>
              </a:rPr>
              <a:t>Choose the “just right” prompt (not too much, not too little)</a:t>
            </a:r>
          </a:p>
          <a:p>
            <a:pPr marL="457200" indent="-457200">
              <a:buFont typeface="+mj-lt"/>
              <a:buAutoNum type="arabicPeriod"/>
            </a:pPr>
            <a:endParaRPr lang="en-US" altLang="en-US" sz="1100" i="1" dirty="0">
              <a:solidFill>
                <a:schemeClr val="bg1"/>
              </a:solidFill>
              <a:ea typeface="ＭＳ Ｐゴシック" charset="-128"/>
            </a:endParaRPr>
          </a:p>
          <a:p>
            <a:pPr marL="457200" indent="-457200">
              <a:buFont typeface="+mj-lt"/>
              <a:buAutoNum type="arabicPeriod"/>
            </a:pPr>
            <a:r>
              <a:rPr lang="en-US" altLang="en-US" sz="2000" i="1" dirty="0">
                <a:solidFill>
                  <a:schemeClr val="bg1"/>
                </a:solidFill>
                <a:ea typeface="ＭＳ Ｐゴシック" charset="-128"/>
              </a:rPr>
              <a:t>Fade as quickly as possible</a:t>
            </a:r>
          </a:p>
          <a:p>
            <a:pPr marL="914400" lvl="1" indent="-457200">
              <a:buFont typeface="+mj-lt"/>
              <a:buAutoNum type="alphaLcPeriod"/>
            </a:pPr>
            <a:endParaRPr lang="en-US" altLang="en-US" sz="500" i="1" dirty="0">
              <a:solidFill>
                <a:schemeClr val="bg1"/>
              </a:solidFill>
              <a:ea typeface="ＭＳ Ｐゴシック" charset="-128"/>
            </a:endParaRPr>
          </a:p>
          <a:p>
            <a:pPr marL="914400" lvl="1" indent="-457200">
              <a:buFont typeface="+mj-lt"/>
              <a:buAutoNum type="alphaLcPeriod"/>
            </a:pPr>
            <a:r>
              <a:rPr lang="en-US" altLang="en-US" sz="2000" i="1" dirty="0">
                <a:solidFill>
                  <a:schemeClr val="bg1"/>
                </a:solidFill>
                <a:ea typeface="ＭＳ Ｐゴシック" charset="-128"/>
              </a:rPr>
              <a:t>Most-to-least</a:t>
            </a:r>
          </a:p>
          <a:p>
            <a:pPr marL="914400" lvl="1" indent="-457200">
              <a:buFont typeface="+mj-lt"/>
              <a:buAutoNum type="alphaLcPeriod"/>
            </a:pPr>
            <a:endParaRPr lang="en-US" altLang="en-US" sz="500" i="1" dirty="0">
              <a:solidFill>
                <a:schemeClr val="bg1"/>
              </a:solidFill>
              <a:ea typeface="ＭＳ Ｐゴシック" charset="-128"/>
            </a:endParaRPr>
          </a:p>
          <a:p>
            <a:pPr marL="914400" lvl="1" indent="-457200">
              <a:buFont typeface="+mj-lt"/>
              <a:buAutoNum type="alphaLcPeriod"/>
            </a:pPr>
            <a:r>
              <a:rPr lang="en-US" altLang="en-US" sz="2000" i="1" dirty="0">
                <a:solidFill>
                  <a:schemeClr val="bg1"/>
                </a:solidFill>
                <a:ea typeface="ＭＳ Ｐゴシック" charset="-128"/>
              </a:rPr>
              <a:t>Least-to-most</a:t>
            </a:r>
          </a:p>
          <a:p>
            <a:pPr marL="914400" lvl="1" indent="-457200">
              <a:buFont typeface="+mj-lt"/>
              <a:buAutoNum type="alphaLcPeriod"/>
            </a:pPr>
            <a:endParaRPr lang="en-US" altLang="en-US" sz="500" i="1" dirty="0">
              <a:solidFill>
                <a:schemeClr val="bg1"/>
              </a:solidFill>
              <a:ea typeface="ＭＳ Ｐゴシック" charset="-128"/>
            </a:endParaRPr>
          </a:p>
          <a:p>
            <a:pPr marL="914400" lvl="1" indent="-457200">
              <a:buFont typeface="+mj-lt"/>
              <a:buAutoNum type="alphaLcPeriod"/>
            </a:pPr>
            <a:r>
              <a:rPr lang="en-US" altLang="en-US" sz="2000" i="1" dirty="0">
                <a:solidFill>
                  <a:schemeClr val="bg1"/>
                </a:solidFill>
                <a:ea typeface="ＭＳ Ｐゴシック" charset="-128"/>
              </a:rPr>
              <a:t>Time delay</a:t>
            </a:r>
          </a:p>
        </p:txBody>
      </p:sp>
      <p:sp>
        <p:nvSpPr>
          <p:cNvPr id="24" name="Rectangle 23"/>
          <p:cNvSpPr/>
          <p:nvPr/>
        </p:nvSpPr>
        <p:spPr>
          <a:xfrm>
            <a:off x="4686924" y="1567919"/>
            <a:ext cx="1928734"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Behavior</a:t>
            </a:r>
          </a:p>
        </p:txBody>
      </p:sp>
      <p:sp>
        <p:nvSpPr>
          <p:cNvPr id="27" name="Rectangle 26"/>
          <p:cNvSpPr/>
          <p:nvPr/>
        </p:nvSpPr>
        <p:spPr>
          <a:xfrm>
            <a:off x="6862997" y="1567918"/>
            <a:ext cx="1928734" cy="13940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Consequence</a:t>
            </a:r>
          </a:p>
        </p:txBody>
      </p:sp>
      <p:sp>
        <p:nvSpPr>
          <p:cNvPr id="30" name="Right Arrow 29"/>
          <p:cNvSpPr/>
          <p:nvPr/>
        </p:nvSpPr>
        <p:spPr>
          <a:xfrm>
            <a:off x="6509477" y="2085073"/>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4" name="Rectangle 33"/>
          <p:cNvSpPr/>
          <p:nvPr/>
        </p:nvSpPr>
        <p:spPr>
          <a:xfrm>
            <a:off x="2510851" y="1575414"/>
            <a:ext cx="1928734" cy="1394085"/>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Antecedent</a:t>
            </a:r>
          </a:p>
        </p:txBody>
      </p:sp>
      <p:sp>
        <p:nvSpPr>
          <p:cNvPr id="35" name="Right Arrow 34"/>
          <p:cNvSpPr/>
          <p:nvPr/>
        </p:nvSpPr>
        <p:spPr>
          <a:xfrm>
            <a:off x="4323411" y="2085073"/>
            <a:ext cx="479687" cy="434715"/>
          </a:xfrm>
          <a:prstGeom prst="rightArrow">
            <a:avLst/>
          </a:prstGeom>
          <a:gradFill flip="none" rotWithShape="1">
            <a:gsLst>
              <a:gs pos="0">
                <a:schemeClr val="accent2">
                  <a:lumMod val="90000"/>
                  <a:lumOff val="10000"/>
                </a:schemeClr>
              </a:gs>
              <a:gs pos="86000">
                <a:srgbClr val="7030A0"/>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6066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
                                            <p:txEl>
                                              <p:pRg st="2" end="2"/>
                                            </p:txEl>
                                          </p:spTgt>
                                        </p:tgtEl>
                                        <p:attrNameLst>
                                          <p:attrName>style.visibility</p:attrName>
                                        </p:attrNameLst>
                                      </p:cBhvr>
                                      <p:to>
                                        <p:strVal val="visible"/>
                                      </p:to>
                                    </p:set>
                                    <p:animEffect transition="in" filter="dissolve">
                                      <p:cBhvr>
                                        <p:cTn id="7" dur="500"/>
                                        <p:tgtEl>
                                          <p:spTgt spid="3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2">
                                            <p:txEl>
                                              <p:pRg st="4" end="4"/>
                                            </p:txEl>
                                          </p:spTgt>
                                        </p:tgtEl>
                                        <p:attrNameLst>
                                          <p:attrName>style.visibility</p:attrName>
                                        </p:attrNameLst>
                                      </p:cBhvr>
                                      <p:to>
                                        <p:strVal val="visible"/>
                                      </p:to>
                                    </p:set>
                                    <p:animEffect transition="in" filter="dissolve">
                                      <p:cBhvr>
                                        <p:cTn id="12" dur="500"/>
                                        <p:tgtEl>
                                          <p:spTgt spid="3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2">
                                            <p:txEl>
                                              <p:pRg st="6" end="6"/>
                                            </p:txEl>
                                          </p:spTgt>
                                        </p:tgtEl>
                                        <p:attrNameLst>
                                          <p:attrName>style.visibility</p:attrName>
                                        </p:attrNameLst>
                                      </p:cBhvr>
                                      <p:to>
                                        <p:strVal val="visible"/>
                                      </p:to>
                                    </p:set>
                                    <p:animEffect transition="in" filter="dissolve">
                                      <p:cBhvr>
                                        <p:cTn id="17" dur="500"/>
                                        <p:tgtEl>
                                          <p:spTgt spid="3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2">
                                            <p:txEl>
                                              <p:pRg st="8" end="8"/>
                                            </p:txEl>
                                          </p:spTgt>
                                        </p:tgtEl>
                                        <p:attrNameLst>
                                          <p:attrName>style.visibility</p:attrName>
                                        </p:attrNameLst>
                                      </p:cBhvr>
                                      <p:to>
                                        <p:strVal val="visible"/>
                                      </p:to>
                                    </p:set>
                                    <p:animEffect transition="in" filter="dissolve">
                                      <p:cBhvr>
                                        <p:cTn id="22" dur="500"/>
                                        <p:tgtEl>
                                          <p:spTgt spid="3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2">
                                            <p:txEl>
                                              <p:pRg st="10" end="10"/>
                                            </p:txEl>
                                          </p:spTgt>
                                        </p:tgtEl>
                                        <p:attrNameLst>
                                          <p:attrName>style.visibility</p:attrName>
                                        </p:attrNameLst>
                                      </p:cBhvr>
                                      <p:to>
                                        <p:strVal val="visible"/>
                                      </p:to>
                                    </p:set>
                                    <p:animEffect transition="in" filter="dissolve">
                                      <p:cBhvr>
                                        <p:cTn id="27" dur="500"/>
                                        <p:tgtEl>
                                          <p:spTgt spid="3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8"/>
            <a:ext cx="7955280" cy="1489773"/>
          </a:xfrm>
        </p:spPr>
        <p:txBody>
          <a:bodyPr>
            <a:normAutofit fontScale="90000"/>
          </a:bodyPr>
          <a:lstStyle/>
          <a:p>
            <a:r>
              <a:rPr lang="en-US" sz="4900" b="1" kern="0" dirty="0">
                <a:solidFill>
                  <a:schemeClr val="accent2"/>
                </a:solidFill>
                <a:ea typeface="ヒラギノ角ゴ Pro W3" pitchFamily="-65" charset="-128"/>
                <a:cs typeface="ヒラギノ角ゴ Pro W3" pitchFamily="-65" charset="-128"/>
              </a:rPr>
              <a:t>Activity 2.4: Discussion Board</a:t>
            </a:r>
            <a:br>
              <a:rPr lang="en-US" sz="5400" b="1" kern="0" dirty="0">
                <a:solidFill>
                  <a:schemeClr val="accent2"/>
                </a:solidFill>
                <a:ea typeface="ヒラギノ角ゴ Pro W3" pitchFamily="-65" charset="-128"/>
                <a:cs typeface="ヒラギノ角ゴ Pro W3" pitchFamily="-65" charset="-128"/>
              </a:rPr>
            </a:br>
            <a:r>
              <a:rPr lang="en-US" sz="3600" kern="0" dirty="0">
                <a:solidFill>
                  <a:schemeClr val="accent2"/>
                </a:solidFill>
                <a:ea typeface="ヒラギノ角ゴ Pro W3" pitchFamily="-65" charset="-128"/>
                <a:cs typeface="ヒラギノ角ゴ Pro W3" pitchFamily="-65" charset="-128"/>
              </a:rPr>
              <a:t>Prompting and Stimulus Control</a:t>
            </a:r>
            <a:endParaRPr lang="en-US" sz="3600" dirty="0"/>
          </a:p>
        </p:txBody>
      </p:sp>
      <p:sp>
        <p:nvSpPr>
          <p:cNvPr id="177155" name="Rectangle 3"/>
          <p:cNvSpPr>
            <a:spLocks noGrp="1" noChangeArrowheads="1"/>
          </p:cNvSpPr>
          <p:nvPr>
            <p:ph idx="1"/>
          </p:nvPr>
        </p:nvSpPr>
        <p:spPr>
          <a:xfrm>
            <a:off x="925286" y="2057400"/>
            <a:ext cx="7320643" cy="3926949"/>
          </a:xfrm>
        </p:spPr>
        <p:txBody>
          <a:bodyPr>
            <a:noAutofit/>
          </a:bodyPr>
          <a:lstStyle/>
          <a:p>
            <a:pPr marL="0" indent="0">
              <a:lnSpc>
                <a:spcPct val="120000"/>
              </a:lnSpc>
              <a:spcBef>
                <a:spcPts val="0"/>
              </a:spcBef>
              <a:spcAft>
                <a:spcPts val="600"/>
              </a:spcAft>
              <a:buNone/>
            </a:pPr>
            <a:r>
              <a:rPr lang="en-US" altLang="en-US" sz="2400" dirty="0">
                <a:solidFill>
                  <a:schemeClr val="bg1"/>
                </a:solidFill>
                <a:ea typeface="ＭＳ Ｐゴシック" charset="-128"/>
              </a:rPr>
              <a:t>Describe a situation in which you want to establish stimulus control. </a:t>
            </a:r>
          </a:p>
          <a:p>
            <a:pPr marL="0" indent="0">
              <a:lnSpc>
                <a:spcPct val="120000"/>
              </a:lnSpc>
              <a:spcBef>
                <a:spcPts val="0"/>
              </a:spcBef>
              <a:spcAft>
                <a:spcPts val="600"/>
              </a:spcAft>
              <a:buNone/>
            </a:pPr>
            <a:r>
              <a:rPr lang="en-US" altLang="en-US" sz="2400" dirty="0">
                <a:solidFill>
                  <a:schemeClr val="bg1"/>
                </a:solidFill>
                <a:ea typeface="ＭＳ Ｐゴシック" charset="-128"/>
              </a:rPr>
              <a:t>Describe how you would establish stimulus control.</a:t>
            </a:r>
            <a:br>
              <a:rPr lang="en-US" altLang="en-US" sz="2400" dirty="0">
                <a:solidFill>
                  <a:schemeClr val="bg1"/>
                </a:solidFill>
                <a:ea typeface="ＭＳ Ｐゴシック" charset="-128"/>
              </a:rPr>
            </a:br>
            <a:endParaRPr lang="en-US" altLang="en-US" sz="2400" dirty="0">
              <a:solidFill>
                <a:schemeClr val="bg1"/>
              </a:solidFill>
              <a:ea typeface="ＭＳ Ｐゴシック" charset="-128"/>
            </a:endParaRPr>
          </a:p>
          <a:p>
            <a:pPr marL="0" indent="0">
              <a:lnSpc>
                <a:spcPct val="120000"/>
              </a:lnSpc>
              <a:spcBef>
                <a:spcPts val="0"/>
              </a:spcBef>
              <a:spcAft>
                <a:spcPts val="600"/>
              </a:spcAft>
              <a:buNone/>
            </a:pPr>
            <a:r>
              <a:rPr lang="en-US" altLang="en-US" sz="2400" dirty="0">
                <a:solidFill>
                  <a:schemeClr val="bg1"/>
                </a:solidFill>
                <a:ea typeface="ＭＳ Ｐゴシック" charset="-128"/>
              </a:rPr>
              <a:t>How you would use and fade prompts?</a:t>
            </a:r>
            <a:endParaRPr lang="en-US" sz="2500" dirty="0">
              <a:solidFill>
                <a:schemeClr val="bg1"/>
              </a:solidFill>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91441" y="264379"/>
            <a:ext cx="937259" cy="914400"/>
          </a:xfrm>
          <a:prstGeom prst="rect">
            <a:avLst/>
          </a:prstGeom>
        </p:spPr>
      </p:pic>
      <p:sp>
        <p:nvSpPr>
          <p:cNvPr id="5" name="TextBox 4"/>
          <p:cNvSpPr txBox="1"/>
          <p:nvPr/>
        </p:nvSpPr>
        <p:spPr>
          <a:xfrm>
            <a:off x="200640" y="5238572"/>
            <a:ext cx="8737974" cy="584775"/>
          </a:xfrm>
          <a:prstGeom prst="rect">
            <a:avLst/>
          </a:prstGeom>
          <a:solidFill>
            <a:schemeClr val="tx1"/>
          </a:solidFill>
        </p:spPr>
        <p:txBody>
          <a:bodyPr wrap="square" rtlCol="0">
            <a:spAutoFit/>
          </a:bodyPr>
          <a:lstStyle/>
          <a:p>
            <a:pPr algn="ctr"/>
            <a:r>
              <a:rPr lang="en-US" sz="3200" b="1" dirty="0">
                <a:solidFill>
                  <a:srgbClr val="FF0000"/>
                </a:solidFill>
              </a:rPr>
              <a:t>Please pause the video to complete Activity 2.4</a:t>
            </a:r>
          </a:p>
        </p:txBody>
      </p:sp>
    </p:spTree>
    <p:extLst>
      <p:ext uri="{BB962C8B-B14F-4D97-AF65-F5344CB8AC3E}">
        <p14:creationId xmlns:p14="http://schemas.microsoft.com/office/powerpoint/2010/main" val="276830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8"/>
            <a:ext cx="7955280" cy="1489773"/>
          </a:xfrm>
        </p:spPr>
        <p:txBody>
          <a:bodyPr>
            <a:normAutofit/>
          </a:bodyPr>
          <a:lstStyle/>
          <a:p>
            <a:r>
              <a:rPr lang="en-US" b="1" kern="0" dirty="0">
                <a:solidFill>
                  <a:schemeClr val="accent2"/>
                </a:solidFill>
                <a:ea typeface="ヒラギノ角ゴ Pro W3" pitchFamily="-65" charset="-128"/>
                <a:cs typeface="ヒラギノ角ゴ Pro W3" pitchFamily="-65" charset="-128"/>
              </a:rPr>
              <a:t>Activity 2.4: Review</a:t>
            </a:r>
            <a:br>
              <a:rPr lang="en-US" b="1" kern="0" dirty="0">
                <a:solidFill>
                  <a:schemeClr val="accent2"/>
                </a:solidFill>
                <a:ea typeface="ヒラギノ角ゴ Pro W3" pitchFamily="-65" charset="-128"/>
                <a:cs typeface="ヒラギノ角ゴ Pro W3" pitchFamily="-65" charset="-128"/>
              </a:rPr>
            </a:br>
            <a:endParaRPr lang="en-US" dirty="0"/>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4167" b="95000" l="1626" r="98374"/>
                    </a14:imgEffect>
                  </a14:imgLayer>
                </a14:imgProps>
              </a:ext>
              <a:ext uri="{28A0092B-C50C-407E-A947-70E740481C1C}">
                <a14:useLocalDpi xmlns:a14="http://schemas.microsoft.com/office/drawing/2010/main" val="0"/>
              </a:ext>
            </a:extLst>
          </a:blip>
          <a:stretch>
            <a:fillRect/>
          </a:stretch>
        </p:blipFill>
        <p:spPr>
          <a:xfrm>
            <a:off x="91441" y="264379"/>
            <a:ext cx="937259" cy="914400"/>
          </a:xfrm>
          <a:prstGeom prst="rect">
            <a:avLst/>
          </a:prstGeom>
        </p:spPr>
      </p:pic>
      <p:sp>
        <p:nvSpPr>
          <p:cNvPr id="2" name="Rectangle 3">
            <a:extLst>
              <a:ext uri="{FF2B5EF4-FFF2-40B4-BE49-F238E27FC236}">
                <a16:creationId xmlns:a16="http://schemas.microsoft.com/office/drawing/2014/main" id="{0D0585DB-A5CC-4069-99DD-B7CCB80DACAC}"/>
              </a:ext>
            </a:extLst>
          </p:cNvPr>
          <p:cNvSpPr>
            <a:spLocks noGrp="1" noChangeArrowheads="1"/>
          </p:cNvSpPr>
          <p:nvPr>
            <p:ph idx="1"/>
          </p:nvPr>
        </p:nvSpPr>
        <p:spPr>
          <a:xfrm>
            <a:off x="270747" y="1500555"/>
            <a:ext cx="8522258" cy="4679179"/>
          </a:xfrm>
        </p:spPr>
        <p:txBody>
          <a:bodyPr vert="horz" lIns="91440" tIns="45720" rIns="91440" bIns="45720" rtlCol="0" anchor="t">
            <a:noAutofit/>
          </a:bodyPr>
          <a:lstStyle/>
          <a:p>
            <a:pPr>
              <a:lnSpc>
                <a:spcPct val="120000"/>
              </a:lnSpc>
              <a:spcBef>
                <a:spcPts val="0"/>
              </a:spcBef>
              <a:spcAft>
                <a:spcPts val="600"/>
              </a:spcAft>
            </a:pPr>
            <a:r>
              <a:rPr lang="en-US" altLang="en-US" sz="2000" dirty="0">
                <a:solidFill>
                  <a:schemeClr val="bg1"/>
                </a:solidFill>
                <a:ea typeface="ＭＳ Ｐゴシック" charset="-128"/>
              </a:rPr>
              <a:t>Consider the situation you identified. </a:t>
            </a:r>
          </a:p>
          <a:p>
            <a:pPr>
              <a:lnSpc>
                <a:spcPct val="120000"/>
              </a:lnSpc>
              <a:spcBef>
                <a:spcPts val="0"/>
              </a:spcBef>
              <a:spcAft>
                <a:spcPts val="600"/>
              </a:spcAft>
            </a:pPr>
            <a:r>
              <a:rPr lang="en-US" altLang="en-US" sz="2000" dirty="0">
                <a:solidFill>
                  <a:schemeClr val="bg1"/>
                </a:solidFill>
                <a:ea typeface="ＭＳ Ｐゴシック" charset="-128"/>
              </a:rPr>
              <a:t>To establish stimulus control for your situation, you will look to reinforce the behavior when the discriminative stimulus (Sd) is present.</a:t>
            </a:r>
          </a:p>
          <a:p>
            <a:pPr>
              <a:lnSpc>
                <a:spcPct val="120000"/>
              </a:lnSpc>
              <a:spcBef>
                <a:spcPts val="0"/>
              </a:spcBef>
              <a:spcAft>
                <a:spcPts val="600"/>
              </a:spcAft>
            </a:pPr>
            <a:r>
              <a:rPr lang="en-US" altLang="en-US" sz="2000" dirty="0">
                <a:solidFill>
                  <a:schemeClr val="bg1"/>
                </a:solidFill>
                <a:ea typeface="ＭＳ Ｐゴシック" charset="-128"/>
              </a:rPr>
              <a:t>Your goal is to increase the likelihood that your selected behavior occurs under certain conditions. </a:t>
            </a:r>
          </a:p>
          <a:p>
            <a:pPr marL="914400" lvl="1">
              <a:lnSpc>
                <a:spcPct val="120000"/>
              </a:lnSpc>
              <a:spcBef>
                <a:spcPts val="0"/>
              </a:spcBef>
              <a:spcAft>
                <a:spcPts val="600"/>
              </a:spcAft>
            </a:pPr>
            <a:r>
              <a:rPr lang="en-US" altLang="en-US" sz="1600" dirty="0">
                <a:solidFill>
                  <a:schemeClr val="bg1"/>
                </a:solidFill>
                <a:ea typeface="ＭＳ Ｐゴシック" charset="-128"/>
              </a:rPr>
              <a:t>This is accomplished when you consciously provide or withhold reinforcement in the presence of varying antecedent conditions. </a:t>
            </a:r>
            <a:endParaRPr lang="en-US" sz="1600" dirty="0">
              <a:solidFill>
                <a:schemeClr val="bg1"/>
              </a:solidFill>
            </a:endParaRPr>
          </a:p>
          <a:p>
            <a:pPr>
              <a:lnSpc>
                <a:spcPct val="120000"/>
              </a:lnSpc>
              <a:spcBef>
                <a:spcPts val="0"/>
              </a:spcBef>
              <a:spcAft>
                <a:spcPts val="600"/>
              </a:spcAft>
            </a:pPr>
            <a:r>
              <a:rPr lang="en-US" altLang="en-US" sz="2000" dirty="0">
                <a:solidFill>
                  <a:schemeClr val="bg1"/>
                </a:solidFill>
                <a:ea typeface="ＭＳ Ｐゴシック" charset="-128"/>
              </a:rPr>
              <a:t>Your goal is to </a:t>
            </a:r>
            <a:r>
              <a:rPr lang="en-US" altLang="en-US" sz="2000" b="1" dirty="0">
                <a:solidFill>
                  <a:schemeClr val="bg1"/>
                </a:solidFill>
                <a:ea typeface="ＭＳ Ｐゴシック" charset="-128"/>
              </a:rPr>
              <a:t>TEACH</a:t>
            </a:r>
            <a:r>
              <a:rPr lang="en-US" altLang="en-US" sz="2000" dirty="0">
                <a:solidFill>
                  <a:schemeClr val="bg1"/>
                </a:solidFill>
                <a:ea typeface="ＭＳ Ｐゴシック" charset="-128"/>
              </a:rPr>
              <a:t> toward the stimulus control. You do this by remaining </a:t>
            </a:r>
            <a:r>
              <a:rPr lang="en-US" altLang="en-US" sz="2000" b="1" dirty="0">
                <a:solidFill>
                  <a:schemeClr val="bg1"/>
                </a:solidFill>
                <a:ea typeface="ＭＳ Ｐゴシック" charset="-128"/>
              </a:rPr>
              <a:t>consistent and clear.</a:t>
            </a:r>
            <a:r>
              <a:rPr lang="en-US" altLang="en-US" sz="2000" dirty="0">
                <a:solidFill>
                  <a:schemeClr val="bg1"/>
                </a:solidFill>
                <a:ea typeface="ＭＳ Ｐゴシック" charset="-128"/>
              </a:rPr>
              <a:t> </a:t>
            </a:r>
            <a:endParaRPr lang="en-US" altLang="en-US" sz="2000" dirty="0">
              <a:ea typeface="+mn-lt"/>
              <a:cs typeface="+mn-lt"/>
            </a:endParaRPr>
          </a:p>
        </p:txBody>
      </p:sp>
    </p:spTree>
    <p:extLst>
      <p:ext uri="{BB962C8B-B14F-4D97-AF65-F5344CB8AC3E}">
        <p14:creationId xmlns:p14="http://schemas.microsoft.com/office/powerpoint/2010/main" val="8567817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64837" y="167262"/>
            <a:ext cx="8796834" cy="646331"/>
          </a:xfrm>
          <a:prstGeom prst="rect">
            <a:avLst/>
          </a:prstGeom>
          <a:noFill/>
        </p:spPr>
        <p:txBody>
          <a:bodyPr wrap="square">
            <a:spAutoFit/>
          </a:bodyPr>
          <a:lstStyle/>
          <a:p>
            <a:pPr defTabSz="685783"/>
            <a:r>
              <a:rPr lang="en-US" sz="3600" b="1" kern="0" dirty="0">
                <a:solidFill>
                  <a:schemeClr val="accent2"/>
                </a:solidFill>
                <a:latin typeface="Franklin Gothic Medium"/>
                <a:ea typeface="Arial" charset="0"/>
                <a:cs typeface="Arial" charset="0"/>
              </a:rPr>
              <a:t>What is the ultimate goal of all instruction?  </a:t>
            </a:r>
          </a:p>
        </p:txBody>
      </p:sp>
      <p:sp>
        <p:nvSpPr>
          <p:cNvPr id="29" name="Rectangle 28"/>
          <p:cNvSpPr/>
          <p:nvPr/>
        </p:nvSpPr>
        <p:spPr>
          <a:xfrm>
            <a:off x="4686924" y="3018888"/>
            <a:ext cx="1928734" cy="859444"/>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Teach simple behaviors</a:t>
            </a:r>
            <a:endParaRPr lang="en-US" sz="2000" dirty="0">
              <a:solidFill>
                <a:schemeClr val="tx1"/>
              </a:solidFill>
            </a:endParaRPr>
          </a:p>
        </p:txBody>
      </p:sp>
      <p:sp>
        <p:nvSpPr>
          <p:cNvPr id="27" name="Rectangle 26"/>
          <p:cNvSpPr/>
          <p:nvPr/>
        </p:nvSpPr>
        <p:spPr>
          <a:xfrm>
            <a:off x="6854977" y="3018888"/>
            <a:ext cx="1928734" cy="859444"/>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chemeClr val="tx1"/>
                </a:solidFill>
                <a:latin typeface="Franklin Gothic Medium"/>
              </a:rPr>
              <a:t>Shaping</a:t>
            </a:r>
            <a:endParaRPr lang="en-US" sz="2000" dirty="0">
              <a:solidFill>
                <a:schemeClr val="tx1"/>
              </a:solidFill>
            </a:endParaRPr>
          </a:p>
        </p:txBody>
      </p:sp>
      <p:sp>
        <p:nvSpPr>
          <p:cNvPr id="19" name="Rectangle 18"/>
          <p:cNvSpPr/>
          <p:nvPr/>
        </p:nvSpPr>
        <p:spPr>
          <a:xfrm>
            <a:off x="4686924" y="3968266"/>
            <a:ext cx="1928734" cy="856928"/>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Improve performance of behaviors</a:t>
            </a:r>
            <a:endParaRPr lang="en-US" sz="2000" dirty="0">
              <a:solidFill>
                <a:schemeClr val="tx1"/>
              </a:solidFill>
            </a:endParaRPr>
          </a:p>
        </p:txBody>
      </p:sp>
      <p:sp>
        <p:nvSpPr>
          <p:cNvPr id="17" name="Rectangle 16"/>
          <p:cNvSpPr/>
          <p:nvPr/>
        </p:nvSpPr>
        <p:spPr>
          <a:xfrm>
            <a:off x="4686924" y="4915129"/>
            <a:ext cx="1928734" cy="1169230"/>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Teach complex sequences of behavior </a:t>
            </a:r>
            <a:endParaRPr lang="en-US" sz="2000" dirty="0">
              <a:solidFill>
                <a:schemeClr val="tx1"/>
              </a:solidFill>
            </a:endParaRPr>
          </a:p>
        </p:txBody>
      </p:sp>
      <p:sp>
        <p:nvSpPr>
          <p:cNvPr id="34" name="Rectangle 33"/>
          <p:cNvSpPr/>
          <p:nvPr/>
        </p:nvSpPr>
        <p:spPr>
          <a:xfrm>
            <a:off x="6850609" y="5398657"/>
            <a:ext cx="1928734" cy="685701"/>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Chaining</a:t>
            </a:r>
            <a:endParaRPr lang="en-US" sz="2000" dirty="0">
              <a:solidFill>
                <a:schemeClr val="tx1"/>
              </a:solidFill>
            </a:endParaRPr>
          </a:p>
        </p:txBody>
      </p:sp>
      <p:sp>
        <p:nvSpPr>
          <p:cNvPr id="37" name="Rectangle 36"/>
          <p:cNvSpPr/>
          <p:nvPr/>
        </p:nvSpPr>
        <p:spPr>
          <a:xfrm>
            <a:off x="6862357" y="4920945"/>
            <a:ext cx="1928734" cy="408123"/>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Task Analyzing</a:t>
            </a:r>
            <a:endParaRPr lang="en-US" sz="2000" dirty="0">
              <a:solidFill>
                <a:schemeClr val="tx1"/>
              </a:solidFill>
            </a:endParaRPr>
          </a:p>
        </p:txBody>
      </p:sp>
      <p:sp>
        <p:nvSpPr>
          <p:cNvPr id="14" name="Rectangle 13"/>
          <p:cNvSpPr/>
          <p:nvPr/>
        </p:nvSpPr>
        <p:spPr>
          <a:xfrm>
            <a:off x="2510851" y="3018887"/>
            <a:ext cx="1928734" cy="2106120"/>
          </a:xfrm>
          <a:prstGeom prst="rect">
            <a:avLst/>
          </a:prstGeom>
          <a:solidFill>
            <a:schemeClr val="accent2">
              <a:lumMod val="10000"/>
              <a:lumOff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Increase the likelihood that behaviors occur under the correct stimulus conditions </a:t>
            </a:r>
            <a:endParaRPr lang="en-US" sz="2000" dirty="0">
              <a:solidFill>
                <a:schemeClr val="tx1"/>
              </a:solidFill>
            </a:endParaRPr>
          </a:p>
        </p:txBody>
      </p:sp>
      <p:sp>
        <p:nvSpPr>
          <p:cNvPr id="24" name="Rectangle 23"/>
          <p:cNvSpPr/>
          <p:nvPr/>
        </p:nvSpPr>
        <p:spPr>
          <a:xfrm>
            <a:off x="334153" y="3017216"/>
            <a:ext cx="1928734" cy="1088728"/>
          </a:xfrm>
          <a:prstGeom prst="rect">
            <a:avLst/>
          </a:prstGeom>
          <a:solidFill>
            <a:schemeClr val="accent2">
              <a:lumMod val="10000"/>
              <a:lumOff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Establishing Stimulus Control</a:t>
            </a:r>
            <a:endParaRPr lang="en-US" sz="2000" dirty="0">
              <a:solidFill>
                <a:schemeClr val="tx1"/>
              </a:solidFill>
            </a:endParaRPr>
          </a:p>
        </p:txBody>
      </p:sp>
      <p:sp>
        <p:nvSpPr>
          <p:cNvPr id="25" name="Rectangle 24"/>
          <p:cNvSpPr/>
          <p:nvPr/>
        </p:nvSpPr>
        <p:spPr>
          <a:xfrm>
            <a:off x="347166" y="4235178"/>
            <a:ext cx="1928734" cy="859444"/>
          </a:xfrm>
          <a:prstGeom prst="rect">
            <a:avLst/>
          </a:prstGeom>
          <a:solidFill>
            <a:schemeClr val="accent2">
              <a:lumMod val="10000"/>
              <a:lumOff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Prompting</a:t>
            </a:r>
            <a:endParaRPr lang="en-US" sz="2000" dirty="0">
              <a:solidFill>
                <a:schemeClr val="tx1"/>
              </a:solidFill>
            </a:endParaRPr>
          </a:p>
        </p:txBody>
      </p:sp>
      <p:sp>
        <p:nvSpPr>
          <p:cNvPr id="20" name="Rectangle 19"/>
          <p:cNvSpPr/>
          <p:nvPr/>
        </p:nvSpPr>
        <p:spPr>
          <a:xfrm>
            <a:off x="164837" y="775262"/>
            <a:ext cx="7772399" cy="646331"/>
          </a:xfrm>
          <a:prstGeom prst="rect">
            <a:avLst/>
          </a:prstGeom>
          <a:noFill/>
        </p:spPr>
        <p:txBody>
          <a:bodyPr wrap="square">
            <a:spAutoFit/>
          </a:bodyPr>
          <a:lstStyle/>
          <a:p>
            <a:pPr defTabSz="685783"/>
            <a:r>
              <a:rPr lang="en-US" sz="3600" b="1" i="1" kern="0" dirty="0">
                <a:solidFill>
                  <a:schemeClr val="bg1"/>
                </a:solidFill>
                <a:latin typeface="Franklin Gothic Medium"/>
                <a:ea typeface="Arial" charset="0"/>
                <a:cs typeface="Arial" charset="0"/>
              </a:rPr>
              <a:t>Focus on phases of learning</a:t>
            </a:r>
          </a:p>
        </p:txBody>
      </p:sp>
      <p:sp>
        <p:nvSpPr>
          <p:cNvPr id="32" name="Rectangle 31"/>
          <p:cNvSpPr/>
          <p:nvPr/>
        </p:nvSpPr>
        <p:spPr>
          <a:xfrm>
            <a:off x="4686924" y="1567919"/>
            <a:ext cx="1928734"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Behavior</a:t>
            </a:r>
          </a:p>
        </p:txBody>
      </p:sp>
      <p:sp>
        <p:nvSpPr>
          <p:cNvPr id="35" name="Rectangle 34"/>
          <p:cNvSpPr/>
          <p:nvPr/>
        </p:nvSpPr>
        <p:spPr>
          <a:xfrm>
            <a:off x="6862997" y="1567918"/>
            <a:ext cx="1928734" cy="13940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Consequence</a:t>
            </a:r>
          </a:p>
        </p:txBody>
      </p:sp>
      <p:sp>
        <p:nvSpPr>
          <p:cNvPr id="36" name="Right Arrow 35"/>
          <p:cNvSpPr/>
          <p:nvPr/>
        </p:nvSpPr>
        <p:spPr>
          <a:xfrm>
            <a:off x="6509477" y="2085073"/>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8" name="Rectangle 37"/>
          <p:cNvSpPr/>
          <p:nvPr/>
        </p:nvSpPr>
        <p:spPr>
          <a:xfrm>
            <a:off x="2510851" y="1575414"/>
            <a:ext cx="1928734" cy="1394085"/>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Antecedent</a:t>
            </a:r>
          </a:p>
        </p:txBody>
      </p:sp>
      <p:sp>
        <p:nvSpPr>
          <p:cNvPr id="39" name="Right Arrow 38"/>
          <p:cNvSpPr/>
          <p:nvPr/>
        </p:nvSpPr>
        <p:spPr>
          <a:xfrm>
            <a:off x="4323411" y="2085073"/>
            <a:ext cx="479687" cy="434715"/>
          </a:xfrm>
          <a:prstGeom prst="rightArrow">
            <a:avLst/>
          </a:prstGeom>
          <a:gradFill flip="none" rotWithShape="1">
            <a:gsLst>
              <a:gs pos="0">
                <a:schemeClr val="accent2">
                  <a:lumMod val="90000"/>
                  <a:lumOff val="10000"/>
                </a:schemeClr>
              </a:gs>
              <a:gs pos="86000">
                <a:srgbClr val="7030A0"/>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82300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347166" y="154923"/>
            <a:ext cx="8796834" cy="646331"/>
          </a:xfrm>
          <a:prstGeom prst="rect">
            <a:avLst/>
          </a:prstGeom>
          <a:noFill/>
        </p:spPr>
        <p:txBody>
          <a:bodyPr wrap="square">
            <a:spAutoFit/>
          </a:bodyPr>
          <a:lstStyle/>
          <a:p>
            <a:pPr defTabSz="685783"/>
            <a:r>
              <a:rPr lang="en-US" sz="3600" b="1" kern="0" dirty="0">
                <a:solidFill>
                  <a:schemeClr val="accent2"/>
                </a:solidFill>
                <a:latin typeface="Franklin Gothic Medium"/>
                <a:ea typeface="Arial" charset="0"/>
                <a:cs typeface="Arial" charset="0"/>
              </a:rPr>
              <a:t>What is the ultimate goal of all instruction?  </a:t>
            </a:r>
          </a:p>
        </p:txBody>
      </p:sp>
      <p:sp>
        <p:nvSpPr>
          <p:cNvPr id="20" name="Rectangle 19"/>
          <p:cNvSpPr/>
          <p:nvPr/>
        </p:nvSpPr>
        <p:spPr>
          <a:xfrm>
            <a:off x="347166" y="741402"/>
            <a:ext cx="7772399" cy="646331"/>
          </a:xfrm>
          <a:prstGeom prst="rect">
            <a:avLst/>
          </a:prstGeom>
          <a:noFill/>
        </p:spPr>
        <p:txBody>
          <a:bodyPr wrap="square">
            <a:spAutoFit/>
          </a:bodyPr>
          <a:lstStyle/>
          <a:p>
            <a:pPr defTabSz="685783"/>
            <a:r>
              <a:rPr lang="en-US" sz="3600" b="1" i="1" kern="0" dirty="0">
                <a:solidFill>
                  <a:schemeClr val="bg1"/>
                </a:solidFill>
                <a:latin typeface="Franklin Gothic Medium"/>
                <a:ea typeface="Arial" charset="0"/>
                <a:cs typeface="Arial" charset="0"/>
              </a:rPr>
              <a:t>Focus on phases of learning</a:t>
            </a:r>
          </a:p>
        </p:txBody>
      </p:sp>
      <p:graphicFrame>
        <p:nvGraphicFramePr>
          <p:cNvPr id="2" name="Diagram 1"/>
          <p:cNvGraphicFramePr/>
          <p:nvPr>
            <p:extLst>
              <p:ext uri="{D42A27DB-BD31-4B8C-83A1-F6EECF244321}">
                <p14:modId xmlns:p14="http://schemas.microsoft.com/office/powerpoint/2010/main" val="4014287288"/>
              </p:ext>
            </p:extLst>
          </p:nvPr>
        </p:nvGraphicFramePr>
        <p:xfrm>
          <a:off x="22091" y="977524"/>
          <a:ext cx="9121909" cy="3207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65314" y="3656404"/>
            <a:ext cx="2155371" cy="1323439"/>
          </a:xfrm>
          <a:prstGeom prst="rect">
            <a:avLst/>
          </a:prstGeom>
          <a:noFill/>
        </p:spPr>
        <p:txBody>
          <a:bodyPr wrap="square" rtlCol="0">
            <a:spAutoFit/>
          </a:bodyPr>
          <a:lstStyle/>
          <a:p>
            <a:pPr algn="ctr">
              <a:buClr>
                <a:schemeClr val="accent2">
                  <a:lumMod val="90000"/>
                  <a:lumOff val="10000"/>
                </a:schemeClr>
              </a:buClr>
            </a:pPr>
            <a:r>
              <a:rPr lang="en-US" sz="2000" i="1" dirty="0">
                <a:solidFill>
                  <a:schemeClr val="bg1"/>
                </a:solidFill>
              </a:rPr>
              <a:t>“Increase accuracy of new skill”</a:t>
            </a:r>
          </a:p>
          <a:p>
            <a:pPr algn="ctr">
              <a:buClr>
                <a:schemeClr val="accent2">
                  <a:lumMod val="90000"/>
                  <a:lumOff val="10000"/>
                </a:schemeClr>
              </a:buClr>
            </a:pPr>
            <a:endParaRPr lang="en-US" sz="2000" i="1" dirty="0">
              <a:solidFill>
                <a:schemeClr val="bg1"/>
              </a:solidFill>
            </a:endParaRPr>
          </a:p>
        </p:txBody>
      </p:sp>
      <p:sp>
        <p:nvSpPr>
          <p:cNvPr id="21" name="TextBox 20"/>
          <p:cNvSpPr txBox="1"/>
          <p:nvPr/>
        </p:nvSpPr>
        <p:spPr>
          <a:xfrm>
            <a:off x="2286000" y="3745331"/>
            <a:ext cx="2155371" cy="1323439"/>
          </a:xfrm>
          <a:prstGeom prst="rect">
            <a:avLst/>
          </a:prstGeom>
          <a:noFill/>
        </p:spPr>
        <p:txBody>
          <a:bodyPr wrap="square" rtlCol="0">
            <a:spAutoFit/>
          </a:bodyPr>
          <a:lstStyle/>
          <a:p>
            <a:pPr algn="ctr">
              <a:buClr>
                <a:schemeClr val="accent2">
                  <a:lumMod val="90000"/>
                  <a:lumOff val="10000"/>
                </a:schemeClr>
              </a:buClr>
            </a:pPr>
            <a:r>
              <a:rPr lang="en-US" sz="2000" i="1" dirty="0">
                <a:solidFill>
                  <a:schemeClr val="bg1"/>
                </a:solidFill>
              </a:rPr>
              <a:t>“Increase rate of correct responses to ‘automatic’ or functional level”</a:t>
            </a:r>
          </a:p>
        </p:txBody>
      </p:sp>
      <p:sp>
        <p:nvSpPr>
          <p:cNvPr id="22" name="TextBox 21"/>
          <p:cNvSpPr txBox="1"/>
          <p:nvPr/>
        </p:nvSpPr>
        <p:spPr>
          <a:xfrm>
            <a:off x="4572000" y="3745331"/>
            <a:ext cx="2155371" cy="1015663"/>
          </a:xfrm>
          <a:prstGeom prst="rect">
            <a:avLst/>
          </a:prstGeom>
          <a:noFill/>
        </p:spPr>
        <p:txBody>
          <a:bodyPr wrap="square" rtlCol="0">
            <a:spAutoFit/>
          </a:bodyPr>
          <a:lstStyle/>
          <a:p>
            <a:pPr algn="ctr">
              <a:buClr>
                <a:schemeClr val="accent2">
                  <a:lumMod val="90000"/>
                  <a:lumOff val="10000"/>
                </a:schemeClr>
              </a:buClr>
            </a:pPr>
            <a:r>
              <a:rPr lang="en-US" sz="2000" i="1" dirty="0">
                <a:solidFill>
                  <a:schemeClr val="bg1"/>
                </a:solidFill>
              </a:rPr>
              <a:t>“Perform skill overtime without </a:t>
            </a:r>
            <a:r>
              <a:rPr lang="en-US" sz="2000" i="1" dirty="0" err="1">
                <a:solidFill>
                  <a:schemeClr val="bg1"/>
                </a:solidFill>
              </a:rPr>
              <a:t>reteaching</a:t>
            </a:r>
            <a:r>
              <a:rPr lang="en-US" sz="2000" i="1" dirty="0">
                <a:solidFill>
                  <a:schemeClr val="bg1"/>
                </a:solidFill>
              </a:rPr>
              <a:t>”</a:t>
            </a:r>
          </a:p>
        </p:txBody>
      </p:sp>
      <p:sp>
        <p:nvSpPr>
          <p:cNvPr id="23" name="TextBox 22"/>
          <p:cNvSpPr txBox="1"/>
          <p:nvPr/>
        </p:nvSpPr>
        <p:spPr>
          <a:xfrm>
            <a:off x="6858001" y="3657933"/>
            <a:ext cx="2155371" cy="1938992"/>
          </a:xfrm>
          <a:prstGeom prst="rect">
            <a:avLst/>
          </a:prstGeom>
          <a:noFill/>
        </p:spPr>
        <p:txBody>
          <a:bodyPr wrap="square" rtlCol="0">
            <a:spAutoFit/>
          </a:bodyPr>
          <a:lstStyle/>
          <a:p>
            <a:pPr algn="ctr">
              <a:buClr>
                <a:schemeClr val="accent2">
                  <a:lumMod val="90000"/>
                  <a:lumOff val="10000"/>
                </a:schemeClr>
              </a:buClr>
            </a:pPr>
            <a:r>
              <a:rPr lang="en-US" sz="2000" i="1" dirty="0">
                <a:solidFill>
                  <a:schemeClr val="bg1"/>
                </a:solidFill>
              </a:rPr>
              <a:t>“Stimulus generalization”</a:t>
            </a:r>
          </a:p>
          <a:p>
            <a:pPr algn="ctr">
              <a:buClr>
                <a:schemeClr val="accent2">
                  <a:lumMod val="90000"/>
                  <a:lumOff val="10000"/>
                </a:schemeClr>
              </a:buClr>
            </a:pPr>
            <a:endParaRPr lang="en-US" sz="2000" i="1" dirty="0">
              <a:solidFill>
                <a:schemeClr val="bg1"/>
              </a:solidFill>
            </a:endParaRPr>
          </a:p>
          <a:p>
            <a:pPr algn="ctr">
              <a:buClr>
                <a:schemeClr val="accent2">
                  <a:lumMod val="90000"/>
                  <a:lumOff val="10000"/>
                </a:schemeClr>
              </a:buClr>
            </a:pPr>
            <a:endParaRPr lang="en-US" sz="2000" i="1" dirty="0">
              <a:solidFill>
                <a:schemeClr val="bg1"/>
              </a:solidFill>
            </a:endParaRPr>
          </a:p>
          <a:p>
            <a:pPr algn="ctr">
              <a:buClr>
                <a:schemeClr val="accent2">
                  <a:lumMod val="90000"/>
                  <a:lumOff val="10000"/>
                </a:schemeClr>
              </a:buClr>
            </a:pPr>
            <a:r>
              <a:rPr lang="en-US" sz="2000" i="1" dirty="0">
                <a:solidFill>
                  <a:schemeClr val="bg1"/>
                </a:solidFill>
              </a:rPr>
              <a:t>“Response adaptation”</a:t>
            </a:r>
          </a:p>
        </p:txBody>
      </p:sp>
      <p:sp>
        <p:nvSpPr>
          <p:cNvPr id="4" name="TextBox 3"/>
          <p:cNvSpPr txBox="1"/>
          <p:nvPr/>
        </p:nvSpPr>
        <p:spPr>
          <a:xfrm>
            <a:off x="0" y="6449787"/>
            <a:ext cx="2498056" cy="338554"/>
          </a:xfrm>
          <a:prstGeom prst="rect">
            <a:avLst/>
          </a:prstGeom>
          <a:noFill/>
        </p:spPr>
        <p:txBody>
          <a:bodyPr wrap="none" rtlCol="0">
            <a:spAutoFit/>
          </a:bodyPr>
          <a:lstStyle/>
          <a:p>
            <a:r>
              <a:rPr lang="en-US" sz="1600">
                <a:solidFill>
                  <a:srgbClr val="FFFFFF"/>
                </a:solidFill>
              </a:rPr>
              <a:t>(Simonsen &amp; Myers, 2015)</a:t>
            </a:r>
          </a:p>
        </p:txBody>
      </p:sp>
      <p:sp>
        <p:nvSpPr>
          <p:cNvPr id="5" name="Rectangle 4"/>
          <p:cNvSpPr/>
          <p:nvPr/>
        </p:nvSpPr>
        <p:spPr>
          <a:xfrm>
            <a:off x="65314" y="3597033"/>
            <a:ext cx="2155371" cy="923330"/>
          </a:xfrm>
          <a:prstGeom prst="rect">
            <a:avLst/>
          </a:prstGeom>
        </p:spPr>
        <p:txBody>
          <a:bodyPr wrap="square">
            <a:spAutoFit/>
          </a:bodyPr>
          <a:lstStyle/>
          <a:p>
            <a:pPr algn="ctr">
              <a:buClr>
                <a:schemeClr val="accent2">
                  <a:lumMod val="90000"/>
                  <a:lumOff val="10000"/>
                </a:schemeClr>
              </a:buClr>
            </a:pPr>
            <a:r>
              <a:rPr lang="en-US" i="1" dirty="0">
                <a:solidFill>
                  <a:schemeClr val="bg1"/>
                </a:solidFill>
              </a:rPr>
              <a:t>Student is able to solve the math equation accurately</a:t>
            </a:r>
          </a:p>
        </p:txBody>
      </p:sp>
      <p:sp>
        <p:nvSpPr>
          <p:cNvPr id="6" name="Rectangle 5"/>
          <p:cNvSpPr/>
          <p:nvPr/>
        </p:nvSpPr>
        <p:spPr>
          <a:xfrm>
            <a:off x="2220685" y="3625060"/>
            <a:ext cx="2155371" cy="1754326"/>
          </a:xfrm>
          <a:prstGeom prst="rect">
            <a:avLst/>
          </a:prstGeom>
        </p:spPr>
        <p:txBody>
          <a:bodyPr wrap="square">
            <a:spAutoFit/>
          </a:bodyPr>
          <a:lstStyle/>
          <a:p>
            <a:pPr algn="ctr">
              <a:buClr>
                <a:schemeClr val="accent2">
                  <a:lumMod val="90000"/>
                  <a:lumOff val="10000"/>
                </a:schemeClr>
              </a:buClr>
            </a:pPr>
            <a:r>
              <a:rPr lang="en-US" i="1" dirty="0">
                <a:solidFill>
                  <a:schemeClr val="bg1"/>
                </a:solidFill>
              </a:rPr>
              <a:t>Student is able to complete math homework (solving many equations) in a reasonable amount of time</a:t>
            </a:r>
          </a:p>
        </p:txBody>
      </p:sp>
      <p:sp>
        <p:nvSpPr>
          <p:cNvPr id="7" name="Rectangle 6"/>
          <p:cNvSpPr/>
          <p:nvPr/>
        </p:nvSpPr>
        <p:spPr>
          <a:xfrm>
            <a:off x="4594091" y="3569006"/>
            <a:ext cx="2045874" cy="1754326"/>
          </a:xfrm>
          <a:prstGeom prst="rect">
            <a:avLst/>
          </a:prstGeom>
        </p:spPr>
        <p:txBody>
          <a:bodyPr wrap="square">
            <a:spAutoFit/>
          </a:bodyPr>
          <a:lstStyle/>
          <a:p>
            <a:pPr algn="ctr">
              <a:buClr>
                <a:schemeClr val="accent2">
                  <a:lumMod val="90000"/>
                  <a:lumOff val="10000"/>
                </a:schemeClr>
              </a:buClr>
            </a:pPr>
            <a:r>
              <a:rPr lang="en-US" i="1" dirty="0">
                <a:solidFill>
                  <a:schemeClr val="bg1"/>
                </a:solidFill>
              </a:rPr>
              <a:t>After spending time on other math topics the student is able to solve the math equation without re-teaching </a:t>
            </a:r>
          </a:p>
        </p:txBody>
      </p:sp>
    </p:spTree>
    <p:extLst>
      <p:ext uri="{BB962C8B-B14F-4D97-AF65-F5344CB8AC3E}">
        <p14:creationId xmlns:p14="http://schemas.microsoft.com/office/powerpoint/2010/main" val="357528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6C0C4B7E-CB51-0947-8BD4-85C8C991B26D}"/>
                                            </p:graphicEl>
                                          </p:spTgt>
                                        </p:tgtEl>
                                        <p:attrNameLst>
                                          <p:attrName>style.visibility</p:attrName>
                                        </p:attrNameLst>
                                      </p:cBhvr>
                                      <p:to>
                                        <p:strVal val="visible"/>
                                      </p:to>
                                    </p:set>
                                    <p:animEffect transition="in" filter="fade">
                                      <p:cBhvr>
                                        <p:cTn id="7" dur="500"/>
                                        <p:tgtEl>
                                          <p:spTgt spid="2">
                                            <p:graphicEl>
                                              <a:dgm id="{6C0C4B7E-CB51-0947-8BD4-85C8C991B26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C511816C-8BE2-2444-A0F4-28C4A09C69A2}"/>
                                            </p:graphicEl>
                                          </p:spTgt>
                                        </p:tgtEl>
                                        <p:attrNameLst>
                                          <p:attrName>style.visibility</p:attrName>
                                        </p:attrNameLst>
                                      </p:cBhvr>
                                      <p:to>
                                        <p:strVal val="visible"/>
                                      </p:to>
                                    </p:set>
                                    <p:animEffect transition="in" filter="fade">
                                      <p:cBhvr>
                                        <p:cTn id="17" dur="500"/>
                                        <p:tgtEl>
                                          <p:spTgt spid="2">
                                            <p:graphicEl>
                                              <a:dgm id="{C511816C-8BE2-2444-A0F4-28C4A09C69A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graphicEl>
                                              <a:dgm id="{20E49FC2-E1CC-354A-97B0-190B56229170}"/>
                                            </p:graphicEl>
                                          </p:spTgt>
                                        </p:tgtEl>
                                        <p:attrNameLst>
                                          <p:attrName>style.visibility</p:attrName>
                                        </p:attrNameLst>
                                      </p:cBhvr>
                                      <p:to>
                                        <p:strVal val="visible"/>
                                      </p:to>
                                    </p:set>
                                    <p:animEffect transition="in" filter="fade">
                                      <p:cBhvr>
                                        <p:cTn id="27" dur="500"/>
                                        <p:tgtEl>
                                          <p:spTgt spid="2">
                                            <p:graphicEl>
                                              <a:dgm id="{20E49FC2-E1CC-354A-97B0-190B56229170}"/>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graphicEl>
                                              <a:dgm id="{2E1157CA-51C2-0E45-94EB-B2EB8B009A89}"/>
                                            </p:graphicEl>
                                          </p:spTgt>
                                        </p:tgtEl>
                                        <p:attrNameLst>
                                          <p:attrName>style.visibility</p:attrName>
                                        </p:attrNameLst>
                                      </p:cBhvr>
                                      <p:to>
                                        <p:strVal val="visible"/>
                                      </p:to>
                                    </p:set>
                                    <p:animEffect transition="in" filter="fade">
                                      <p:cBhvr>
                                        <p:cTn id="37" dur="500"/>
                                        <p:tgtEl>
                                          <p:spTgt spid="2">
                                            <p:graphicEl>
                                              <a:dgm id="{2E1157CA-51C2-0E45-94EB-B2EB8B009A89}"/>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dissolv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3">
                                            <p:txEl>
                                              <p:pRg st="3" end="3"/>
                                            </p:txEl>
                                          </p:spTgt>
                                        </p:tgtEl>
                                        <p:attrNameLst>
                                          <p:attrName>style.visibility</p:attrName>
                                        </p:attrNameLst>
                                      </p:cBhvr>
                                      <p:to>
                                        <p:strVal val="visible"/>
                                      </p:to>
                                    </p:set>
                                    <p:animEffect transition="in" filter="dissolve">
                                      <p:cBhvr>
                                        <p:cTn id="47" dur="500"/>
                                        <p:tgtEl>
                                          <p:spTgt spid="23">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3"/>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1"/>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2"/>
                                        </p:tgtEl>
                                        <p:attrNameLst>
                                          <p:attrName>style.visibility</p:attrName>
                                        </p:attrNameLst>
                                      </p:cBhvr>
                                      <p:to>
                                        <p:strVal val="hidden"/>
                                      </p:to>
                                    </p:set>
                                  </p:childTnLst>
                                </p:cTn>
                              </p:par>
                              <p:par>
                                <p:cTn id="56" presetID="1" presetClass="entr" presetSubtype="0" fill="hold" grpId="0" nodeType="withEffect">
                                  <p:stCondLst>
                                    <p:cond delay="0"/>
                                  </p:stCondLst>
                                  <p:childTnLst>
                                    <p:set>
                                      <p:cBhvr>
                                        <p:cTn id="57" dur="1" fill="hold">
                                          <p:stCondLst>
                                            <p:cond delay="0"/>
                                          </p:stCondLst>
                                        </p:cTn>
                                        <p:tgtEl>
                                          <p:spTgt spid="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3" grpId="0" uiExpand="1"/>
      <p:bldP spid="3" grpId="1"/>
      <p:bldP spid="21" grpId="0" uiExpand="1"/>
      <p:bldP spid="21" grpId="1"/>
      <p:bldP spid="22" grpId="0" uiExpand="1"/>
      <p:bldP spid="22" grpId="1"/>
      <p:bldP spid="5" grpId="0"/>
      <p:bldP spid="6"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73583" y="179282"/>
            <a:ext cx="8796834" cy="646331"/>
          </a:xfrm>
          <a:prstGeom prst="rect">
            <a:avLst/>
          </a:prstGeom>
          <a:noFill/>
        </p:spPr>
        <p:txBody>
          <a:bodyPr wrap="square">
            <a:spAutoFit/>
          </a:bodyPr>
          <a:lstStyle/>
          <a:p>
            <a:pPr defTabSz="685783"/>
            <a:r>
              <a:rPr lang="en-US" sz="3600" b="1" kern="0" dirty="0">
                <a:solidFill>
                  <a:schemeClr val="accent2"/>
                </a:solidFill>
                <a:latin typeface="Franklin Gothic Medium"/>
                <a:ea typeface="Arial" charset="0"/>
                <a:cs typeface="Arial" charset="0"/>
              </a:rPr>
              <a:t>What is the ultimate goal of all instruction?  </a:t>
            </a:r>
          </a:p>
        </p:txBody>
      </p:sp>
      <p:sp>
        <p:nvSpPr>
          <p:cNvPr id="20" name="Rectangle 19"/>
          <p:cNvSpPr/>
          <p:nvPr/>
        </p:nvSpPr>
        <p:spPr>
          <a:xfrm>
            <a:off x="173583" y="772592"/>
            <a:ext cx="7772399" cy="646331"/>
          </a:xfrm>
          <a:prstGeom prst="rect">
            <a:avLst/>
          </a:prstGeom>
          <a:noFill/>
        </p:spPr>
        <p:txBody>
          <a:bodyPr wrap="square">
            <a:spAutoFit/>
          </a:bodyPr>
          <a:lstStyle/>
          <a:p>
            <a:pPr defTabSz="685783"/>
            <a:r>
              <a:rPr lang="en-US" sz="3600" b="1" i="1" kern="0" dirty="0">
                <a:solidFill>
                  <a:schemeClr val="bg1"/>
                </a:solidFill>
                <a:latin typeface="Franklin Gothic Medium"/>
                <a:ea typeface="Arial" charset="0"/>
                <a:cs typeface="Arial" charset="0"/>
              </a:rPr>
              <a:t>Generalization is the ultimate goal!!!</a:t>
            </a:r>
          </a:p>
        </p:txBody>
      </p:sp>
      <p:graphicFrame>
        <p:nvGraphicFramePr>
          <p:cNvPr id="2" name="Diagram 1"/>
          <p:cNvGraphicFramePr/>
          <p:nvPr>
            <p:extLst>
              <p:ext uri="{D42A27DB-BD31-4B8C-83A1-F6EECF244321}">
                <p14:modId xmlns:p14="http://schemas.microsoft.com/office/powerpoint/2010/main" val="2745178352"/>
              </p:ext>
            </p:extLst>
          </p:nvPr>
        </p:nvGraphicFramePr>
        <p:xfrm>
          <a:off x="0" y="1275813"/>
          <a:ext cx="9144000" cy="3207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TextBox 22"/>
          <p:cNvSpPr txBox="1"/>
          <p:nvPr/>
        </p:nvSpPr>
        <p:spPr>
          <a:xfrm>
            <a:off x="6858000" y="3862982"/>
            <a:ext cx="2155371" cy="1938992"/>
          </a:xfrm>
          <a:prstGeom prst="rect">
            <a:avLst/>
          </a:prstGeom>
          <a:noFill/>
        </p:spPr>
        <p:txBody>
          <a:bodyPr wrap="square" rtlCol="0">
            <a:spAutoFit/>
          </a:bodyPr>
          <a:lstStyle/>
          <a:p>
            <a:pPr algn="ctr"/>
            <a:r>
              <a:rPr lang="en-US" sz="2000" i="1" dirty="0">
                <a:solidFill>
                  <a:schemeClr val="bg1"/>
                </a:solidFill>
              </a:rPr>
              <a:t>“Stimulus generalization”</a:t>
            </a:r>
          </a:p>
          <a:p>
            <a:pPr algn="ctr"/>
            <a:endParaRPr lang="en-US" sz="2000" i="1" dirty="0">
              <a:solidFill>
                <a:schemeClr val="bg1"/>
              </a:solidFill>
            </a:endParaRPr>
          </a:p>
          <a:p>
            <a:pPr algn="ctr"/>
            <a:endParaRPr lang="en-US" sz="2000" i="1" dirty="0">
              <a:solidFill>
                <a:schemeClr val="bg1"/>
              </a:solidFill>
            </a:endParaRPr>
          </a:p>
          <a:p>
            <a:pPr algn="ctr"/>
            <a:r>
              <a:rPr lang="en-US" sz="2000" i="1" dirty="0">
                <a:solidFill>
                  <a:schemeClr val="bg1"/>
                </a:solidFill>
              </a:rPr>
              <a:t>“Response adaptation”</a:t>
            </a:r>
          </a:p>
        </p:txBody>
      </p:sp>
      <p:sp>
        <p:nvSpPr>
          <p:cNvPr id="4" name="TextBox 3"/>
          <p:cNvSpPr txBox="1"/>
          <p:nvPr/>
        </p:nvSpPr>
        <p:spPr>
          <a:xfrm>
            <a:off x="0" y="5921701"/>
            <a:ext cx="2319096" cy="276999"/>
          </a:xfrm>
          <a:prstGeom prst="rect">
            <a:avLst/>
          </a:prstGeom>
          <a:noFill/>
        </p:spPr>
        <p:txBody>
          <a:bodyPr wrap="none" rtlCol="0">
            <a:spAutoFit/>
          </a:bodyPr>
          <a:lstStyle/>
          <a:p>
            <a:r>
              <a:rPr lang="en-US" sz="1200" dirty="0">
                <a:solidFill>
                  <a:srgbClr val="FFFFFF"/>
                </a:solidFill>
              </a:rPr>
              <a:t>(Cooper et al., 2007, pp. 617, 620)</a:t>
            </a:r>
          </a:p>
        </p:txBody>
      </p:sp>
      <p:sp>
        <p:nvSpPr>
          <p:cNvPr id="11" name="Text Box 13"/>
          <p:cNvSpPr txBox="1">
            <a:spLocks noChangeArrowheads="1"/>
          </p:cNvSpPr>
          <p:nvPr/>
        </p:nvSpPr>
        <p:spPr bwMode="auto">
          <a:xfrm>
            <a:off x="228599" y="3862981"/>
            <a:ext cx="1409689" cy="2058720"/>
          </a:xfrm>
          <a:prstGeom prst="rect">
            <a:avLst/>
          </a:prstGeom>
          <a:solidFill>
            <a:schemeClr val="accent1">
              <a:lumMod val="40000"/>
              <a:lumOff val="60000"/>
            </a:schemeClr>
          </a:solidFill>
          <a:ln>
            <a:noFill/>
          </a:ln>
          <a:extLst/>
        </p:spPr>
        <p:txBody>
          <a:bodyPr wrap="square" anchor="ctr">
            <a:noAutofit/>
          </a:bodyPr>
          <a:lstStyle>
            <a:lvl1pPr marL="114300" indent="-114300">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marL="0" indent="0" algn="ctr" defTabSz="914400" fontAlgn="base">
              <a:spcBef>
                <a:spcPct val="50000"/>
              </a:spcBef>
              <a:spcAft>
                <a:spcPct val="0"/>
              </a:spcAft>
              <a:buFontTx/>
              <a:buNone/>
            </a:pPr>
            <a:r>
              <a:rPr lang="en-US" altLang="en-US" sz="2000" dirty="0">
                <a:solidFill>
                  <a:srgbClr val="000000"/>
                </a:solidFill>
                <a:latin typeface="Franklin Gothic Medium" charset="0"/>
                <a:ea typeface="Franklin Gothic Medium" charset="0"/>
                <a:cs typeface="Franklin Gothic Medium" charset="0"/>
              </a:rPr>
              <a:t>How do these differ?</a:t>
            </a:r>
          </a:p>
        </p:txBody>
      </p:sp>
      <p:sp>
        <p:nvSpPr>
          <p:cNvPr id="12" name="AutoShape 14"/>
          <p:cNvSpPr>
            <a:spLocks noChangeArrowheads="1"/>
          </p:cNvSpPr>
          <p:nvPr/>
        </p:nvSpPr>
        <p:spPr bwMode="auto">
          <a:xfrm>
            <a:off x="6667512" y="3868426"/>
            <a:ext cx="381000" cy="381000"/>
          </a:xfrm>
          <a:prstGeom prst="leftArrow">
            <a:avLst>
              <a:gd name="adj1" fmla="val 35000"/>
              <a:gd name="adj2" fmla="val 41069"/>
            </a:avLst>
          </a:prstGeom>
          <a:solidFill>
            <a:schemeClr val="accent2"/>
          </a:solidFill>
          <a:ln w="9525">
            <a:noFill/>
            <a:miter lim="800000"/>
            <a:headEnd/>
            <a:tailEnd/>
          </a:ln>
        </p:spPr>
        <p:txBody>
          <a:bodyPr wrap="none" anchor="ct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ct val="0"/>
              </a:spcBef>
              <a:spcAft>
                <a:spcPct val="0"/>
              </a:spcAft>
              <a:buFontTx/>
              <a:buNone/>
            </a:pPr>
            <a:endParaRPr lang="en-US" altLang="en-US" sz="1800">
              <a:solidFill>
                <a:srgbClr val="000000"/>
              </a:solidFill>
              <a:latin typeface="Franklin Gothic Medium" charset="0"/>
              <a:ea typeface="Franklin Gothic Medium" charset="0"/>
              <a:cs typeface="Franklin Gothic Medium" charset="0"/>
            </a:endParaRPr>
          </a:p>
        </p:txBody>
      </p:sp>
      <p:sp>
        <p:nvSpPr>
          <p:cNvPr id="13" name="Text Box 15"/>
          <p:cNvSpPr txBox="1">
            <a:spLocks noChangeArrowheads="1"/>
          </p:cNvSpPr>
          <p:nvPr/>
        </p:nvSpPr>
        <p:spPr bwMode="auto">
          <a:xfrm>
            <a:off x="1828800" y="3813583"/>
            <a:ext cx="5029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4300" indent="-114300">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defTabSz="914400" fontAlgn="base">
              <a:spcBef>
                <a:spcPct val="50000"/>
              </a:spcBef>
              <a:spcAft>
                <a:spcPct val="0"/>
              </a:spcAft>
              <a:buFontTx/>
              <a:buNone/>
            </a:pPr>
            <a:r>
              <a:rPr lang="en-US" altLang="en-US" sz="2000" dirty="0">
                <a:solidFill>
                  <a:schemeClr val="bg1"/>
                </a:solidFill>
                <a:latin typeface="Franklin Gothic Book"/>
                <a:ea typeface="Franklin Gothic Medium" charset="0"/>
                <a:cs typeface="Franklin Gothic Medium" charset="0"/>
              </a:rPr>
              <a:t>	learner engages in the target behavior in different contexts than original instructional context</a:t>
            </a:r>
          </a:p>
        </p:txBody>
      </p:sp>
      <p:sp>
        <p:nvSpPr>
          <p:cNvPr id="14" name="Text Box 16"/>
          <p:cNvSpPr txBox="1">
            <a:spLocks noChangeArrowheads="1"/>
          </p:cNvSpPr>
          <p:nvPr/>
        </p:nvSpPr>
        <p:spPr bwMode="auto">
          <a:xfrm>
            <a:off x="1828800" y="4961972"/>
            <a:ext cx="5029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14300" indent="-114300">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defTabSz="914400" fontAlgn="base">
              <a:spcBef>
                <a:spcPct val="50000"/>
              </a:spcBef>
              <a:spcAft>
                <a:spcPct val="0"/>
              </a:spcAft>
              <a:buFontTx/>
              <a:buNone/>
            </a:pPr>
            <a:r>
              <a:rPr lang="en-US" altLang="en-US" sz="2000" dirty="0">
                <a:solidFill>
                  <a:schemeClr val="bg1"/>
                </a:solidFill>
                <a:latin typeface="Franklin Gothic Book"/>
                <a:ea typeface="Franklin Gothic Medium" charset="0"/>
                <a:cs typeface="Franklin Gothic Medium" charset="0"/>
              </a:rPr>
              <a:t>	learner engages in new or “tweaked” behaviors that are functionally equivalent to target behavior</a:t>
            </a:r>
          </a:p>
        </p:txBody>
      </p:sp>
      <p:sp>
        <p:nvSpPr>
          <p:cNvPr id="15" name="AutoShape 17"/>
          <p:cNvSpPr>
            <a:spLocks noChangeArrowheads="1"/>
          </p:cNvSpPr>
          <p:nvPr/>
        </p:nvSpPr>
        <p:spPr bwMode="auto">
          <a:xfrm>
            <a:off x="6667512" y="5099391"/>
            <a:ext cx="381000" cy="381000"/>
          </a:xfrm>
          <a:prstGeom prst="leftArrow">
            <a:avLst>
              <a:gd name="adj1" fmla="val 35000"/>
              <a:gd name="adj2" fmla="val 41069"/>
            </a:avLst>
          </a:prstGeom>
          <a:solidFill>
            <a:schemeClr val="accent2"/>
          </a:solidFill>
          <a:ln w="9525">
            <a:noFill/>
            <a:miter lim="800000"/>
            <a:headEnd/>
            <a:tailEnd/>
          </a:ln>
        </p:spPr>
        <p:txBody>
          <a:bodyPr wrap="none" anchor="ctr"/>
          <a:lstStyle>
            <a:lvl1pPr>
              <a:spcBef>
                <a:spcPct val="20000"/>
              </a:spcBef>
              <a:buChar char="•"/>
              <a:defRPr sz="3200">
                <a:solidFill>
                  <a:schemeClr val="tx1"/>
                </a:solidFill>
                <a:latin typeface="Britannic Bold" charset="0"/>
                <a:ea typeface="ＭＳ Ｐゴシック" charset="-128"/>
              </a:defRPr>
            </a:lvl1pPr>
            <a:lvl2pPr marL="742950" indent="-285750">
              <a:spcBef>
                <a:spcPct val="20000"/>
              </a:spcBef>
              <a:buChar char="–"/>
              <a:defRPr sz="2800">
                <a:solidFill>
                  <a:schemeClr val="tx1"/>
                </a:solidFill>
                <a:latin typeface="Britannic Bold" charset="0"/>
                <a:ea typeface="ＭＳ Ｐゴシック" charset="-128"/>
              </a:defRPr>
            </a:lvl2pPr>
            <a:lvl3pPr marL="1143000" indent="-228600">
              <a:spcBef>
                <a:spcPct val="20000"/>
              </a:spcBef>
              <a:buChar char="•"/>
              <a:defRPr sz="2400">
                <a:solidFill>
                  <a:schemeClr val="tx1"/>
                </a:solidFill>
                <a:latin typeface="Britannic Bold" charset="0"/>
                <a:ea typeface="ヒラギノ角ゴ Pro W3" charset="-128"/>
              </a:defRPr>
            </a:lvl3pPr>
            <a:lvl4pPr marL="1600200" indent="-228600">
              <a:spcBef>
                <a:spcPct val="20000"/>
              </a:spcBef>
              <a:buChar char="–"/>
              <a:defRPr sz="2000">
                <a:solidFill>
                  <a:schemeClr val="tx1"/>
                </a:solidFill>
                <a:latin typeface="Britannic Bold" charset="0"/>
                <a:ea typeface="ヒラギノ角ゴ Pro W3" charset="-128"/>
              </a:defRPr>
            </a:lvl4pPr>
            <a:lvl5pPr marL="2057400" indent="-228600">
              <a:spcBef>
                <a:spcPct val="20000"/>
              </a:spcBef>
              <a:buChar char="»"/>
              <a:defRPr sz="2000">
                <a:solidFill>
                  <a:schemeClr val="tx1"/>
                </a:solidFill>
                <a:latin typeface="Britannic Bold"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Britannic Bold" charset="0"/>
                <a:ea typeface="ヒラギノ角ゴ Pro W3" charset="-128"/>
              </a:defRPr>
            </a:lvl9pPr>
          </a:lstStyle>
          <a:p>
            <a:pPr algn="ctr" defTabSz="914400" fontAlgn="base">
              <a:spcBef>
                <a:spcPct val="0"/>
              </a:spcBef>
              <a:spcAft>
                <a:spcPct val="0"/>
              </a:spcAft>
              <a:buFontTx/>
              <a:buNone/>
            </a:pPr>
            <a:endParaRPr lang="en-US" altLang="en-US" sz="1800">
              <a:solidFill>
                <a:srgbClr val="000000"/>
              </a:solidFill>
              <a:latin typeface="Franklin Gothic Medium" charset="0"/>
              <a:ea typeface="Franklin Gothic Medium" charset="0"/>
              <a:cs typeface="Franklin Gothic Medium" charset="0"/>
            </a:endParaRPr>
          </a:p>
        </p:txBody>
      </p:sp>
      <p:sp>
        <p:nvSpPr>
          <p:cNvPr id="3" name="TextBox 2"/>
          <p:cNvSpPr txBox="1"/>
          <p:nvPr/>
        </p:nvSpPr>
        <p:spPr>
          <a:xfrm>
            <a:off x="1971274" y="3853661"/>
            <a:ext cx="4744251" cy="646331"/>
          </a:xfrm>
          <a:prstGeom prst="rect">
            <a:avLst/>
          </a:prstGeom>
          <a:noFill/>
        </p:spPr>
        <p:txBody>
          <a:bodyPr wrap="square" rtlCol="0">
            <a:spAutoFit/>
          </a:bodyPr>
          <a:lstStyle/>
          <a:p>
            <a:r>
              <a:rPr lang="en-US" dirty="0">
                <a:solidFill>
                  <a:schemeClr val="bg1"/>
                </a:solidFill>
              </a:rPr>
              <a:t>Student is able to solve physics equations using the techniques learned in math</a:t>
            </a:r>
          </a:p>
        </p:txBody>
      </p:sp>
      <p:sp>
        <p:nvSpPr>
          <p:cNvPr id="5" name="TextBox 4"/>
          <p:cNvSpPr txBox="1"/>
          <p:nvPr/>
        </p:nvSpPr>
        <p:spPr>
          <a:xfrm>
            <a:off x="1962309" y="5017905"/>
            <a:ext cx="4574574" cy="924971"/>
          </a:xfrm>
          <a:prstGeom prst="rect">
            <a:avLst/>
          </a:prstGeom>
          <a:noFill/>
        </p:spPr>
        <p:txBody>
          <a:bodyPr wrap="square" rtlCol="0">
            <a:spAutoFit/>
          </a:bodyPr>
          <a:lstStyle/>
          <a:p>
            <a:r>
              <a:rPr lang="en-US" dirty="0">
                <a:solidFill>
                  <a:schemeClr val="bg1"/>
                </a:solidFill>
              </a:rPr>
              <a:t>Student is able to solve a novel more complex problem based on the concepts learned solving math equations</a:t>
            </a:r>
          </a:p>
        </p:txBody>
      </p:sp>
    </p:spTree>
    <p:extLst>
      <p:ext uri="{BB962C8B-B14F-4D97-AF65-F5344CB8AC3E}">
        <p14:creationId xmlns:p14="http://schemas.microsoft.com/office/powerpoint/2010/main" val="104560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2" presetClass="entr" presetSubtype="2"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slide(fromRight)">
                                      <p:cBhvr>
                                        <p:cTn id="16" dur="500"/>
                                        <p:tgtEl>
                                          <p:spTgt spid="12"/>
                                        </p:tgtEl>
                                      </p:cBhvr>
                                    </p:animEffect>
                                  </p:childTnLst>
                                </p:cTn>
                              </p:par>
                            </p:childTnLst>
                          </p:cTn>
                        </p:par>
                        <p:par>
                          <p:cTn id="17" fill="hold">
                            <p:stCondLst>
                              <p:cond delay="500"/>
                            </p:stCondLst>
                            <p:childTnLst>
                              <p:par>
                                <p:cTn id="18" presetID="12" presetClass="entr" presetSubtype="2"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slide(fromRigh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slide(fromRight)">
                                      <p:cBhvr>
                                        <p:cTn id="25" dur="500"/>
                                        <p:tgtEl>
                                          <p:spTgt spid="15"/>
                                        </p:tgtEl>
                                      </p:cBhvr>
                                    </p:animEffect>
                                  </p:childTnLst>
                                </p:cTn>
                              </p:par>
                            </p:childTnLst>
                          </p:cTn>
                        </p:par>
                        <p:par>
                          <p:cTn id="26" fill="hold">
                            <p:stCondLst>
                              <p:cond delay="500"/>
                            </p:stCondLst>
                            <p:childTnLst>
                              <p:par>
                                <p:cTn id="27" presetID="12" presetClass="entr" presetSubtype="2"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slide(fromRigh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3"/>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4"/>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animBg="1"/>
      <p:bldP spid="12" grpId="0" animBg="1"/>
      <p:bldP spid="13" grpId="0"/>
      <p:bldP spid="13" grpId="1"/>
      <p:bldP spid="14" grpId="0"/>
      <p:bldP spid="14" grpId="1"/>
      <p:bldP spid="15" grpId="0" animBg="1"/>
      <p:bldP spid="3"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p:cNvGraphicFramePr/>
          <p:nvPr>
            <p:extLst>
              <p:ext uri="{D42A27DB-BD31-4B8C-83A1-F6EECF244321}">
                <p14:modId xmlns:p14="http://schemas.microsoft.com/office/powerpoint/2010/main" val="3509186143"/>
              </p:ext>
            </p:extLst>
          </p:nvPr>
        </p:nvGraphicFramePr>
        <p:xfrm>
          <a:off x="0" y="946622"/>
          <a:ext cx="9144000" cy="3207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0" y="0"/>
            <a:ext cx="8492835" cy="1450757"/>
          </a:xfrm>
        </p:spPr>
        <p:txBody>
          <a:bodyPr/>
          <a:lstStyle/>
          <a:p>
            <a:r>
              <a:rPr lang="en-US" b="1" dirty="0">
                <a:solidFill>
                  <a:schemeClr val="accent2"/>
                </a:solidFill>
              </a:rPr>
              <a:t>How do we move students toward generalization? </a:t>
            </a:r>
          </a:p>
        </p:txBody>
      </p:sp>
      <p:sp>
        <p:nvSpPr>
          <p:cNvPr id="9" name="AutoShape 9"/>
          <p:cNvSpPr>
            <a:spLocks noChangeArrowheads="1"/>
          </p:cNvSpPr>
          <p:nvPr/>
        </p:nvSpPr>
        <p:spPr bwMode="auto">
          <a:xfrm>
            <a:off x="684663" y="3470653"/>
            <a:ext cx="457200" cy="731520"/>
          </a:xfrm>
          <a:prstGeom prst="downArrow">
            <a:avLst>
              <a:gd name="adj1" fmla="val 50000"/>
              <a:gd name="adj2" fmla="val 25000"/>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sz="1800"/>
          </a:p>
        </p:txBody>
      </p:sp>
      <p:sp>
        <p:nvSpPr>
          <p:cNvPr id="10" name="Text Box 10"/>
          <p:cNvSpPr txBox="1">
            <a:spLocks noChangeArrowheads="1"/>
          </p:cNvSpPr>
          <p:nvPr/>
        </p:nvSpPr>
        <p:spPr bwMode="auto">
          <a:xfrm>
            <a:off x="-77337" y="4322178"/>
            <a:ext cx="1981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marL="285750" indent="-115888">
              <a:spcBef>
                <a:spcPct val="50000"/>
              </a:spcBef>
              <a:buClr>
                <a:schemeClr val="accent2">
                  <a:lumMod val="90000"/>
                  <a:lumOff val="10000"/>
                </a:schemeClr>
              </a:buClr>
              <a:buFont typeface="Arial" panose="020B0604020202020204" pitchFamily="34" charset="0"/>
              <a:buChar char="•"/>
            </a:pPr>
            <a:r>
              <a:rPr lang="en-US" altLang="en-US" dirty="0">
                <a:solidFill>
                  <a:schemeClr val="bg1"/>
                </a:solidFill>
                <a:latin typeface="+mn-lt"/>
              </a:rPr>
              <a:t>shaping</a:t>
            </a:r>
          </a:p>
          <a:p>
            <a:pPr marL="285750" indent="-115888">
              <a:spcBef>
                <a:spcPct val="50000"/>
              </a:spcBef>
              <a:buClr>
                <a:schemeClr val="accent2">
                  <a:lumMod val="90000"/>
                  <a:lumOff val="10000"/>
                </a:schemeClr>
              </a:buClr>
              <a:buFont typeface="Arial" panose="020B0604020202020204" pitchFamily="34" charset="0"/>
              <a:buChar char="•"/>
            </a:pPr>
            <a:r>
              <a:rPr lang="en-US" altLang="en-US" dirty="0">
                <a:solidFill>
                  <a:schemeClr val="bg1"/>
                </a:solidFill>
                <a:latin typeface="+mn-lt"/>
              </a:rPr>
              <a:t>chaining</a:t>
            </a:r>
          </a:p>
          <a:p>
            <a:pPr marL="285750" indent="-115888">
              <a:spcBef>
                <a:spcPct val="50000"/>
              </a:spcBef>
              <a:buClr>
                <a:schemeClr val="accent2">
                  <a:lumMod val="90000"/>
                  <a:lumOff val="10000"/>
                </a:schemeClr>
              </a:buClr>
              <a:buFont typeface="Arial" panose="020B0604020202020204" pitchFamily="34" charset="0"/>
              <a:buChar char="•"/>
            </a:pPr>
            <a:r>
              <a:rPr lang="en-US" altLang="en-US" dirty="0">
                <a:solidFill>
                  <a:schemeClr val="bg1"/>
                </a:solidFill>
                <a:latin typeface="+mn-lt"/>
              </a:rPr>
              <a:t>prompting</a:t>
            </a:r>
          </a:p>
        </p:txBody>
      </p:sp>
      <p:sp>
        <p:nvSpPr>
          <p:cNvPr id="11" name="AutoShape 11"/>
          <p:cNvSpPr>
            <a:spLocks noChangeArrowheads="1"/>
          </p:cNvSpPr>
          <p:nvPr/>
        </p:nvSpPr>
        <p:spPr bwMode="auto">
          <a:xfrm>
            <a:off x="3158835" y="3470653"/>
            <a:ext cx="457200" cy="731520"/>
          </a:xfrm>
          <a:prstGeom prst="downArrow">
            <a:avLst>
              <a:gd name="adj1" fmla="val 50000"/>
              <a:gd name="adj2" fmla="val 25000"/>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sz="1800"/>
          </a:p>
        </p:txBody>
      </p:sp>
      <p:sp>
        <p:nvSpPr>
          <p:cNvPr id="12" name="Text Box 12"/>
          <p:cNvSpPr txBox="1">
            <a:spLocks noChangeArrowheads="1"/>
          </p:cNvSpPr>
          <p:nvPr/>
        </p:nvSpPr>
        <p:spPr bwMode="auto">
          <a:xfrm>
            <a:off x="2473035" y="4322178"/>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marL="285750" indent="-115888">
              <a:spcBef>
                <a:spcPct val="50000"/>
              </a:spcBef>
              <a:buClr>
                <a:schemeClr val="accent2">
                  <a:lumMod val="90000"/>
                  <a:lumOff val="10000"/>
                </a:schemeClr>
              </a:buClr>
              <a:buFont typeface="Arial" panose="020B0604020202020204" pitchFamily="34" charset="0"/>
              <a:buChar char="•"/>
            </a:pPr>
            <a:r>
              <a:rPr lang="en-US" altLang="en-US" dirty="0">
                <a:solidFill>
                  <a:schemeClr val="bg1"/>
                </a:solidFill>
                <a:latin typeface="+mn-lt"/>
              </a:rPr>
              <a:t>shaping</a:t>
            </a:r>
          </a:p>
        </p:txBody>
      </p:sp>
      <p:sp>
        <p:nvSpPr>
          <p:cNvPr id="13" name="AutoShape 13"/>
          <p:cNvSpPr>
            <a:spLocks noChangeArrowheads="1"/>
          </p:cNvSpPr>
          <p:nvPr/>
        </p:nvSpPr>
        <p:spPr bwMode="auto">
          <a:xfrm>
            <a:off x="5597235" y="3461135"/>
            <a:ext cx="457200" cy="731520"/>
          </a:xfrm>
          <a:prstGeom prst="downArrow">
            <a:avLst>
              <a:gd name="adj1" fmla="val 50000"/>
              <a:gd name="adj2" fmla="val 25000"/>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sz="1800"/>
          </a:p>
        </p:txBody>
      </p:sp>
      <p:sp>
        <p:nvSpPr>
          <p:cNvPr id="14" name="Text Box 14"/>
          <p:cNvSpPr txBox="1">
            <a:spLocks noChangeArrowheads="1"/>
          </p:cNvSpPr>
          <p:nvPr/>
        </p:nvSpPr>
        <p:spPr bwMode="auto">
          <a:xfrm>
            <a:off x="4774953" y="4325877"/>
            <a:ext cx="182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marL="285750" indent="-115888">
              <a:spcBef>
                <a:spcPct val="50000"/>
              </a:spcBef>
              <a:buClr>
                <a:schemeClr val="accent2">
                  <a:lumMod val="90000"/>
                  <a:lumOff val="10000"/>
                </a:schemeClr>
              </a:buClr>
              <a:buFont typeface="Arial" panose="020B0604020202020204" pitchFamily="34" charset="0"/>
              <a:buChar char="•"/>
            </a:pPr>
            <a:r>
              <a:rPr lang="en-US" altLang="en-US" dirty="0">
                <a:solidFill>
                  <a:schemeClr val="bg1"/>
                </a:solidFill>
                <a:latin typeface="+mn-lt"/>
              </a:rPr>
              <a:t>prompting</a:t>
            </a:r>
          </a:p>
        </p:txBody>
      </p:sp>
      <p:sp>
        <p:nvSpPr>
          <p:cNvPr id="15" name="AutoShape 15"/>
          <p:cNvSpPr>
            <a:spLocks noChangeArrowheads="1"/>
          </p:cNvSpPr>
          <p:nvPr/>
        </p:nvSpPr>
        <p:spPr bwMode="auto">
          <a:xfrm>
            <a:off x="7942997" y="3470653"/>
            <a:ext cx="457200" cy="731520"/>
          </a:xfrm>
          <a:prstGeom prst="downArrow">
            <a:avLst>
              <a:gd name="adj1" fmla="val 50000"/>
              <a:gd name="adj2" fmla="val 25000"/>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sz="1800"/>
          </a:p>
        </p:txBody>
      </p:sp>
      <p:sp>
        <p:nvSpPr>
          <p:cNvPr id="16" name="Text Box 16"/>
          <p:cNvSpPr txBox="1">
            <a:spLocks noChangeArrowheads="1"/>
          </p:cNvSpPr>
          <p:nvPr/>
        </p:nvSpPr>
        <p:spPr bwMode="auto">
          <a:xfrm>
            <a:off x="6931197" y="4325877"/>
            <a:ext cx="243235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marL="285750" indent="-115888">
              <a:spcBef>
                <a:spcPct val="50000"/>
              </a:spcBef>
              <a:buClr>
                <a:schemeClr val="accent2">
                  <a:lumMod val="90000"/>
                  <a:lumOff val="10000"/>
                </a:schemeClr>
              </a:buClr>
              <a:buFont typeface="Arial" panose="020B0604020202020204" pitchFamily="34" charset="0"/>
              <a:buChar char="•"/>
            </a:pPr>
            <a:r>
              <a:rPr lang="en-US" altLang="en-US" dirty="0">
                <a:solidFill>
                  <a:schemeClr val="bg1"/>
                </a:solidFill>
                <a:latin typeface="+mn-lt"/>
              </a:rPr>
              <a:t>prompting</a:t>
            </a:r>
          </a:p>
          <a:p>
            <a:pPr marL="285750" indent="-115888">
              <a:spcBef>
                <a:spcPct val="50000"/>
              </a:spcBef>
              <a:buClr>
                <a:schemeClr val="accent2">
                  <a:lumMod val="90000"/>
                  <a:lumOff val="10000"/>
                </a:schemeClr>
              </a:buClr>
              <a:buFont typeface="Arial" panose="020B0604020202020204" pitchFamily="34" charset="0"/>
              <a:buChar char="•"/>
            </a:pPr>
            <a:r>
              <a:rPr lang="en-US" altLang="en-US" dirty="0">
                <a:solidFill>
                  <a:schemeClr val="bg1"/>
                </a:solidFill>
                <a:latin typeface="+mn-lt"/>
              </a:rPr>
              <a:t>general case programming</a:t>
            </a:r>
          </a:p>
        </p:txBody>
      </p:sp>
    </p:spTree>
    <p:extLst>
      <p:ext uri="{BB962C8B-B14F-4D97-AF65-F5344CB8AC3E}">
        <p14:creationId xmlns:p14="http://schemas.microsoft.com/office/powerpoint/2010/main" val="38255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3" grpId="0" animBg="1"/>
      <p:bldP spid="14" grpId="0"/>
      <p:bldP spid="15" grpId="0" animBg="1"/>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1144" y="236669"/>
            <a:ext cx="7955280" cy="1113416"/>
          </a:xfrm>
        </p:spPr>
        <p:txBody>
          <a:bodyPr>
            <a:normAutofit fontScale="90000"/>
          </a:bodyPr>
          <a:lstStyle/>
          <a:p>
            <a:r>
              <a:rPr lang="en-US" sz="4900" b="1" kern="0" dirty="0">
                <a:solidFill>
                  <a:schemeClr val="accent2"/>
                </a:solidFill>
                <a:ea typeface="ヒラギノ角ゴ Pro W3" pitchFamily="-65" charset="-128"/>
                <a:cs typeface="ヒラギノ角ゴ Pro W3" pitchFamily="-65" charset="-128"/>
              </a:rPr>
              <a:t>Activity 2.5: Stop and Jot</a:t>
            </a:r>
            <a:br>
              <a:rPr lang="en-US" sz="5400" b="1" kern="0" dirty="0">
                <a:solidFill>
                  <a:schemeClr val="accent2"/>
                </a:solidFill>
                <a:ea typeface="ヒラギノ角ゴ Pro W3" pitchFamily="-65" charset="-128"/>
                <a:cs typeface="ヒラギノ角ゴ Pro W3" pitchFamily="-65" charset="-128"/>
              </a:rPr>
            </a:br>
            <a:r>
              <a:rPr lang="en-US" sz="3600" kern="0" dirty="0">
                <a:solidFill>
                  <a:schemeClr val="accent2"/>
                </a:solidFill>
                <a:ea typeface="ヒラギノ角ゴ Pro W3" pitchFamily="-65" charset="-128"/>
                <a:cs typeface="ヒラギノ角ゴ Pro W3" pitchFamily="-65" charset="-128"/>
              </a:rPr>
              <a:t>Phases of learning</a:t>
            </a:r>
            <a:endParaRPr lang="en-US" sz="3600" dirty="0"/>
          </a:p>
        </p:txBody>
      </p:sp>
      <p:sp>
        <p:nvSpPr>
          <p:cNvPr id="177155" name="Rectangle 3"/>
          <p:cNvSpPr>
            <a:spLocks noGrp="1" noChangeArrowheads="1"/>
          </p:cNvSpPr>
          <p:nvPr>
            <p:ph idx="1"/>
          </p:nvPr>
        </p:nvSpPr>
        <p:spPr>
          <a:xfrm>
            <a:off x="395785" y="2060812"/>
            <a:ext cx="8426790" cy="4005246"/>
          </a:xfrm>
        </p:spPr>
        <p:txBody>
          <a:bodyPr>
            <a:noAutofit/>
          </a:bodyPr>
          <a:lstStyle/>
          <a:p>
            <a:pPr marL="0" indent="0">
              <a:buNone/>
            </a:pPr>
            <a:r>
              <a:rPr lang="en-US" altLang="en-US" sz="3200" dirty="0">
                <a:solidFill>
                  <a:schemeClr val="bg1"/>
                </a:solidFill>
                <a:ea typeface="ＭＳ Ｐゴシック" charset="-128"/>
              </a:rPr>
              <a:t>For each phase of learning identify one of your own skills you believe fits that phase. Why? </a:t>
            </a:r>
            <a:endParaRPr lang="en-US" sz="3200" i="1" dirty="0">
              <a:solidFill>
                <a:schemeClr val="bg1"/>
              </a:solidFill>
              <a:ea typeface="ヒラギノ角ゴ Pro W3" pitchFamily="-65" charset="-128"/>
              <a:cs typeface="ヒラギノ角ゴ Pro W3" pitchFamily="-65" charset="-12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5" y="285080"/>
            <a:ext cx="937527" cy="892884"/>
          </a:xfrm>
          <a:prstGeom prst="rect">
            <a:avLst/>
          </a:prstGeom>
        </p:spPr>
      </p:pic>
      <p:sp>
        <p:nvSpPr>
          <p:cNvPr id="5" name="TextBox 4"/>
          <p:cNvSpPr txBox="1"/>
          <p:nvPr/>
        </p:nvSpPr>
        <p:spPr>
          <a:xfrm>
            <a:off x="200640" y="5238572"/>
            <a:ext cx="8737974" cy="584775"/>
          </a:xfrm>
          <a:prstGeom prst="rect">
            <a:avLst/>
          </a:prstGeom>
          <a:solidFill>
            <a:schemeClr val="tx1"/>
          </a:solidFill>
        </p:spPr>
        <p:txBody>
          <a:bodyPr wrap="square" rtlCol="0">
            <a:spAutoFit/>
          </a:bodyPr>
          <a:lstStyle/>
          <a:p>
            <a:pPr algn="ctr"/>
            <a:r>
              <a:rPr lang="en-US" sz="3200" b="1" dirty="0">
                <a:solidFill>
                  <a:srgbClr val="FF0000"/>
                </a:solidFill>
              </a:rPr>
              <a:t>Please pause the video to complete Activity 2.5</a:t>
            </a:r>
          </a:p>
        </p:txBody>
      </p:sp>
    </p:spTree>
    <p:extLst>
      <p:ext uri="{BB962C8B-B14F-4D97-AF65-F5344CB8AC3E}">
        <p14:creationId xmlns:p14="http://schemas.microsoft.com/office/powerpoint/2010/main" val="306028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D46D6ECE-B9F2-42C7-9570-90B7146544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1505" y="1030183"/>
            <a:ext cx="2568200" cy="4532057"/>
          </a:xfrm>
          <a:prstGeom prst="rect">
            <a:avLst/>
          </a:prstGeom>
        </p:spPr>
      </p:pic>
      <p:sp>
        <p:nvSpPr>
          <p:cNvPr id="102" name="Rectangle 101">
            <a:extLst>
              <a:ext uri="{FF2B5EF4-FFF2-40B4-BE49-F238E27FC236}">
                <a16:creationId xmlns:a16="http://schemas.microsoft.com/office/drawing/2014/main" id="{F2B27900-DDBE-45BE-B604-3A54C395DB04}"/>
              </a:ext>
            </a:extLst>
          </p:cNvPr>
          <p:cNvSpPr/>
          <p:nvPr/>
        </p:nvSpPr>
        <p:spPr>
          <a:xfrm>
            <a:off x="547313" y="2647920"/>
            <a:ext cx="909323" cy="2293136"/>
          </a:xfrm>
          <a:prstGeom prst="rect">
            <a:avLst/>
          </a:prstGeom>
          <a:solidFill>
            <a:schemeClr val="accent5">
              <a:lumMod val="40000"/>
              <a:lumOff val="6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92" name="Rectangle 91">
            <a:extLst>
              <a:ext uri="{FF2B5EF4-FFF2-40B4-BE49-F238E27FC236}">
                <a16:creationId xmlns:a16="http://schemas.microsoft.com/office/drawing/2014/main" id="{C3442DCA-1E80-4AA6-B608-844856181E26}"/>
              </a:ext>
            </a:extLst>
          </p:cNvPr>
          <p:cNvSpPr/>
          <p:nvPr/>
        </p:nvSpPr>
        <p:spPr>
          <a:xfrm>
            <a:off x="2231292" y="112144"/>
            <a:ext cx="3206368" cy="5908014"/>
          </a:xfrm>
          <a:prstGeom prst="rect">
            <a:avLst/>
          </a:prstGeom>
          <a:solidFill>
            <a:schemeClr val="accent1">
              <a:lumMod val="60000"/>
              <a:lumOff val="4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3" name="Rounded Rectangle 2"/>
          <p:cNvSpPr/>
          <p:nvPr/>
        </p:nvSpPr>
        <p:spPr>
          <a:xfrm>
            <a:off x="3094574" y="503414"/>
            <a:ext cx="1535667" cy="763993"/>
          </a:xfrm>
          <a:prstGeom prst="roundRect">
            <a:avLst/>
          </a:prstGeom>
          <a:solidFill>
            <a:schemeClr val="accent5">
              <a:lumMod val="60000"/>
              <a:lumOff val="40000"/>
              <a:alpha val="55000"/>
            </a:schemeClr>
          </a:solidFill>
          <a:ln w="539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panose="020B0503020102020204"/>
                <a:ea typeface="+mn-ea"/>
                <a:cs typeface="+mn-cs"/>
              </a:rPr>
              <a:t>5 Critical Features of Classroom Management</a:t>
            </a:r>
          </a:p>
        </p:txBody>
      </p:sp>
      <p:sp>
        <p:nvSpPr>
          <p:cNvPr id="4" name="TextBox 3"/>
          <p:cNvSpPr txBox="1"/>
          <p:nvPr/>
        </p:nvSpPr>
        <p:spPr>
          <a:xfrm>
            <a:off x="3094574" y="1370747"/>
            <a:ext cx="1537048" cy="292507"/>
          </a:xfrm>
          <a:prstGeom prst="rect">
            <a:avLst/>
          </a:prstGeom>
          <a:solidFill>
            <a:schemeClr val="accent5">
              <a:lumMod val="60000"/>
              <a:lumOff val="40000"/>
              <a:alpha val="55000"/>
            </a:schemeClr>
          </a:solidFill>
          <a:ln w="539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35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Franklin Gothic Book" panose="020B0503020102020204"/>
                <a:ea typeface="+mn-ea"/>
                <a:cs typeface="+mn-cs"/>
              </a:rPr>
              <a:t>Implement with Fidelity</a:t>
            </a:r>
          </a:p>
        </p:txBody>
      </p:sp>
      <p:sp>
        <p:nvSpPr>
          <p:cNvPr id="11" name="Oval 10"/>
          <p:cNvSpPr/>
          <p:nvPr/>
        </p:nvSpPr>
        <p:spPr>
          <a:xfrm>
            <a:off x="3088814" y="1872702"/>
            <a:ext cx="1546659" cy="479323"/>
          </a:xfrm>
          <a:prstGeom prst="ellipse">
            <a:avLst/>
          </a:prstGeom>
          <a:solidFill>
            <a:schemeClr val="accent6">
              <a:lumMod val="60000"/>
              <a:lumOff val="40000"/>
              <a:alpha val="70000"/>
            </a:schemeClr>
          </a:solid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rPr>
              <a:t>Progress Monitor</a:t>
            </a:r>
          </a:p>
        </p:txBody>
      </p:sp>
      <p:cxnSp>
        <p:nvCxnSpPr>
          <p:cNvPr id="16" name="Straight Connector 15"/>
          <p:cNvCxnSpPr/>
          <p:nvPr/>
        </p:nvCxnSpPr>
        <p:spPr>
          <a:xfrm flipH="1">
            <a:off x="3848577" y="2359399"/>
            <a:ext cx="3294" cy="198994"/>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66912" y="2558392"/>
            <a:ext cx="1563329" cy="737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4605320" y="2399820"/>
            <a:ext cx="368711" cy="331893"/>
          </a:xfrm>
          <a:prstGeom prst="ellipse">
            <a:avLst/>
          </a:prstGeom>
          <a:solidFill>
            <a:schemeClr val="bg1">
              <a:lumMod val="85000"/>
            </a:schemeClr>
          </a:solidFill>
          <a:ln w="53975">
            <a:solidFill>
              <a:schemeClr val="tx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Franklin Gothic Book" panose="020B0503020102020204"/>
                <a:ea typeface="+mn-ea"/>
                <a:cs typeface="+mn-cs"/>
              </a:rPr>
              <a:t>+</a:t>
            </a:r>
          </a:p>
        </p:txBody>
      </p:sp>
      <p:sp>
        <p:nvSpPr>
          <p:cNvPr id="20" name="Oval 19"/>
          <p:cNvSpPr/>
          <p:nvPr/>
        </p:nvSpPr>
        <p:spPr>
          <a:xfrm>
            <a:off x="2699102" y="2399820"/>
            <a:ext cx="368711" cy="331893"/>
          </a:xfrm>
          <a:prstGeom prst="ellipse">
            <a:avLst/>
          </a:prstGeom>
          <a:solidFill>
            <a:schemeClr val="bg1">
              <a:lumMod val="85000"/>
            </a:schemeClr>
          </a:solidFill>
          <a:ln w="53975">
            <a:solidFill>
              <a:schemeClr val="tx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Franklin Gothic Book" panose="020B0503020102020204"/>
                <a:ea typeface="+mn-ea"/>
                <a:cs typeface="+mn-cs"/>
              </a:rPr>
              <a:t>_</a:t>
            </a:r>
          </a:p>
        </p:txBody>
      </p:sp>
      <p:sp>
        <p:nvSpPr>
          <p:cNvPr id="21" name="Oval 20"/>
          <p:cNvSpPr/>
          <p:nvPr/>
        </p:nvSpPr>
        <p:spPr>
          <a:xfrm>
            <a:off x="3065784" y="2699022"/>
            <a:ext cx="1569689" cy="655403"/>
          </a:xfrm>
          <a:prstGeom prst="ellipse">
            <a:avLst/>
          </a:prstGeom>
          <a:solidFill>
            <a:schemeClr val="accent6">
              <a:lumMod val="60000"/>
              <a:lumOff val="40000"/>
              <a:alpha val="70000"/>
            </a:schemeClr>
          </a:solid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panose="020B0503020102020204"/>
                <a:ea typeface="+mn-ea"/>
                <a:cs typeface="+mn-cs"/>
              </a:rPr>
              <a:t>Diagnostic Assessment</a:t>
            </a:r>
          </a:p>
        </p:txBody>
      </p:sp>
      <p:sp>
        <p:nvSpPr>
          <p:cNvPr id="29" name="Rounded Rectangle 28"/>
          <p:cNvSpPr/>
          <p:nvPr/>
        </p:nvSpPr>
        <p:spPr>
          <a:xfrm>
            <a:off x="3088815" y="3557066"/>
            <a:ext cx="1546658" cy="479324"/>
          </a:xfrm>
          <a:prstGeom prst="roundRect">
            <a:avLst/>
          </a:prstGeom>
          <a:solidFill>
            <a:schemeClr val="accent5">
              <a:lumMod val="40000"/>
              <a:lumOff val="60000"/>
              <a:alpha val="55000"/>
            </a:schemeClr>
          </a:solidFill>
          <a:ln w="539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panose="020B0503020102020204"/>
                <a:ea typeface="+mn-ea"/>
                <a:cs typeface="+mn-cs"/>
              </a:rPr>
              <a:t>Intervention Adaptations</a:t>
            </a:r>
          </a:p>
        </p:txBody>
      </p:sp>
      <p:sp>
        <p:nvSpPr>
          <p:cNvPr id="36" name="Oval 35"/>
          <p:cNvSpPr/>
          <p:nvPr/>
        </p:nvSpPr>
        <p:spPr>
          <a:xfrm>
            <a:off x="3088814" y="4271875"/>
            <a:ext cx="1543365" cy="479323"/>
          </a:xfrm>
          <a:prstGeom prst="ellipse">
            <a:avLst/>
          </a:prstGeom>
          <a:solidFill>
            <a:schemeClr val="accent6">
              <a:lumMod val="60000"/>
              <a:lumOff val="40000"/>
              <a:alpha val="70000"/>
            </a:schemeClr>
          </a:solid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rPr>
              <a:t>Progress Monitor</a:t>
            </a:r>
          </a:p>
        </p:txBody>
      </p:sp>
      <p:cxnSp>
        <p:nvCxnSpPr>
          <p:cNvPr id="37" name="Straight Connector 36"/>
          <p:cNvCxnSpPr/>
          <p:nvPr/>
        </p:nvCxnSpPr>
        <p:spPr>
          <a:xfrm flipH="1">
            <a:off x="3843608" y="4773812"/>
            <a:ext cx="3294" cy="198994"/>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061943" y="4972806"/>
            <a:ext cx="1563329" cy="737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4600351" y="4814233"/>
            <a:ext cx="368711" cy="331893"/>
          </a:xfrm>
          <a:prstGeom prst="ellipse">
            <a:avLst/>
          </a:prstGeom>
          <a:solidFill>
            <a:schemeClr val="bg1">
              <a:lumMod val="85000"/>
            </a:schemeClr>
          </a:solidFill>
          <a:ln w="53975">
            <a:solidFill>
              <a:schemeClr val="tx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Franklin Gothic Book" panose="020B0503020102020204"/>
                <a:ea typeface="+mn-ea"/>
                <a:cs typeface="+mn-cs"/>
              </a:rPr>
              <a:t>+</a:t>
            </a:r>
          </a:p>
        </p:txBody>
      </p:sp>
      <p:sp>
        <p:nvSpPr>
          <p:cNvPr id="40" name="Oval 39"/>
          <p:cNvSpPr/>
          <p:nvPr/>
        </p:nvSpPr>
        <p:spPr>
          <a:xfrm>
            <a:off x="2694134" y="4814233"/>
            <a:ext cx="368711" cy="331893"/>
          </a:xfrm>
          <a:prstGeom prst="ellipse">
            <a:avLst/>
          </a:prstGeom>
          <a:solidFill>
            <a:schemeClr val="bg1">
              <a:lumMod val="85000"/>
            </a:schemeClr>
          </a:solidFill>
          <a:ln w="53975">
            <a:solidFill>
              <a:schemeClr val="tx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Franklin Gothic Book" panose="020B0503020102020204"/>
                <a:ea typeface="+mn-ea"/>
                <a:cs typeface="+mn-cs"/>
              </a:rPr>
              <a:t>_</a:t>
            </a:r>
          </a:p>
        </p:txBody>
      </p:sp>
      <p:cxnSp>
        <p:nvCxnSpPr>
          <p:cNvPr id="60" name="Straight Arrow Connector 59">
            <a:extLst>
              <a:ext uri="{FF2B5EF4-FFF2-40B4-BE49-F238E27FC236}">
                <a16:creationId xmlns:a16="http://schemas.microsoft.com/office/drawing/2014/main" id="{FF07FD6B-AC6F-40D7-A0B3-C6C5BC44AFF7}"/>
              </a:ext>
            </a:extLst>
          </p:cNvPr>
          <p:cNvCxnSpPr>
            <a:cxnSpLocks/>
            <a:stCxn id="4" idx="2"/>
            <a:endCxn id="11" idx="0"/>
          </p:cNvCxnSpPr>
          <p:nvPr/>
        </p:nvCxnSpPr>
        <p:spPr>
          <a:xfrm flipH="1">
            <a:off x="3862144" y="1663254"/>
            <a:ext cx="954" cy="209448"/>
          </a:xfrm>
          <a:prstGeom prst="straightConnector1">
            <a:avLst/>
          </a:prstGeom>
          <a:ln w="57150">
            <a:solidFill>
              <a:schemeClr val="tx1"/>
            </a:solidFill>
            <a:headEnd type="none" w="sm" len="sm"/>
            <a:tailEnd type="triangle" w="med" len="sm"/>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0754F09A-2C06-42FD-A7F9-85C86BA7B435}"/>
              </a:ext>
            </a:extLst>
          </p:cNvPr>
          <p:cNvCxnSpPr>
            <a:cxnSpLocks/>
            <a:stCxn id="3" idx="2"/>
            <a:endCxn id="4" idx="0"/>
          </p:cNvCxnSpPr>
          <p:nvPr/>
        </p:nvCxnSpPr>
        <p:spPr>
          <a:xfrm>
            <a:off x="3862408" y="1267407"/>
            <a:ext cx="690" cy="103340"/>
          </a:xfrm>
          <a:prstGeom prst="straightConnector1">
            <a:avLst/>
          </a:prstGeom>
          <a:ln w="57150">
            <a:solidFill>
              <a:schemeClr val="tx1"/>
            </a:solidFill>
            <a:headEnd type="none" w="sm" len="sm"/>
            <a:tailEnd type="none" w="med" len="sm"/>
          </a:ln>
        </p:spPr>
        <p:style>
          <a:lnRef idx="1">
            <a:schemeClr val="accent1"/>
          </a:lnRef>
          <a:fillRef idx="0">
            <a:schemeClr val="accent1"/>
          </a:fillRef>
          <a:effectRef idx="0">
            <a:schemeClr val="accent1"/>
          </a:effectRef>
          <a:fontRef idx="minor">
            <a:schemeClr val="tx1"/>
          </a:fontRef>
        </p:style>
      </p:cxnSp>
      <p:pic>
        <p:nvPicPr>
          <p:cNvPr id="86" name="Picture 85">
            <a:extLst>
              <a:ext uri="{FF2B5EF4-FFF2-40B4-BE49-F238E27FC236}">
                <a16:creationId xmlns:a16="http://schemas.microsoft.com/office/drawing/2014/main" id="{F50D8958-8053-49CF-A4EA-9212AA8BF2A7}"/>
              </a:ext>
            </a:extLst>
          </p:cNvPr>
          <p:cNvPicPr>
            <a:picLocks noChangeAspect="1"/>
          </p:cNvPicPr>
          <p:nvPr/>
        </p:nvPicPr>
        <p:blipFill rotWithShape="1">
          <a:blip r:embed="rId3"/>
          <a:srcRect t="35810"/>
          <a:stretch/>
        </p:blipFill>
        <p:spPr>
          <a:xfrm rot="167981">
            <a:off x="2611288" y="2573660"/>
            <a:ext cx="731583" cy="568461"/>
          </a:xfrm>
          <a:prstGeom prst="rect">
            <a:avLst/>
          </a:prstGeom>
        </p:spPr>
      </p:pic>
      <p:pic>
        <p:nvPicPr>
          <p:cNvPr id="87" name="Picture 86">
            <a:extLst>
              <a:ext uri="{FF2B5EF4-FFF2-40B4-BE49-F238E27FC236}">
                <a16:creationId xmlns:a16="http://schemas.microsoft.com/office/drawing/2014/main" id="{28EF60F7-5CE5-411D-9601-119763326700}"/>
              </a:ext>
            </a:extLst>
          </p:cNvPr>
          <p:cNvPicPr>
            <a:picLocks noChangeAspect="1"/>
          </p:cNvPicPr>
          <p:nvPr/>
        </p:nvPicPr>
        <p:blipFill rotWithShape="1">
          <a:blip r:embed="rId3"/>
          <a:srcRect t="35810"/>
          <a:stretch/>
        </p:blipFill>
        <p:spPr>
          <a:xfrm rot="10955653">
            <a:off x="4393883" y="2028561"/>
            <a:ext cx="692109" cy="515762"/>
          </a:xfrm>
          <a:prstGeom prst="rect">
            <a:avLst/>
          </a:prstGeom>
        </p:spPr>
      </p:pic>
      <p:cxnSp>
        <p:nvCxnSpPr>
          <p:cNvPr id="88" name="Straight Arrow Connector 87">
            <a:extLst>
              <a:ext uri="{FF2B5EF4-FFF2-40B4-BE49-F238E27FC236}">
                <a16:creationId xmlns:a16="http://schemas.microsoft.com/office/drawing/2014/main" id="{84D2D853-C2D8-487C-A2C1-1D4D8C69ABE8}"/>
              </a:ext>
            </a:extLst>
          </p:cNvPr>
          <p:cNvCxnSpPr>
            <a:cxnSpLocks/>
          </p:cNvCxnSpPr>
          <p:nvPr/>
        </p:nvCxnSpPr>
        <p:spPr>
          <a:xfrm flipH="1">
            <a:off x="3855982" y="4062629"/>
            <a:ext cx="1249" cy="209448"/>
          </a:xfrm>
          <a:prstGeom prst="straightConnector1">
            <a:avLst/>
          </a:prstGeom>
          <a:ln w="57150">
            <a:solidFill>
              <a:schemeClr val="tx1"/>
            </a:solidFill>
            <a:headEnd type="none" w="sm" len="sm"/>
            <a:tailEnd type="triangle" w="med" len="sm"/>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D76F08B3-8352-4599-8C22-A5BF2DC22DCB}"/>
              </a:ext>
            </a:extLst>
          </p:cNvPr>
          <p:cNvCxnSpPr>
            <a:cxnSpLocks/>
          </p:cNvCxnSpPr>
          <p:nvPr/>
        </p:nvCxnSpPr>
        <p:spPr>
          <a:xfrm flipH="1">
            <a:off x="3842358" y="3365460"/>
            <a:ext cx="1249" cy="209448"/>
          </a:xfrm>
          <a:prstGeom prst="straightConnector1">
            <a:avLst/>
          </a:prstGeom>
          <a:ln w="57150">
            <a:solidFill>
              <a:schemeClr val="accent3">
                <a:lumMod val="75000"/>
              </a:schemeClr>
            </a:solidFill>
            <a:headEnd type="none" w="sm" len="sm"/>
            <a:tailEnd type="triangle" w="med" len="sm"/>
          </a:ln>
        </p:spPr>
        <p:style>
          <a:lnRef idx="1">
            <a:schemeClr val="accent1"/>
          </a:lnRef>
          <a:fillRef idx="0">
            <a:schemeClr val="accent1"/>
          </a:fillRef>
          <a:effectRef idx="0">
            <a:schemeClr val="accent1"/>
          </a:effectRef>
          <a:fontRef idx="minor">
            <a:schemeClr val="tx1"/>
          </a:fontRef>
        </p:style>
      </p:cxnSp>
      <p:pic>
        <p:nvPicPr>
          <p:cNvPr id="90" name="Picture 89">
            <a:extLst>
              <a:ext uri="{FF2B5EF4-FFF2-40B4-BE49-F238E27FC236}">
                <a16:creationId xmlns:a16="http://schemas.microsoft.com/office/drawing/2014/main" id="{F79402BE-CC2C-4A55-96F1-0516AE51334E}"/>
              </a:ext>
            </a:extLst>
          </p:cNvPr>
          <p:cNvPicPr>
            <a:picLocks noChangeAspect="1"/>
          </p:cNvPicPr>
          <p:nvPr/>
        </p:nvPicPr>
        <p:blipFill rotWithShape="1">
          <a:blip r:embed="rId3"/>
          <a:srcRect t="35810"/>
          <a:stretch/>
        </p:blipFill>
        <p:spPr>
          <a:xfrm rot="11117297">
            <a:off x="4374008" y="4398074"/>
            <a:ext cx="692109" cy="515762"/>
          </a:xfrm>
          <a:prstGeom prst="rect">
            <a:avLst/>
          </a:prstGeom>
        </p:spPr>
      </p:pic>
      <p:sp>
        <p:nvSpPr>
          <p:cNvPr id="91" name="Right Brace 90">
            <a:extLst>
              <a:ext uri="{FF2B5EF4-FFF2-40B4-BE49-F238E27FC236}">
                <a16:creationId xmlns:a16="http://schemas.microsoft.com/office/drawing/2014/main" id="{C642F625-82BB-47A0-A4A8-8E5BFDB94F92}"/>
              </a:ext>
            </a:extLst>
          </p:cNvPr>
          <p:cNvSpPr/>
          <p:nvPr/>
        </p:nvSpPr>
        <p:spPr>
          <a:xfrm>
            <a:off x="1457388" y="2651498"/>
            <a:ext cx="1389921" cy="2293136"/>
          </a:xfrm>
          <a:prstGeom prst="rightBrace">
            <a:avLst>
              <a:gd name="adj1" fmla="val 46541"/>
              <a:gd name="adj2" fmla="val 50000"/>
            </a:avLst>
          </a:prstGeom>
          <a:solidFill>
            <a:schemeClr val="accent5">
              <a:lumMod val="40000"/>
              <a:lumOff val="60000"/>
              <a:alpha val="55000"/>
            </a:schemeClr>
          </a:solidFill>
          <a:ln w="539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pic>
        <p:nvPicPr>
          <p:cNvPr id="85" name="Picture 84">
            <a:extLst>
              <a:ext uri="{FF2B5EF4-FFF2-40B4-BE49-F238E27FC236}">
                <a16:creationId xmlns:a16="http://schemas.microsoft.com/office/drawing/2014/main" id="{9CB93A85-6494-4CF8-8E5D-8D29F230795D}"/>
              </a:ext>
            </a:extLst>
          </p:cNvPr>
          <p:cNvPicPr>
            <a:picLocks noChangeAspect="1"/>
          </p:cNvPicPr>
          <p:nvPr/>
        </p:nvPicPr>
        <p:blipFill rotWithShape="1">
          <a:blip r:embed="rId4"/>
          <a:srcRect b="43713"/>
          <a:stretch/>
        </p:blipFill>
        <p:spPr>
          <a:xfrm rot="21329869">
            <a:off x="2575923" y="3165301"/>
            <a:ext cx="1386162" cy="1612889"/>
          </a:xfrm>
          <a:prstGeom prst="rect">
            <a:avLst/>
          </a:prstGeom>
        </p:spPr>
      </p:pic>
      <p:sp>
        <p:nvSpPr>
          <p:cNvPr id="31" name="Rounded Rectangle 30"/>
          <p:cNvSpPr/>
          <p:nvPr/>
        </p:nvSpPr>
        <p:spPr>
          <a:xfrm>
            <a:off x="579818" y="2811129"/>
            <a:ext cx="1302227" cy="1940069"/>
          </a:xfrm>
          <a:prstGeom prst="rect">
            <a:avLst/>
          </a:prstGeom>
          <a:no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rPr>
              <a:t>Increased frequency, duration, or precision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rPr>
              <a:t>5 Critical Features of Classroom Management</a:t>
            </a:r>
          </a:p>
        </p:txBody>
      </p:sp>
      <p:sp>
        <p:nvSpPr>
          <p:cNvPr id="101" name="Right Brace 100">
            <a:extLst>
              <a:ext uri="{FF2B5EF4-FFF2-40B4-BE49-F238E27FC236}">
                <a16:creationId xmlns:a16="http://schemas.microsoft.com/office/drawing/2014/main" id="{C7E26E97-667E-462D-9AD0-C5FC48BC719A}"/>
              </a:ext>
            </a:extLst>
          </p:cNvPr>
          <p:cNvSpPr/>
          <p:nvPr/>
        </p:nvSpPr>
        <p:spPr>
          <a:xfrm>
            <a:off x="5438453" y="112142"/>
            <a:ext cx="1249003" cy="5908015"/>
          </a:xfrm>
          <a:prstGeom prst="rightBrace">
            <a:avLst>
              <a:gd name="adj1" fmla="val 48911"/>
              <a:gd name="adj2" fmla="val 59842"/>
            </a:avLst>
          </a:prstGeom>
          <a:solidFill>
            <a:schemeClr val="accent1">
              <a:lumMod val="60000"/>
              <a:lumOff val="40000"/>
              <a:alpha val="55000"/>
            </a:schemeClr>
          </a:solidFill>
          <a:ln w="539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06" name="Freeform: Shape 105">
            <a:extLst>
              <a:ext uri="{FF2B5EF4-FFF2-40B4-BE49-F238E27FC236}">
                <a16:creationId xmlns:a16="http://schemas.microsoft.com/office/drawing/2014/main" id="{409C838D-01EF-4740-89FD-15DF9B6E705D}"/>
              </a:ext>
            </a:extLst>
          </p:cNvPr>
          <p:cNvSpPr/>
          <p:nvPr/>
        </p:nvSpPr>
        <p:spPr>
          <a:xfrm rot="21168070">
            <a:off x="2745262" y="1556671"/>
            <a:ext cx="4428495" cy="4202575"/>
          </a:xfrm>
          <a:custGeom>
            <a:avLst/>
            <a:gdLst>
              <a:gd name="connsiteX0" fmla="*/ 0 w 4076700"/>
              <a:gd name="connsiteY0" fmla="*/ 3838568 h 4862642"/>
              <a:gd name="connsiteX1" fmla="*/ 342900 w 4076700"/>
              <a:gd name="connsiteY1" fmla="*/ 4689468 h 4862642"/>
              <a:gd name="connsiteX2" fmla="*/ 1092200 w 4076700"/>
              <a:gd name="connsiteY2" fmla="*/ 4854568 h 4862642"/>
              <a:gd name="connsiteX3" fmla="*/ 2101850 w 4076700"/>
              <a:gd name="connsiteY3" fmla="*/ 4549768 h 4862642"/>
              <a:gd name="connsiteX4" fmla="*/ 2597150 w 4076700"/>
              <a:gd name="connsiteY4" fmla="*/ 3813168 h 4862642"/>
              <a:gd name="connsiteX5" fmla="*/ 2806700 w 4076700"/>
              <a:gd name="connsiteY5" fmla="*/ 2111368 h 4862642"/>
              <a:gd name="connsiteX6" fmla="*/ 2901950 w 4076700"/>
              <a:gd name="connsiteY6" fmla="*/ 549268 h 4862642"/>
              <a:gd name="connsiteX7" fmla="*/ 3276600 w 4076700"/>
              <a:gd name="connsiteY7" fmla="*/ 41268 h 4862642"/>
              <a:gd name="connsiteX8" fmla="*/ 4076700 w 4076700"/>
              <a:gd name="connsiteY8" fmla="*/ 66668 h 486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6700" h="4862642">
                <a:moveTo>
                  <a:pt x="0" y="3838568"/>
                </a:moveTo>
                <a:cubicBezTo>
                  <a:pt x="80433" y="4179351"/>
                  <a:pt x="160867" y="4520135"/>
                  <a:pt x="342900" y="4689468"/>
                </a:cubicBezTo>
                <a:cubicBezTo>
                  <a:pt x="524933" y="4858801"/>
                  <a:pt x="799042" y="4877851"/>
                  <a:pt x="1092200" y="4854568"/>
                </a:cubicBezTo>
                <a:cubicBezTo>
                  <a:pt x="1385358" y="4831285"/>
                  <a:pt x="1851025" y="4723335"/>
                  <a:pt x="2101850" y="4549768"/>
                </a:cubicBezTo>
                <a:cubicBezTo>
                  <a:pt x="2352675" y="4376201"/>
                  <a:pt x="2479675" y="4219568"/>
                  <a:pt x="2597150" y="3813168"/>
                </a:cubicBezTo>
                <a:cubicBezTo>
                  <a:pt x="2714625" y="3406768"/>
                  <a:pt x="2755900" y="2655351"/>
                  <a:pt x="2806700" y="2111368"/>
                </a:cubicBezTo>
                <a:cubicBezTo>
                  <a:pt x="2857500" y="1567385"/>
                  <a:pt x="2823633" y="894285"/>
                  <a:pt x="2901950" y="549268"/>
                </a:cubicBezTo>
                <a:cubicBezTo>
                  <a:pt x="2980267" y="204251"/>
                  <a:pt x="3080808" y="121701"/>
                  <a:pt x="3276600" y="41268"/>
                </a:cubicBezTo>
                <a:cubicBezTo>
                  <a:pt x="3472392" y="-39165"/>
                  <a:pt x="3774546" y="13751"/>
                  <a:pt x="4076700" y="66668"/>
                </a:cubicBezTo>
              </a:path>
            </a:pathLst>
          </a:custGeom>
          <a:noFill/>
          <a:ln w="57150">
            <a:solidFill>
              <a:schemeClr val="bg2">
                <a:lumMod val="8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07" name="TextBox 106">
            <a:extLst>
              <a:ext uri="{FF2B5EF4-FFF2-40B4-BE49-F238E27FC236}">
                <a16:creationId xmlns:a16="http://schemas.microsoft.com/office/drawing/2014/main" id="{BD763292-9EA9-4593-ABE6-6C69EE4B4F94}"/>
              </a:ext>
            </a:extLst>
          </p:cNvPr>
          <p:cNvSpPr txBox="1"/>
          <p:nvPr/>
        </p:nvSpPr>
        <p:spPr>
          <a:xfrm rot="20355323">
            <a:off x="3547143" y="5237027"/>
            <a:ext cx="1931174" cy="383673"/>
          </a:xfrm>
          <a:prstGeom prst="rect">
            <a:avLst/>
          </a:prstGeom>
          <a:noFill/>
        </p:spPr>
        <p:txBody>
          <a:bodyPr wrap="none" rtlCol="0">
            <a:prstTxWarp prst="textArchDown">
              <a:avLst>
                <a:gd name="adj" fmla="val 21580517"/>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Franklin Gothic Book" panose="020B0503020102020204"/>
                <a:ea typeface="+mn-ea"/>
                <a:cs typeface="+mn-cs"/>
              </a:rPr>
              <a:t>DBI for behavior</a:t>
            </a:r>
          </a:p>
        </p:txBody>
      </p:sp>
      <p:sp>
        <p:nvSpPr>
          <p:cNvPr id="109" name="TextBox 108">
            <a:extLst>
              <a:ext uri="{FF2B5EF4-FFF2-40B4-BE49-F238E27FC236}">
                <a16:creationId xmlns:a16="http://schemas.microsoft.com/office/drawing/2014/main" id="{E23ACB8B-A8B7-451D-B60C-32208EDED849}"/>
              </a:ext>
            </a:extLst>
          </p:cNvPr>
          <p:cNvSpPr txBox="1"/>
          <p:nvPr/>
        </p:nvSpPr>
        <p:spPr>
          <a:xfrm>
            <a:off x="1761048" y="2184857"/>
            <a:ext cx="567860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Franklin Gothic Book" panose="020B0503020102020204"/>
                <a:ea typeface="+mn-ea"/>
                <a:cs typeface="+mn-cs"/>
              </a:rPr>
              <a:t>DBI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Franklin Gothic Book" panose="020B0503020102020204"/>
                <a:ea typeface="+mn-ea"/>
                <a:cs typeface="+mn-cs"/>
              </a:rPr>
              <a:t>Intensive Academic Need</a:t>
            </a:r>
          </a:p>
        </p:txBody>
      </p:sp>
      <p:sp>
        <p:nvSpPr>
          <p:cNvPr id="34" name="Rounded Rectangle 33"/>
          <p:cNvSpPr/>
          <p:nvPr/>
        </p:nvSpPr>
        <p:spPr>
          <a:xfrm>
            <a:off x="3093013" y="503265"/>
            <a:ext cx="1535667" cy="763993"/>
          </a:xfrm>
          <a:prstGeom prst="roundRect">
            <a:avLst/>
          </a:prstGeom>
          <a:solidFill>
            <a:schemeClr val="accent5">
              <a:lumMod val="60000"/>
              <a:lumOff val="40000"/>
              <a:alpha val="55000"/>
            </a:schemeClr>
          </a:solidFill>
          <a:ln w="539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Franklin Gothic Book" panose="020B0503020102020204"/>
                <a:ea typeface="+mn-ea"/>
                <a:cs typeface="+mn-cs"/>
              </a:rPr>
              <a:t>5 Critical Features of Classroom Management</a:t>
            </a:r>
          </a:p>
        </p:txBody>
      </p:sp>
      <p:sp>
        <p:nvSpPr>
          <p:cNvPr id="35" name="TextBox 34"/>
          <p:cNvSpPr txBox="1"/>
          <p:nvPr/>
        </p:nvSpPr>
        <p:spPr>
          <a:xfrm>
            <a:off x="3093013" y="1370598"/>
            <a:ext cx="1537048" cy="292507"/>
          </a:xfrm>
          <a:prstGeom prst="rect">
            <a:avLst/>
          </a:prstGeom>
          <a:solidFill>
            <a:schemeClr val="accent5">
              <a:lumMod val="60000"/>
              <a:lumOff val="40000"/>
              <a:alpha val="55000"/>
            </a:schemeClr>
          </a:solidFill>
          <a:ln w="539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35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Franklin Gothic Book" panose="020B0503020102020204"/>
                <a:ea typeface="+mn-ea"/>
                <a:cs typeface="+mn-cs"/>
              </a:rPr>
              <a:t>Implement with Fidelity</a:t>
            </a:r>
          </a:p>
        </p:txBody>
      </p:sp>
      <p:cxnSp>
        <p:nvCxnSpPr>
          <p:cNvPr id="41" name="Straight Arrow Connector 40">
            <a:extLst>
              <a:ext uri="{FF2B5EF4-FFF2-40B4-BE49-F238E27FC236}">
                <a16:creationId xmlns:a16="http://schemas.microsoft.com/office/drawing/2014/main" id="{0754F09A-2C06-42FD-A7F9-85C86BA7B435}"/>
              </a:ext>
            </a:extLst>
          </p:cNvPr>
          <p:cNvCxnSpPr>
            <a:cxnSpLocks/>
            <a:stCxn id="34" idx="2"/>
            <a:endCxn id="35" idx="0"/>
          </p:cNvCxnSpPr>
          <p:nvPr/>
        </p:nvCxnSpPr>
        <p:spPr>
          <a:xfrm>
            <a:off x="3860847" y="1267258"/>
            <a:ext cx="690" cy="103340"/>
          </a:xfrm>
          <a:prstGeom prst="straightConnector1">
            <a:avLst/>
          </a:prstGeom>
          <a:ln w="57150">
            <a:solidFill>
              <a:schemeClr val="tx1"/>
            </a:solidFill>
            <a:headEnd type="none" w="sm" len="sm"/>
            <a:tailEnd type="none" w="med" len="sm"/>
          </a:ln>
        </p:spPr>
        <p:style>
          <a:lnRef idx="1">
            <a:schemeClr val="accent1"/>
          </a:lnRef>
          <a:fillRef idx="0">
            <a:schemeClr val="accent1"/>
          </a:fillRef>
          <a:effectRef idx="0">
            <a:schemeClr val="accent1"/>
          </a:effectRef>
          <a:fontRef idx="minor">
            <a:schemeClr val="tx1"/>
          </a:fontRef>
        </p:style>
      </p:cxnSp>
      <p:sp>
        <p:nvSpPr>
          <p:cNvPr id="5" name="Circular Arrow 4"/>
          <p:cNvSpPr/>
          <p:nvPr/>
        </p:nvSpPr>
        <p:spPr>
          <a:xfrm rot="19517355">
            <a:off x="2661461" y="1004373"/>
            <a:ext cx="631235" cy="596321"/>
          </a:xfrm>
          <a:prstGeom prst="circularArrow">
            <a:avLst>
              <a:gd name="adj1" fmla="val 12074"/>
              <a:gd name="adj2" fmla="val 1290729"/>
              <a:gd name="adj3" fmla="val 18180486"/>
              <a:gd name="adj4" fmla="val 6157203"/>
              <a:gd name="adj5" fmla="val 15334"/>
            </a:avLst>
          </a:prstGeom>
          <a:solidFill>
            <a:schemeClr val="accent5">
              <a:lumMod val="60000"/>
              <a:lumOff val="40000"/>
              <a:alpha val="5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3473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1.38889E-6 3.7037E-6 L 0.31927 -0.35787 " pathEditMode="relative" rAng="0" ptsTypes="AA">
                                      <p:cBhvr>
                                        <p:cTn id="10" dur="2000" fill="hold"/>
                                        <p:tgtEl>
                                          <p:spTgt spid="109"/>
                                        </p:tgtEl>
                                        <p:attrNameLst>
                                          <p:attrName>ppt_x</p:attrName>
                                          <p:attrName>ppt_y</p:attrName>
                                        </p:attrNameLst>
                                      </p:cBhvr>
                                      <p:rCtr x="15955" y="-17894"/>
                                    </p:animMotion>
                                  </p:childTnLst>
                                </p:cTn>
                              </p:par>
                              <p:par>
                                <p:cTn id="11" presetID="6" presetClass="emph" presetSubtype="0" fill="hold" grpId="2" nodeType="withEffect">
                                  <p:stCondLst>
                                    <p:cond delay="0"/>
                                  </p:stCondLst>
                                  <p:childTnLst>
                                    <p:animScale>
                                      <p:cBhvr>
                                        <p:cTn id="12" dur="2000" fill="hold"/>
                                        <p:tgtEl>
                                          <p:spTgt spid="109"/>
                                        </p:tgtEl>
                                      </p:cBhvr>
                                      <p:by x="50000" y="5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1000" tmFilter="0, 0; .2, .5; .8, .5; 1, 0"/>
                                        <p:tgtEl>
                                          <p:spTgt spid="34"/>
                                        </p:tgtEl>
                                      </p:cBhvr>
                                    </p:animEffect>
                                    <p:animScale>
                                      <p:cBhvr>
                                        <p:cTn id="25" dur="500" autoRev="1" fill="hold"/>
                                        <p:tgtEl>
                                          <p:spTgt spid="34"/>
                                        </p:tgtEl>
                                      </p:cBhvr>
                                      <p:by x="105000" y="105000"/>
                                    </p:animScale>
                                  </p:childTnLst>
                                </p:cTn>
                              </p:par>
                              <p:par>
                                <p:cTn id="26" presetID="26" presetClass="emph" presetSubtype="0" fill="hold" nodeType="withEffect">
                                  <p:stCondLst>
                                    <p:cond delay="0"/>
                                  </p:stCondLst>
                                  <p:childTnLst>
                                    <p:animEffect transition="out" filter="fade">
                                      <p:cBhvr>
                                        <p:cTn id="27" dur="1000" tmFilter="0, 0; .2, .5; .8, .5; 1, 0"/>
                                        <p:tgtEl>
                                          <p:spTgt spid="41"/>
                                        </p:tgtEl>
                                      </p:cBhvr>
                                    </p:animEffect>
                                    <p:animScale>
                                      <p:cBhvr>
                                        <p:cTn id="28" dur="500" autoRev="1" fill="hold"/>
                                        <p:tgtEl>
                                          <p:spTgt spid="41"/>
                                        </p:tgtEl>
                                      </p:cBhvr>
                                      <p:by x="105000" y="105000"/>
                                    </p:animScale>
                                  </p:childTnLst>
                                </p:cTn>
                              </p:par>
                              <p:par>
                                <p:cTn id="29" presetID="26" presetClass="emph" presetSubtype="0" fill="hold" grpId="1" nodeType="withEffect">
                                  <p:stCondLst>
                                    <p:cond delay="0"/>
                                  </p:stCondLst>
                                  <p:childTnLst>
                                    <p:animEffect transition="out" filter="fade">
                                      <p:cBhvr>
                                        <p:cTn id="30" dur="1000" tmFilter="0, 0; .2, .5; .8, .5; 1, 0"/>
                                        <p:tgtEl>
                                          <p:spTgt spid="35"/>
                                        </p:tgtEl>
                                      </p:cBhvr>
                                    </p:animEffect>
                                    <p:animScale>
                                      <p:cBhvr>
                                        <p:cTn id="31" dur="500" autoRev="1" fill="hold"/>
                                        <p:tgtEl>
                                          <p:spTgt spid="35"/>
                                        </p:tgtEl>
                                      </p:cBhvr>
                                      <p:by x="105000" y="105000"/>
                                    </p:animScale>
                                  </p:childTnLst>
                                </p:cTn>
                              </p:par>
                              <p:par>
                                <p:cTn id="32" presetID="22" presetClass="entr" presetSubtype="2" fill="hold" grpId="0" nodeType="with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wipe(right)">
                                      <p:cBhvr>
                                        <p:cTn id="34" dur="500"/>
                                        <p:tgtEl>
                                          <p:spTgt spid="101"/>
                                        </p:tgtEl>
                                      </p:cBhvr>
                                    </p:animEffect>
                                  </p:childTnLst>
                                </p:cTn>
                              </p:par>
                              <p:par>
                                <p:cTn id="35" presetID="22" presetClass="entr" presetSubtype="2" fill="hold" grpId="0" nodeType="withEffect">
                                  <p:stCondLst>
                                    <p:cond delay="500"/>
                                  </p:stCondLst>
                                  <p:childTnLst>
                                    <p:set>
                                      <p:cBhvr>
                                        <p:cTn id="36" dur="1" fill="hold">
                                          <p:stCondLst>
                                            <p:cond delay="0"/>
                                          </p:stCondLst>
                                        </p:cTn>
                                        <p:tgtEl>
                                          <p:spTgt spid="92"/>
                                        </p:tgtEl>
                                        <p:attrNameLst>
                                          <p:attrName>style.visibility</p:attrName>
                                        </p:attrNameLst>
                                      </p:cBhvr>
                                      <p:to>
                                        <p:strVal val="visible"/>
                                      </p:to>
                                    </p:set>
                                    <p:animEffect transition="in" filter="wipe(right)">
                                      <p:cBhvr>
                                        <p:cTn id="37" dur="500"/>
                                        <p:tgtEl>
                                          <p:spTgt spid="92"/>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par>
                                <p:cTn id="42" presetID="10" presetClass="entr" presetSubtype="0" fill="hold" nodeType="withEffect">
                                  <p:stCondLst>
                                    <p:cond delay="0"/>
                                  </p:stCondLst>
                                  <p:childTnLst>
                                    <p:set>
                                      <p:cBhvr>
                                        <p:cTn id="43" dur="1" fill="hold">
                                          <p:stCondLst>
                                            <p:cond delay="0"/>
                                          </p:stCondLst>
                                        </p:cTn>
                                        <p:tgtEl>
                                          <p:spTgt spid="73"/>
                                        </p:tgtEl>
                                        <p:attrNameLst>
                                          <p:attrName>style.visibility</p:attrName>
                                        </p:attrNameLst>
                                      </p:cBhvr>
                                      <p:to>
                                        <p:strVal val="visible"/>
                                      </p:to>
                                    </p:set>
                                    <p:animEffect transition="in" filter="fade">
                                      <p:cBhvr>
                                        <p:cTn id="44" dur="500"/>
                                        <p:tgtEl>
                                          <p:spTgt spid="7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par>
                          <p:cTn id="48" fill="hold">
                            <p:stCondLst>
                              <p:cond delay="1500"/>
                            </p:stCondLst>
                            <p:childTnLst>
                              <p:par>
                                <p:cTn id="49" presetID="10" presetClass="exit" presetSubtype="0" fill="hold" grpId="1" nodeType="afterEffect">
                                  <p:stCondLst>
                                    <p:cond delay="0"/>
                                  </p:stCondLst>
                                  <p:childTnLst>
                                    <p:animEffect transition="out" filter="fade">
                                      <p:cBhvr>
                                        <p:cTn id="50" dur="500"/>
                                        <p:tgtEl>
                                          <p:spTgt spid="101"/>
                                        </p:tgtEl>
                                      </p:cBhvr>
                                    </p:animEffect>
                                    <p:set>
                                      <p:cBhvr>
                                        <p:cTn id="51" dur="1" fill="hold">
                                          <p:stCondLst>
                                            <p:cond delay="499"/>
                                          </p:stCondLst>
                                        </p:cTn>
                                        <p:tgtEl>
                                          <p:spTgt spid="101"/>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92"/>
                                        </p:tgtEl>
                                      </p:cBhvr>
                                    </p:animEffect>
                                    <p:set>
                                      <p:cBhvr>
                                        <p:cTn id="54" dur="1" fill="hold">
                                          <p:stCondLst>
                                            <p:cond delay="499"/>
                                          </p:stCondLst>
                                        </p:cTn>
                                        <p:tgtEl>
                                          <p:spTgt spid="9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wipe(down)">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6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8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8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21"/>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89"/>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29"/>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2" fill="hold" grpId="0" nodeType="clickEffect">
                                  <p:stCondLst>
                                    <p:cond delay="0"/>
                                  </p:stCondLst>
                                  <p:childTnLst>
                                    <p:set>
                                      <p:cBhvr>
                                        <p:cTn id="95" dur="1" fill="hold">
                                          <p:stCondLst>
                                            <p:cond delay="0"/>
                                          </p:stCondLst>
                                        </p:cTn>
                                        <p:tgtEl>
                                          <p:spTgt spid="91"/>
                                        </p:tgtEl>
                                        <p:attrNameLst>
                                          <p:attrName>style.visibility</p:attrName>
                                        </p:attrNameLst>
                                      </p:cBhvr>
                                      <p:to>
                                        <p:strVal val="visible"/>
                                      </p:to>
                                    </p:set>
                                    <p:animEffect transition="in" filter="wipe(right)">
                                      <p:cBhvr>
                                        <p:cTn id="96" dur="500"/>
                                        <p:tgtEl>
                                          <p:spTgt spid="91"/>
                                        </p:tgtEl>
                                      </p:cBhvr>
                                    </p:animEffect>
                                  </p:childTnLst>
                                </p:cTn>
                              </p:par>
                              <p:par>
                                <p:cTn id="97" presetID="22" presetClass="entr" presetSubtype="2" fill="hold" grpId="0" nodeType="withEffect">
                                  <p:stCondLst>
                                    <p:cond delay="500"/>
                                  </p:stCondLst>
                                  <p:childTnLst>
                                    <p:set>
                                      <p:cBhvr>
                                        <p:cTn id="98" dur="1" fill="hold">
                                          <p:stCondLst>
                                            <p:cond delay="0"/>
                                          </p:stCondLst>
                                        </p:cTn>
                                        <p:tgtEl>
                                          <p:spTgt spid="102"/>
                                        </p:tgtEl>
                                        <p:attrNameLst>
                                          <p:attrName>style.visibility</p:attrName>
                                        </p:attrNameLst>
                                      </p:cBhvr>
                                      <p:to>
                                        <p:strVal val="visible"/>
                                      </p:to>
                                    </p:set>
                                    <p:animEffect transition="in" filter="wipe(right)">
                                      <p:cBhvr>
                                        <p:cTn id="99" dur="500"/>
                                        <p:tgtEl>
                                          <p:spTgt spid="102"/>
                                        </p:tgtEl>
                                      </p:cBhvr>
                                    </p:animEffect>
                                  </p:childTnLst>
                                </p:cTn>
                              </p:par>
                              <p:par>
                                <p:cTn id="100" presetID="10" presetClass="entr" presetSubtype="0" fill="hold" grpId="0" nodeType="withEffect">
                                  <p:stCondLst>
                                    <p:cond delay="500"/>
                                  </p:stCondLst>
                                  <p:childTnLst>
                                    <p:set>
                                      <p:cBhvr>
                                        <p:cTn id="101" dur="1" fill="hold">
                                          <p:stCondLst>
                                            <p:cond delay="0"/>
                                          </p:stCondLst>
                                        </p:cTn>
                                        <p:tgtEl>
                                          <p:spTgt spid="31"/>
                                        </p:tgtEl>
                                        <p:attrNameLst>
                                          <p:attrName>style.visibility</p:attrName>
                                        </p:attrNameLst>
                                      </p:cBhvr>
                                      <p:to>
                                        <p:strVal val="visible"/>
                                      </p:to>
                                    </p:set>
                                    <p:animEffect transition="in" filter="fade">
                                      <p:cBhvr>
                                        <p:cTn id="102" dur="500"/>
                                        <p:tgtEl>
                                          <p:spTgt spid="31"/>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88"/>
                                        </p:tgtEl>
                                        <p:attrNameLst>
                                          <p:attrName>style.visibility</p:attrName>
                                        </p:attrNameLst>
                                      </p:cBhvr>
                                      <p:to>
                                        <p:strVal val="visible"/>
                                      </p:to>
                                    </p:set>
                                    <p:animEffect transition="in" filter="wipe(up)">
                                      <p:cBhvr>
                                        <p:cTn id="107" dur="500"/>
                                        <p:tgtEl>
                                          <p:spTgt spid="88"/>
                                        </p:tgtEl>
                                      </p:cBhvr>
                                    </p:animEffect>
                                  </p:childTnLst>
                                </p:cTn>
                              </p:par>
                            </p:childTnLst>
                          </p:cTn>
                        </p:par>
                        <p:par>
                          <p:cTn id="108" fill="hold">
                            <p:stCondLst>
                              <p:cond delay="500"/>
                            </p:stCondLst>
                            <p:childTnLst>
                              <p:par>
                                <p:cTn id="109" presetID="22" presetClass="entr" presetSubtype="1" fill="hold" grpId="0" nodeType="after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wipe(up)">
                                      <p:cBhvr>
                                        <p:cTn id="111" dur="500"/>
                                        <p:tgtEl>
                                          <p:spTgt spid="36"/>
                                        </p:tgtEl>
                                      </p:cBhvr>
                                    </p:animEffect>
                                  </p:childTnLst>
                                </p:cTn>
                              </p:par>
                              <p:par>
                                <p:cTn id="112" presetID="10" presetClass="exit" presetSubtype="0" fill="hold" grpId="1" nodeType="withEffect">
                                  <p:stCondLst>
                                    <p:cond delay="0"/>
                                  </p:stCondLst>
                                  <p:childTnLst>
                                    <p:animEffect transition="out" filter="fade">
                                      <p:cBhvr>
                                        <p:cTn id="113" dur="500"/>
                                        <p:tgtEl>
                                          <p:spTgt spid="91"/>
                                        </p:tgtEl>
                                      </p:cBhvr>
                                    </p:animEffect>
                                    <p:set>
                                      <p:cBhvr>
                                        <p:cTn id="114" dur="1" fill="hold">
                                          <p:stCondLst>
                                            <p:cond delay="499"/>
                                          </p:stCondLst>
                                        </p:cTn>
                                        <p:tgtEl>
                                          <p:spTgt spid="91"/>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02"/>
                                        </p:tgtEl>
                                      </p:cBhvr>
                                    </p:animEffect>
                                    <p:set>
                                      <p:cBhvr>
                                        <p:cTn id="117" dur="1" fill="hold">
                                          <p:stCondLst>
                                            <p:cond delay="499"/>
                                          </p:stCondLst>
                                        </p:cTn>
                                        <p:tgtEl>
                                          <p:spTgt spid="102"/>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31"/>
                                        </p:tgtEl>
                                      </p:cBhvr>
                                    </p:animEffect>
                                    <p:set>
                                      <p:cBhvr>
                                        <p:cTn id="120" dur="1" fill="hold">
                                          <p:stCondLst>
                                            <p:cond delay="499"/>
                                          </p:stCondLst>
                                        </p:cTn>
                                        <p:tgtEl>
                                          <p:spTgt spid="31"/>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37"/>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38"/>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39"/>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4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90"/>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8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22" presetClass="entr" presetSubtype="2" fill="hold" grpId="2" nodeType="clickEffect">
                                  <p:stCondLst>
                                    <p:cond delay="0"/>
                                  </p:stCondLst>
                                  <p:childTnLst>
                                    <p:set>
                                      <p:cBhvr>
                                        <p:cTn id="142" dur="1" fill="hold">
                                          <p:stCondLst>
                                            <p:cond delay="0"/>
                                          </p:stCondLst>
                                        </p:cTn>
                                        <p:tgtEl>
                                          <p:spTgt spid="91"/>
                                        </p:tgtEl>
                                        <p:attrNameLst>
                                          <p:attrName>style.visibility</p:attrName>
                                        </p:attrNameLst>
                                      </p:cBhvr>
                                      <p:to>
                                        <p:strVal val="visible"/>
                                      </p:to>
                                    </p:set>
                                    <p:animEffect transition="in" filter="wipe(right)">
                                      <p:cBhvr>
                                        <p:cTn id="143" dur="500"/>
                                        <p:tgtEl>
                                          <p:spTgt spid="91"/>
                                        </p:tgtEl>
                                      </p:cBhvr>
                                    </p:animEffect>
                                  </p:childTnLst>
                                </p:cTn>
                              </p:par>
                            </p:childTnLst>
                          </p:cTn>
                        </p:par>
                        <p:par>
                          <p:cTn id="144" fill="hold">
                            <p:stCondLst>
                              <p:cond delay="500"/>
                            </p:stCondLst>
                            <p:childTnLst>
                              <p:par>
                                <p:cTn id="145" presetID="22" presetClass="entr" presetSubtype="2" fill="hold" grpId="2" nodeType="afterEffect">
                                  <p:stCondLst>
                                    <p:cond delay="0"/>
                                  </p:stCondLst>
                                  <p:childTnLst>
                                    <p:set>
                                      <p:cBhvr>
                                        <p:cTn id="146" dur="1" fill="hold">
                                          <p:stCondLst>
                                            <p:cond delay="0"/>
                                          </p:stCondLst>
                                        </p:cTn>
                                        <p:tgtEl>
                                          <p:spTgt spid="102"/>
                                        </p:tgtEl>
                                        <p:attrNameLst>
                                          <p:attrName>style.visibility</p:attrName>
                                        </p:attrNameLst>
                                      </p:cBhvr>
                                      <p:to>
                                        <p:strVal val="visible"/>
                                      </p:to>
                                    </p:set>
                                    <p:animEffect transition="in" filter="wipe(right)">
                                      <p:cBhvr>
                                        <p:cTn id="147" dur="500"/>
                                        <p:tgtEl>
                                          <p:spTgt spid="102"/>
                                        </p:tgtEl>
                                      </p:cBhvr>
                                    </p:animEffect>
                                  </p:childTnLst>
                                </p:cTn>
                              </p:par>
                              <p:par>
                                <p:cTn id="148" presetID="10" presetClass="entr" presetSubtype="0" fill="hold" grpId="2" nodeType="withEffect">
                                  <p:stCondLst>
                                    <p:cond delay="200"/>
                                  </p:stCondLst>
                                  <p:childTnLst>
                                    <p:set>
                                      <p:cBhvr>
                                        <p:cTn id="149" dur="1" fill="hold">
                                          <p:stCondLst>
                                            <p:cond delay="0"/>
                                          </p:stCondLst>
                                        </p:cTn>
                                        <p:tgtEl>
                                          <p:spTgt spid="31"/>
                                        </p:tgtEl>
                                        <p:attrNameLst>
                                          <p:attrName>style.visibility</p:attrName>
                                        </p:attrNameLst>
                                      </p:cBhvr>
                                      <p:to>
                                        <p:strVal val="visible"/>
                                      </p:to>
                                    </p:set>
                                    <p:animEffect transition="in" filter="fade">
                                      <p:cBhvr>
                                        <p:cTn id="150" dur="500"/>
                                        <p:tgtEl>
                                          <p:spTgt spid="31"/>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grpId="3" nodeType="clickEffect">
                                  <p:stCondLst>
                                    <p:cond delay="0"/>
                                  </p:stCondLst>
                                  <p:childTnLst>
                                    <p:animEffect transition="out" filter="fade">
                                      <p:cBhvr>
                                        <p:cTn id="154" dur="500"/>
                                        <p:tgtEl>
                                          <p:spTgt spid="91"/>
                                        </p:tgtEl>
                                      </p:cBhvr>
                                    </p:animEffect>
                                    <p:set>
                                      <p:cBhvr>
                                        <p:cTn id="155" dur="1" fill="hold">
                                          <p:stCondLst>
                                            <p:cond delay="499"/>
                                          </p:stCondLst>
                                        </p:cTn>
                                        <p:tgtEl>
                                          <p:spTgt spid="91"/>
                                        </p:tgtEl>
                                        <p:attrNameLst>
                                          <p:attrName>style.visibility</p:attrName>
                                        </p:attrNameLst>
                                      </p:cBhvr>
                                      <p:to>
                                        <p:strVal val="hidden"/>
                                      </p:to>
                                    </p:set>
                                  </p:childTnLst>
                                </p:cTn>
                              </p:par>
                              <p:par>
                                <p:cTn id="156" presetID="10" presetClass="exit" presetSubtype="0" fill="hold" grpId="3" nodeType="withEffect">
                                  <p:stCondLst>
                                    <p:cond delay="0"/>
                                  </p:stCondLst>
                                  <p:childTnLst>
                                    <p:animEffect transition="out" filter="fade">
                                      <p:cBhvr>
                                        <p:cTn id="157" dur="500"/>
                                        <p:tgtEl>
                                          <p:spTgt spid="102"/>
                                        </p:tgtEl>
                                      </p:cBhvr>
                                    </p:animEffect>
                                    <p:set>
                                      <p:cBhvr>
                                        <p:cTn id="158" dur="1" fill="hold">
                                          <p:stCondLst>
                                            <p:cond delay="499"/>
                                          </p:stCondLst>
                                        </p:cTn>
                                        <p:tgtEl>
                                          <p:spTgt spid="102"/>
                                        </p:tgtEl>
                                        <p:attrNameLst>
                                          <p:attrName>style.visibility</p:attrName>
                                        </p:attrNameLst>
                                      </p:cBhvr>
                                      <p:to>
                                        <p:strVal val="hidden"/>
                                      </p:to>
                                    </p:set>
                                  </p:childTnLst>
                                </p:cTn>
                              </p:par>
                              <p:par>
                                <p:cTn id="159" presetID="10" presetClass="exit" presetSubtype="0" fill="hold" grpId="3" nodeType="withEffect">
                                  <p:stCondLst>
                                    <p:cond delay="0"/>
                                  </p:stCondLst>
                                  <p:childTnLst>
                                    <p:animEffect transition="out" filter="fade">
                                      <p:cBhvr>
                                        <p:cTn id="160" dur="500"/>
                                        <p:tgtEl>
                                          <p:spTgt spid="31"/>
                                        </p:tgtEl>
                                      </p:cBhvr>
                                    </p:animEffect>
                                    <p:set>
                                      <p:cBhvr>
                                        <p:cTn id="161" dur="1" fill="hold">
                                          <p:stCondLst>
                                            <p:cond delay="499"/>
                                          </p:stCondLst>
                                        </p:cTn>
                                        <p:tgtEl>
                                          <p:spTgt spid="31"/>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22" presetClass="entr" presetSubtype="8" fill="hold" grpId="0" nodeType="clickEffect">
                                  <p:stCondLst>
                                    <p:cond delay="0"/>
                                  </p:stCondLst>
                                  <p:childTnLst>
                                    <p:set>
                                      <p:cBhvr>
                                        <p:cTn id="165" dur="1" fill="hold">
                                          <p:stCondLst>
                                            <p:cond delay="0"/>
                                          </p:stCondLst>
                                        </p:cTn>
                                        <p:tgtEl>
                                          <p:spTgt spid="106"/>
                                        </p:tgtEl>
                                        <p:attrNameLst>
                                          <p:attrName>style.visibility</p:attrName>
                                        </p:attrNameLst>
                                      </p:cBhvr>
                                      <p:to>
                                        <p:strVal val="visible"/>
                                      </p:to>
                                    </p:set>
                                    <p:animEffect transition="in" filter="wipe(left)">
                                      <p:cBhvr>
                                        <p:cTn id="166" dur="1000"/>
                                        <p:tgtEl>
                                          <p:spTgt spid="106"/>
                                        </p:tgtEl>
                                      </p:cBhvr>
                                    </p:animEffect>
                                  </p:childTnLst>
                                </p:cTn>
                              </p:par>
                              <p:par>
                                <p:cTn id="167" presetID="22" presetClass="entr" presetSubtype="8" fill="hold" grpId="0" nodeType="withEffect">
                                  <p:stCondLst>
                                    <p:cond delay="300"/>
                                  </p:stCondLst>
                                  <p:childTnLst>
                                    <p:set>
                                      <p:cBhvr>
                                        <p:cTn id="168" dur="1" fill="hold">
                                          <p:stCondLst>
                                            <p:cond delay="0"/>
                                          </p:stCondLst>
                                        </p:cTn>
                                        <p:tgtEl>
                                          <p:spTgt spid="107"/>
                                        </p:tgtEl>
                                        <p:attrNameLst>
                                          <p:attrName>style.visibility</p:attrName>
                                        </p:attrNameLst>
                                      </p:cBhvr>
                                      <p:to>
                                        <p:strVal val="visible"/>
                                      </p:to>
                                    </p:set>
                                    <p:animEffect transition="in" filter="wipe(left)">
                                      <p:cBhvr>
                                        <p:cTn id="169"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2" grpId="1" animBg="1"/>
      <p:bldP spid="102" grpId="2" animBg="1"/>
      <p:bldP spid="102" grpId="3" animBg="1"/>
      <p:bldP spid="92" grpId="0" animBg="1"/>
      <p:bldP spid="92" grpId="1" animBg="1"/>
      <p:bldP spid="3" grpId="0" animBg="1"/>
      <p:bldP spid="4" grpId="0" animBg="1"/>
      <p:bldP spid="11" grpId="0" animBg="1"/>
      <p:bldP spid="19" grpId="0" animBg="1"/>
      <p:bldP spid="20" grpId="0" animBg="1"/>
      <p:bldP spid="21" grpId="0" animBg="1"/>
      <p:bldP spid="29" grpId="0" animBg="1"/>
      <p:bldP spid="36" grpId="0" animBg="1"/>
      <p:bldP spid="39" grpId="0" animBg="1"/>
      <p:bldP spid="40" grpId="0" animBg="1"/>
      <p:bldP spid="91" grpId="0" animBg="1"/>
      <p:bldP spid="91" grpId="1" animBg="1"/>
      <p:bldP spid="91" grpId="2" animBg="1"/>
      <p:bldP spid="91" grpId="3" animBg="1"/>
      <p:bldP spid="31" grpId="0"/>
      <p:bldP spid="31" grpId="1"/>
      <p:bldP spid="31" grpId="2"/>
      <p:bldP spid="31" grpId="3"/>
      <p:bldP spid="101" grpId="0" animBg="1"/>
      <p:bldP spid="101" grpId="1" animBg="1"/>
      <p:bldP spid="106" grpId="0" animBg="1"/>
      <p:bldP spid="107" grpId="0"/>
      <p:bldP spid="109" grpId="0"/>
      <p:bldP spid="109" grpId="1"/>
      <p:bldP spid="109" grpId="2"/>
      <p:bldP spid="34" grpId="0" animBg="1"/>
      <p:bldP spid="34" grpId="1" animBg="1"/>
      <p:bldP spid="35" grpId="0" animBg="1"/>
      <p:bldP spid="35" grpId="1"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p:cNvGraphicFramePr/>
          <p:nvPr>
            <p:extLst/>
          </p:nvPr>
        </p:nvGraphicFramePr>
        <p:xfrm>
          <a:off x="0" y="946622"/>
          <a:ext cx="9144000" cy="3207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1055077" y="0"/>
            <a:ext cx="8492835" cy="1450757"/>
          </a:xfrm>
        </p:spPr>
        <p:txBody>
          <a:bodyPr>
            <a:normAutofit/>
          </a:bodyPr>
          <a:lstStyle/>
          <a:p>
            <a:r>
              <a:rPr lang="en-US" b="1" dirty="0">
                <a:solidFill>
                  <a:schemeClr val="accent2"/>
                </a:solidFill>
              </a:rPr>
              <a:t>Activity 2.5 Review</a:t>
            </a:r>
          </a:p>
        </p:txBody>
      </p:sp>
      <p:sp>
        <p:nvSpPr>
          <p:cNvPr id="9" name="AutoShape 9"/>
          <p:cNvSpPr>
            <a:spLocks noChangeArrowheads="1"/>
          </p:cNvSpPr>
          <p:nvPr/>
        </p:nvSpPr>
        <p:spPr bwMode="auto">
          <a:xfrm>
            <a:off x="684663" y="3470653"/>
            <a:ext cx="457200" cy="731520"/>
          </a:xfrm>
          <a:prstGeom prst="downArrow">
            <a:avLst>
              <a:gd name="adj1" fmla="val 50000"/>
              <a:gd name="adj2" fmla="val 25000"/>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sz="1800"/>
          </a:p>
        </p:txBody>
      </p:sp>
      <p:sp>
        <p:nvSpPr>
          <p:cNvPr id="10" name="Text Box 10"/>
          <p:cNvSpPr txBox="1">
            <a:spLocks noChangeArrowheads="1"/>
          </p:cNvSpPr>
          <p:nvPr/>
        </p:nvSpPr>
        <p:spPr bwMode="auto">
          <a:xfrm>
            <a:off x="69572" y="4202173"/>
            <a:ext cx="2144582" cy="553998"/>
          </a:xfrm>
          <a:prstGeom prst="rect">
            <a:avLst/>
          </a:prstGeom>
          <a:solidFill>
            <a:schemeClr val="accent3"/>
          </a:solidFill>
          <a:ln>
            <a:noFill/>
          </a:ln>
          <a:extLst/>
        </p:spPr>
        <p:txBody>
          <a:bodyPr wrap="square" anchor="t">
            <a:spAutoFit/>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spcBef>
                <a:spcPct val="50000"/>
              </a:spcBef>
              <a:buClr>
                <a:schemeClr val="accent2">
                  <a:lumMod val="90000"/>
                  <a:lumOff val="10000"/>
                </a:schemeClr>
              </a:buClr>
            </a:pPr>
            <a:r>
              <a:rPr lang="en-US" altLang="en-US" sz="1500" b="1" dirty="0">
                <a:solidFill>
                  <a:schemeClr val="bg1"/>
                </a:solidFill>
                <a:latin typeface="+mn-lt"/>
              </a:rPr>
              <a:t>Skill: </a:t>
            </a:r>
            <a:r>
              <a:rPr lang="en-US" altLang="en-US" sz="1500" dirty="0">
                <a:solidFill>
                  <a:schemeClr val="bg1"/>
                </a:solidFill>
                <a:latin typeface="+mn-lt"/>
              </a:rPr>
              <a:t> Learning a foreign language</a:t>
            </a:r>
          </a:p>
        </p:txBody>
      </p:sp>
      <p:sp>
        <p:nvSpPr>
          <p:cNvPr id="11" name="AutoShape 11"/>
          <p:cNvSpPr>
            <a:spLocks noChangeArrowheads="1"/>
          </p:cNvSpPr>
          <p:nvPr/>
        </p:nvSpPr>
        <p:spPr bwMode="auto">
          <a:xfrm>
            <a:off x="3158835" y="3470653"/>
            <a:ext cx="457200" cy="731520"/>
          </a:xfrm>
          <a:prstGeom prst="downArrow">
            <a:avLst>
              <a:gd name="adj1" fmla="val 50000"/>
              <a:gd name="adj2" fmla="val 25000"/>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sz="1800"/>
          </a:p>
        </p:txBody>
      </p:sp>
      <p:sp>
        <p:nvSpPr>
          <p:cNvPr id="12" name="Text Box 12"/>
          <p:cNvSpPr txBox="1">
            <a:spLocks noChangeArrowheads="1"/>
          </p:cNvSpPr>
          <p:nvPr/>
        </p:nvSpPr>
        <p:spPr bwMode="auto">
          <a:xfrm>
            <a:off x="2346213" y="4203430"/>
            <a:ext cx="2096587" cy="816245"/>
          </a:xfrm>
          <a:prstGeom prst="rect">
            <a:avLst/>
          </a:prstGeom>
          <a:solidFill>
            <a:schemeClr val="accent3"/>
          </a:solidFill>
          <a:ln>
            <a:noFill/>
          </a:ln>
          <a:extLst/>
        </p:spPr>
        <p:txBody>
          <a:bodyPr wrap="square" anchor="t">
            <a:noAutofit/>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spcBef>
                <a:spcPct val="50000"/>
              </a:spcBef>
              <a:buClr>
                <a:schemeClr val="accent2">
                  <a:lumMod val="90000"/>
                  <a:lumOff val="10000"/>
                </a:schemeClr>
              </a:buClr>
            </a:pPr>
            <a:r>
              <a:rPr lang="en-US" altLang="en-US" sz="1500" b="1" dirty="0">
                <a:solidFill>
                  <a:schemeClr val="bg1"/>
                </a:solidFill>
                <a:latin typeface="+mn-lt"/>
              </a:rPr>
              <a:t>Skill:</a:t>
            </a:r>
            <a:r>
              <a:rPr lang="en-US" altLang="en-US" sz="1500" dirty="0">
                <a:solidFill>
                  <a:schemeClr val="bg1"/>
                </a:solidFill>
                <a:latin typeface="+mn-lt"/>
              </a:rPr>
              <a:t> Carry on a conversation in a foreign language</a:t>
            </a:r>
          </a:p>
        </p:txBody>
      </p:sp>
      <p:sp>
        <p:nvSpPr>
          <p:cNvPr id="13" name="AutoShape 13"/>
          <p:cNvSpPr>
            <a:spLocks noChangeArrowheads="1"/>
          </p:cNvSpPr>
          <p:nvPr/>
        </p:nvSpPr>
        <p:spPr bwMode="auto">
          <a:xfrm>
            <a:off x="5597235" y="3461135"/>
            <a:ext cx="457200" cy="731520"/>
          </a:xfrm>
          <a:prstGeom prst="downArrow">
            <a:avLst>
              <a:gd name="adj1" fmla="val 50000"/>
              <a:gd name="adj2" fmla="val 25000"/>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sz="1800"/>
          </a:p>
        </p:txBody>
      </p:sp>
      <p:sp>
        <p:nvSpPr>
          <p:cNvPr id="14" name="Text Box 14"/>
          <p:cNvSpPr txBox="1">
            <a:spLocks noChangeArrowheads="1"/>
          </p:cNvSpPr>
          <p:nvPr/>
        </p:nvSpPr>
        <p:spPr bwMode="auto">
          <a:xfrm>
            <a:off x="4757125" y="4202173"/>
            <a:ext cx="1959149" cy="898728"/>
          </a:xfrm>
          <a:prstGeom prst="rect">
            <a:avLst/>
          </a:prstGeom>
          <a:solidFill>
            <a:schemeClr val="accent3"/>
          </a:solidFill>
          <a:ln>
            <a:noFill/>
          </a:ln>
          <a:extLst/>
        </p:spPr>
        <p:txBody>
          <a:bodyPr wrap="square" anchor="t">
            <a:noAutofit/>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spcBef>
                <a:spcPct val="50000"/>
              </a:spcBef>
              <a:buClr>
                <a:schemeClr val="accent2">
                  <a:lumMod val="90000"/>
                  <a:lumOff val="10000"/>
                </a:schemeClr>
              </a:buClr>
            </a:pPr>
            <a:r>
              <a:rPr lang="en-US" altLang="en-US" sz="1500" b="1" dirty="0">
                <a:solidFill>
                  <a:schemeClr val="bg1"/>
                </a:solidFill>
                <a:latin typeface="+mn-lt"/>
              </a:rPr>
              <a:t>Skill: </a:t>
            </a:r>
            <a:r>
              <a:rPr lang="en-US" altLang="en-US" sz="1500" dirty="0">
                <a:solidFill>
                  <a:schemeClr val="bg1"/>
                </a:solidFill>
                <a:latin typeface="+mn-lt"/>
              </a:rPr>
              <a:t>Use foreign language without having to study</a:t>
            </a:r>
            <a:endParaRPr lang="en-US" altLang="en-US" sz="1500" dirty="0">
              <a:solidFill>
                <a:schemeClr val="bg1"/>
              </a:solidFill>
              <a:latin typeface="+mn-lt"/>
              <a:cs typeface="Arial"/>
            </a:endParaRPr>
          </a:p>
        </p:txBody>
      </p:sp>
      <p:sp>
        <p:nvSpPr>
          <p:cNvPr id="15" name="AutoShape 15"/>
          <p:cNvSpPr>
            <a:spLocks noChangeArrowheads="1"/>
          </p:cNvSpPr>
          <p:nvPr/>
        </p:nvSpPr>
        <p:spPr bwMode="auto">
          <a:xfrm>
            <a:off x="7942997" y="3470653"/>
            <a:ext cx="457200" cy="731520"/>
          </a:xfrm>
          <a:prstGeom prst="downArrow">
            <a:avLst>
              <a:gd name="adj1" fmla="val 50000"/>
              <a:gd name="adj2" fmla="val 25000"/>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eaLnBrk="1" hangingPunct="1"/>
            <a:endParaRPr lang="en-US" altLang="en-US" sz="1800"/>
          </a:p>
        </p:txBody>
      </p:sp>
      <p:sp>
        <p:nvSpPr>
          <p:cNvPr id="16" name="Text Box 16"/>
          <p:cNvSpPr txBox="1">
            <a:spLocks noChangeArrowheads="1"/>
          </p:cNvSpPr>
          <p:nvPr/>
        </p:nvSpPr>
        <p:spPr bwMode="auto">
          <a:xfrm>
            <a:off x="7039271" y="4202173"/>
            <a:ext cx="2065776" cy="1592744"/>
          </a:xfrm>
          <a:prstGeom prst="rect">
            <a:avLst/>
          </a:prstGeom>
          <a:solidFill>
            <a:schemeClr val="accent3"/>
          </a:solidFill>
          <a:ln>
            <a:noFill/>
          </a:ln>
          <a:extLst/>
        </p:spPr>
        <p:txBody>
          <a:bodyPr wrap="square" anchor="t">
            <a:noAutofit/>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spcBef>
                <a:spcPct val="50000"/>
              </a:spcBef>
              <a:buClr>
                <a:schemeClr val="accent2">
                  <a:lumMod val="90000"/>
                  <a:lumOff val="10000"/>
                </a:schemeClr>
              </a:buClr>
            </a:pPr>
            <a:r>
              <a:rPr lang="en-US" altLang="en-US" sz="1500" b="1" dirty="0">
                <a:solidFill>
                  <a:schemeClr val="bg1"/>
                </a:solidFill>
                <a:latin typeface="+mn-lt"/>
              </a:rPr>
              <a:t>Skill: </a:t>
            </a:r>
            <a:r>
              <a:rPr lang="en-US" altLang="en-US" sz="1500" dirty="0">
                <a:solidFill>
                  <a:schemeClr val="bg1"/>
                </a:solidFill>
                <a:latin typeface="+mn-lt"/>
              </a:rPr>
              <a:t>Travel to a different country with slightly different accent and still being able to carry on a conversation.</a:t>
            </a:r>
          </a:p>
        </p:txBody>
      </p:sp>
      <p:pic>
        <p:nvPicPr>
          <p:cNvPr id="31" name="Picture 30">
            <a:extLst>
              <a:ext uri="{FF2B5EF4-FFF2-40B4-BE49-F238E27FC236}">
                <a16:creationId xmlns:a16="http://schemas.microsoft.com/office/drawing/2014/main" id="{FA22276A-8C7C-4BB7-9D11-72D79CA0D6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804" y="285080"/>
            <a:ext cx="937527" cy="892884"/>
          </a:xfrm>
          <a:prstGeom prst="rect">
            <a:avLst/>
          </a:prstGeom>
        </p:spPr>
      </p:pic>
    </p:spTree>
    <p:extLst>
      <p:ext uri="{BB962C8B-B14F-4D97-AF65-F5344CB8AC3E}">
        <p14:creationId xmlns:p14="http://schemas.microsoft.com/office/powerpoint/2010/main" val="10137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0650"/>
            <a:ext cx="7886700" cy="1325563"/>
          </a:xfrm>
        </p:spPr>
        <p:txBody>
          <a:bodyPr/>
          <a:lstStyle/>
          <a:p>
            <a:r>
              <a:rPr lang="en-US" b="1" dirty="0">
                <a:solidFill>
                  <a:schemeClr val="accent2"/>
                </a:solidFill>
              </a:rPr>
              <a:t>Module Objectives</a:t>
            </a:r>
          </a:p>
        </p:txBody>
      </p:sp>
      <p:sp>
        <p:nvSpPr>
          <p:cNvPr id="3" name="Content Placeholder 2"/>
          <p:cNvSpPr>
            <a:spLocks noGrp="1"/>
          </p:cNvSpPr>
          <p:nvPr>
            <p:ph idx="1"/>
          </p:nvPr>
        </p:nvSpPr>
        <p:spPr>
          <a:xfrm>
            <a:off x="628650" y="1392148"/>
            <a:ext cx="7886700" cy="4784815"/>
          </a:xfrm>
        </p:spPr>
        <p:txBody>
          <a:bodyPr>
            <a:noAutofit/>
          </a:bodyPr>
          <a:lstStyle/>
          <a:p>
            <a:pPr>
              <a:buNone/>
            </a:pPr>
            <a:r>
              <a:rPr lang="en-US" dirty="0">
                <a:solidFill>
                  <a:schemeClr val="bg1"/>
                </a:solidFill>
              </a:rPr>
              <a:t>By the end of Module 2 you should be able to:</a:t>
            </a:r>
          </a:p>
          <a:p>
            <a:pPr>
              <a:buNone/>
            </a:pPr>
            <a:endParaRPr lang="en-US" sz="800" dirty="0">
              <a:solidFill>
                <a:schemeClr val="bg1"/>
              </a:solidFill>
            </a:endParaRPr>
          </a:p>
          <a:p>
            <a:pPr marL="914400" lvl="2" indent="0">
              <a:buNone/>
            </a:pPr>
            <a:r>
              <a:rPr lang="en-US" sz="2400" i="1" dirty="0">
                <a:solidFill>
                  <a:schemeClr val="bg1"/>
                </a:solidFill>
              </a:rPr>
              <a:t>	Define and identify elements of the four-term 	(SE-A-B-C) contingency</a:t>
            </a:r>
          </a:p>
          <a:p>
            <a:pPr marL="914400" lvl="2" indent="0">
              <a:buNone/>
            </a:pPr>
            <a:endParaRPr lang="en-US" sz="1050" dirty="0">
              <a:solidFill>
                <a:schemeClr val="bg1"/>
              </a:solidFill>
            </a:endParaRPr>
          </a:p>
          <a:p>
            <a:pPr marL="914400" lvl="2" indent="0">
              <a:buNone/>
            </a:pPr>
            <a:r>
              <a:rPr lang="en-US" sz="2400" i="1" dirty="0">
                <a:solidFill>
                  <a:schemeClr val="bg1"/>
                </a:solidFill>
              </a:rPr>
              <a:t>	Define and describe procedures involved with 	teaching:</a:t>
            </a:r>
          </a:p>
          <a:p>
            <a:pPr lvl="4"/>
            <a:r>
              <a:rPr lang="en-US" sz="2200" dirty="0">
                <a:solidFill>
                  <a:schemeClr val="bg1"/>
                </a:solidFill>
              </a:rPr>
              <a:t>Shaping</a:t>
            </a:r>
          </a:p>
          <a:p>
            <a:pPr lvl="4"/>
            <a:r>
              <a:rPr lang="en-US" sz="2200" dirty="0">
                <a:solidFill>
                  <a:schemeClr val="bg1"/>
                </a:solidFill>
              </a:rPr>
              <a:t>Chaining</a:t>
            </a:r>
          </a:p>
          <a:p>
            <a:pPr lvl="4"/>
            <a:r>
              <a:rPr lang="en-US" sz="2200" dirty="0">
                <a:solidFill>
                  <a:schemeClr val="bg1"/>
                </a:solidFill>
              </a:rPr>
              <a:t>Prompting</a:t>
            </a:r>
          </a:p>
          <a:p>
            <a:pPr lvl="4"/>
            <a:r>
              <a:rPr lang="en-US" sz="2200" dirty="0">
                <a:solidFill>
                  <a:schemeClr val="bg1"/>
                </a:solidFill>
              </a:rPr>
              <a:t>Stimulus control</a:t>
            </a:r>
          </a:p>
          <a:p>
            <a:pPr lvl="4"/>
            <a:r>
              <a:rPr lang="en-US" sz="2200" dirty="0">
                <a:solidFill>
                  <a:schemeClr val="bg1"/>
                </a:solidFill>
              </a:rPr>
              <a:t>Phases of learning</a:t>
            </a:r>
            <a:endParaRPr lang="en-US" sz="2500" b="1" dirty="0">
              <a:solidFill>
                <a:schemeClr val="bg1"/>
              </a:solidFill>
            </a:endParaRPr>
          </a:p>
        </p:txBody>
      </p:sp>
      <p:sp>
        <p:nvSpPr>
          <p:cNvPr id="6" name="TextBox 5"/>
          <p:cNvSpPr txBox="1"/>
          <p:nvPr/>
        </p:nvSpPr>
        <p:spPr>
          <a:xfrm>
            <a:off x="904979" y="2009075"/>
            <a:ext cx="1449370" cy="584775"/>
          </a:xfrm>
          <a:prstGeom prst="rect">
            <a:avLst/>
          </a:prstGeom>
          <a:noFill/>
        </p:spPr>
        <p:txBody>
          <a:bodyPr wrap="square" rtlCol="0">
            <a:spAutoFit/>
          </a:bodyPr>
          <a:lstStyle/>
          <a:p>
            <a:pPr algn="ctr"/>
            <a:r>
              <a:rPr lang="en-US" sz="3200" dirty="0">
                <a:solidFill>
                  <a:schemeClr val="accent1"/>
                </a:solidFill>
                <a:latin typeface="+mj-lt"/>
              </a:rPr>
              <a:t>Part 1</a:t>
            </a:r>
            <a:endParaRPr lang="en-US" sz="2800" dirty="0">
              <a:solidFill>
                <a:schemeClr val="accent1"/>
              </a:solidFill>
              <a:latin typeface="+mj-lt"/>
            </a:endParaRPr>
          </a:p>
        </p:txBody>
      </p:sp>
      <p:sp>
        <p:nvSpPr>
          <p:cNvPr id="7" name="TextBox 6"/>
          <p:cNvSpPr txBox="1"/>
          <p:nvPr/>
        </p:nvSpPr>
        <p:spPr>
          <a:xfrm>
            <a:off x="977593" y="3014961"/>
            <a:ext cx="1304142" cy="584775"/>
          </a:xfrm>
          <a:prstGeom prst="rect">
            <a:avLst/>
          </a:prstGeom>
          <a:noFill/>
        </p:spPr>
        <p:txBody>
          <a:bodyPr wrap="square" rtlCol="0">
            <a:spAutoFit/>
          </a:bodyPr>
          <a:lstStyle/>
          <a:p>
            <a:pPr algn="ctr"/>
            <a:r>
              <a:rPr lang="en-US" sz="3200" dirty="0">
                <a:solidFill>
                  <a:schemeClr val="accent1"/>
                </a:solidFill>
                <a:latin typeface="+mj-lt"/>
              </a:rPr>
              <a:t>Part 2</a:t>
            </a:r>
          </a:p>
        </p:txBody>
      </p:sp>
    </p:spTree>
    <p:extLst>
      <p:ext uri="{BB962C8B-B14F-4D97-AF65-F5344CB8AC3E}">
        <p14:creationId xmlns:p14="http://schemas.microsoft.com/office/powerpoint/2010/main" val="29545165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90" y="-70466"/>
            <a:ext cx="7886700" cy="1325563"/>
          </a:xfrm>
        </p:spPr>
        <p:txBody>
          <a:bodyPr/>
          <a:lstStyle/>
          <a:p>
            <a:r>
              <a:rPr lang="en-US" sz="3600" b="1" dirty="0">
                <a:solidFill>
                  <a:schemeClr val="accent2"/>
                </a:solidFill>
              </a:rPr>
              <a:t>Building Blocks of Behavior</a:t>
            </a:r>
          </a:p>
        </p:txBody>
      </p:sp>
      <p:sp>
        <p:nvSpPr>
          <p:cNvPr id="16" name="Title 1"/>
          <p:cNvSpPr txBox="1">
            <a:spLocks/>
          </p:cNvSpPr>
          <p:nvPr/>
        </p:nvSpPr>
        <p:spPr bwMode="auto">
          <a:xfrm>
            <a:off x="531635" y="629506"/>
            <a:ext cx="7637490" cy="125118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0" i="0">
                <a:solidFill>
                  <a:schemeClr val="tx2"/>
                </a:solidFill>
                <a:latin typeface="+mj-lt"/>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a:lstStyle>
          <a:p>
            <a:pPr algn="l"/>
            <a:r>
              <a:rPr lang="en-US" sz="3600" b="1" i="1" kern="0" dirty="0">
                <a:solidFill>
                  <a:schemeClr val="bg1"/>
                </a:solidFill>
                <a:latin typeface="+mn-lt"/>
              </a:rPr>
              <a:t>Four-Term Contingency</a:t>
            </a:r>
          </a:p>
        </p:txBody>
      </p:sp>
      <p:sp>
        <p:nvSpPr>
          <p:cNvPr id="3" name="Rectangle 2"/>
          <p:cNvSpPr/>
          <p:nvPr/>
        </p:nvSpPr>
        <p:spPr>
          <a:xfrm>
            <a:off x="2510851" y="1828805"/>
            <a:ext cx="1928734" cy="1394085"/>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solidFill>
                  <a:prstClr val="white"/>
                </a:solidFill>
                <a:latin typeface="+mj-lt"/>
              </a:rPr>
              <a:t>Antecedent</a:t>
            </a:r>
          </a:p>
        </p:txBody>
      </p:sp>
      <p:sp>
        <p:nvSpPr>
          <p:cNvPr id="6" name="Rectangle 5"/>
          <p:cNvSpPr/>
          <p:nvPr/>
        </p:nvSpPr>
        <p:spPr>
          <a:xfrm>
            <a:off x="4686924" y="1821310"/>
            <a:ext cx="1928734"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prstClr val="white"/>
                </a:solidFill>
                <a:latin typeface="+mj-lt"/>
              </a:rPr>
              <a:t>Behavior</a:t>
            </a:r>
          </a:p>
        </p:txBody>
      </p:sp>
      <p:sp>
        <p:nvSpPr>
          <p:cNvPr id="7" name="Rectangle 6"/>
          <p:cNvSpPr/>
          <p:nvPr/>
        </p:nvSpPr>
        <p:spPr>
          <a:xfrm>
            <a:off x="6862997" y="1821309"/>
            <a:ext cx="1928734" cy="13940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prstClr val="white"/>
                </a:solidFill>
                <a:latin typeface="+mj-lt"/>
              </a:rPr>
              <a:t>Consequence</a:t>
            </a:r>
          </a:p>
        </p:txBody>
      </p:sp>
      <p:sp>
        <p:nvSpPr>
          <p:cNvPr id="8" name="Rectangle 7"/>
          <p:cNvSpPr/>
          <p:nvPr/>
        </p:nvSpPr>
        <p:spPr>
          <a:xfrm>
            <a:off x="334778" y="1828805"/>
            <a:ext cx="1928734" cy="1394085"/>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prstClr val="white"/>
                </a:solidFill>
                <a:latin typeface="+mj-lt"/>
              </a:rPr>
              <a:t>Setting Event</a:t>
            </a:r>
          </a:p>
        </p:txBody>
      </p:sp>
      <p:sp>
        <p:nvSpPr>
          <p:cNvPr id="4" name="Right Arrow 3"/>
          <p:cNvSpPr/>
          <p:nvPr/>
        </p:nvSpPr>
        <p:spPr>
          <a:xfrm>
            <a:off x="2158582" y="2338465"/>
            <a:ext cx="479687" cy="434715"/>
          </a:xfrm>
          <a:prstGeom prst="rightArrow">
            <a:avLst/>
          </a:prstGeom>
          <a:gradFill flip="none" rotWithShape="1">
            <a:gsLst>
              <a:gs pos="0">
                <a:schemeClr val="accent3"/>
              </a:gs>
              <a:gs pos="86000">
                <a:schemeClr val="accent2">
                  <a:lumMod val="90000"/>
                  <a:lumOff val="10000"/>
                </a:schemeClr>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Right Arrow 9"/>
          <p:cNvSpPr/>
          <p:nvPr/>
        </p:nvSpPr>
        <p:spPr>
          <a:xfrm>
            <a:off x="4323411" y="2338464"/>
            <a:ext cx="479687" cy="434715"/>
          </a:xfrm>
          <a:prstGeom prst="rightArrow">
            <a:avLst/>
          </a:prstGeom>
          <a:gradFill flip="none" rotWithShape="1">
            <a:gsLst>
              <a:gs pos="0">
                <a:schemeClr val="accent2">
                  <a:lumMod val="90000"/>
                  <a:lumOff val="10000"/>
                </a:schemeClr>
              </a:gs>
              <a:gs pos="86000">
                <a:srgbClr val="A856B6"/>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Right Arrow 10"/>
          <p:cNvSpPr/>
          <p:nvPr/>
        </p:nvSpPr>
        <p:spPr>
          <a:xfrm>
            <a:off x="6509477" y="2338464"/>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4669435" y="3290333"/>
            <a:ext cx="1946223" cy="1938992"/>
          </a:xfrm>
          <a:prstGeom prst="rect">
            <a:avLst/>
          </a:prstGeom>
        </p:spPr>
        <p:txBody>
          <a:bodyPr wrap="square">
            <a:spAutoFit/>
          </a:bodyPr>
          <a:lstStyle/>
          <a:p>
            <a:pPr>
              <a:spcBef>
                <a:spcPct val="20000"/>
              </a:spcBef>
              <a:defRPr/>
            </a:pPr>
            <a:r>
              <a:rPr lang="en-US" sz="2000" dirty="0">
                <a:solidFill>
                  <a:prstClr val="white"/>
                </a:solidFill>
                <a:latin typeface="Calibri Light" panose="020F0302020204030204"/>
                <a:ea typeface="Calibri" charset="0"/>
                <a:cs typeface="Calibri" charset="0"/>
              </a:rPr>
              <a:t>An ”observable and measurable act of an individual (also called a response).”</a:t>
            </a:r>
            <a:endParaRPr lang="en-US" sz="2400" dirty="0">
              <a:solidFill>
                <a:prstClr val="white"/>
              </a:solidFill>
              <a:latin typeface="Calibri Light" panose="020F0302020204030204"/>
              <a:ea typeface="Calibri" charset="0"/>
              <a:cs typeface="Calibri" charset="0"/>
            </a:endParaRPr>
          </a:p>
        </p:txBody>
      </p:sp>
      <p:sp>
        <p:nvSpPr>
          <p:cNvPr id="12" name="Text Box 11"/>
          <p:cNvSpPr txBox="1">
            <a:spLocks noChangeArrowheads="1"/>
          </p:cNvSpPr>
          <p:nvPr/>
        </p:nvSpPr>
        <p:spPr bwMode="auto">
          <a:xfrm>
            <a:off x="-603032" y="5874084"/>
            <a:ext cx="3241301" cy="276999"/>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1200" dirty="0">
                <a:solidFill>
                  <a:prstClr val="white"/>
                </a:solidFill>
                <a:ea typeface="Calibri" charset="0"/>
                <a:cs typeface="Calibri" charset="0"/>
              </a:rPr>
              <a:t>(Alberto &amp; Troutman, 2006)</a:t>
            </a:r>
          </a:p>
        </p:txBody>
      </p:sp>
      <p:sp>
        <p:nvSpPr>
          <p:cNvPr id="13" name="Rectangle 12"/>
          <p:cNvSpPr/>
          <p:nvPr/>
        </p:nvSpPr>
        <p:spPr>
          <a:xfrm>
            <a:off x="2529587" y="3328851"/>
            <a:ext cx="1946223" cy="1015663"/>
          </a:xfrm>
          <a:prstGeom prst="rect">
            <a:avLst/>
          </a:prstGeom>
        </p:spPr>
        <p:txBody>
          <a:bodyPr wrap="square">
            <a:spAutoFit/>
          </a:bodyPr>
          <a:lstStyle/>
          <a:p>
            <a:pPr>
              <a:spcBef>
                <a:spcPct val="20000"/>
              </a:spcBef>
              <a:defRPr/>
            </a:pPr>
            <a:r>
              <a:rPr lang="en-US" sz="2000" dirty="0">
                <a:solidFill>
                  <a:prstClr val="white"/>
                </a:solidFill>
                <a:latin typeface="Calibri Light" panose="020F0302020204030204"/>
                <a:ea typeface="Calibri" charset="0"/>
                <a:cs typeface="Calibri" charset="0"/>
              </a:rPr>
              <a:t>A “stimulus that precedes a behavior.”</a:t>
            </a:r>
            <a:endParaRPr lang="en-US" sz="2400" dirty="0">
              <a:solidFill>
                <a:prstClr val="white"/>
              </a:solidFill>
              <a:latin typeface="Calibri Light" panose="020F0302020204030204"/>
              <a:ea typeface="Calibri" charset="0"/>
              <a:cs typeface="Calibri" charset="0"/>
            </a:endParaRPr>
          </a:p>
        </p:txBody>
      </p:sp>
      <p:sp>
        <p:nvSpPr>
          <p:cNvPr id="14" name="Rectangle 13"/>
          <p:cNvSpPr/>
          <p:nvPr/>
        </p:nvSpPr>
        <p:spPr>
          <a:xfrm>
            <a:off x="6862997" y="3338747"/>
            <a:ext cx="1946223" cy="1631216"/>
          </a:xfrm>
          <a:prstGeom prst="rect">
            <a:avLst/>
          </a:prstGeom>
        </p:spPr>
        <p:txBody>
          <a:bodyPr wrap="square">
            <a:spAutoFit/>
          </a:bodyPr>
          <a:lstStyle/>
          <a:p>
            <a:pPr>
              <a:spcBef>
                <a:spcPct val="20000"/>
              </a:spcBef>
              <a:defRPr/>
            </a:pPr>
            <a:r>
              <a:rPr lang="en-US" sz="2000" dirty="0">
                <a:solidFill>
                  <a:prstClr val="white"/>
                </a:solidFill>
                <a:latin typeface="Calibri Light" panose="020F0302020204030204"/>
                <a:ea typeface="Calibri" charset="0"/>
                <a:cs typeface="Calibri" charset="0"/>
              </a:rPr>
              <a:t>A stimulus change that occurs contingent on a behavior.</a:t>
            </a:r>
            <a:endParaRPr lang="en-US" sz="2400" dirty="0">
              <a:solidFill>
                <a:prstClr val="white"/>
              </a:solidFill>
              <a:latin typeface="Calibri Light" panose="020F0302020204030204"/>
              <a:ea typeface="Calibri" charset="0"/>
              <a:cs typeface="Calibri" charset="0"/>
            </a:endParaRPr>
          </a:p>
        </p:txBody>
      </p:sp>
      <p:sp>
        <p:nvSpPr>
          <p:cNvPr id="15" name="Rectangle 14"/>
          <p:cNvSpPr/>
          <p:nvPr/>
        </p:nvSpPr>
        <p:spPr>
          <a:xfrm>
            <a:off x="336025" y="3338747"/>
            <a:ext cx="1946223" cy="2246769"/>
          </a:xfrm>
          <a:prstGeom prst="rect">
            <a:avLst/>
          </a:prstGeom>
        </p:spPr>
        <p:txBody>
          <a:bodyPr wrap="square">
            <a:spAutoFit/>
          </a:bodyPr>
          <a:lstStyle/>
          <a:p>
            <a:pPr>
              <a:spcBef>
                <a:spcPct val="20000"/>
              </a:spcBef>
              <a:defRPr/>
            </a:pPr>
            <a:r>
              <a:rPr lang="en-US" sz="2000" dirty="0">
                <a:solidFill>
                  <a:prstClr val="white"/>
                </a:solidFill>
                <a:latin typeface="Calibri Light" panose="020F0302020204030204"/>
                <a:ea typeface="Calibri" charset="0"/>
                <a:cs typeface="Calibri" charset="0"/>
              </a:rPr>
              <a:t>Antecedent condition or event that temporarily alters the value of the consequence.</a:t>
            </a:r>
            <a:endParaRPr lang="en-US" sz="2400" dirty="0">
              <a:solidFill>
                <a:prstClr val="white"/>
              </a:solidFill>
              <a:latin typeface="Calibri Light" panose="020F0302020204030204"/>
              <a:ea typeface="Calibri" charset="0"/>
              <a:cs typeface="Calibri" charset="0"/>
            </a:endParaRPr>
          </a:p>
        </p:txBody>
      </p:sp>
    </p:spTree>
    <p:extLst>
      <p:ext uri="{BB962C8B-B14F-4D97-AF65-F5344CB8AC3E}">
        <p14:creationId xmlns:p14="http://schemas.microsoft.com/office/powerpoint/2010/main" val="202912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par>
                          <p:cTn id="16" fill="hold">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P spid="4" grpId="0" animBg="1"/>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64837" y="51954"/>
            <a:ext cx="8796834" cy="1446550"/>
          </a:xfrm>
          <a:prstGeom prst="rect">
            <a:avLst/>
          </a:prstGeom>
          <a:noFill/>
        </p:spPr>
        <p:txBody>
          <a:bodyPr wrap="square">
            <a:spAutoFit/>
          </a:bodyPr>
          <a:lstStyle/>
          <a:p>
            <a:pPr defTabSz="685783"/>
            <a:r>
              <a:rPr lang="en-US" sz="4400" b="1" kern="0" dirty="0">
                <a:solidFill>
                  <a:schemeClr val="accent2"/>
                </a:solidFill>
                <a:latin typeface="Franklin Gothic Medium"/>
                <a:ea typeface="Arial" charset="0"/>
                <a:cs typeface="Arial" charset="0"/>
              </a:rPr>
              <a:t>What behavioral procedures are involved in teaching?  </a:t>
            </a:r>
          </a:p>
        </p:txBody>
      </p:sp>
      <p:sp>
        <p:nvSpPr>
          <p:cNvPr id="29" name="Rectangle 28"/>
          <p:cNvSpPr/>
          <p:nvPr/>
        </p:nvSpPr>
        <p:spPr>
          <a:xfrm>
            <a:off x="4686924" y="3018888"/>
            <a:ext cx="1928734" cy="859444"/>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Teach simple behaviors</a:t>
            </a:r>
            <a:endParaRPr lang="en-US" sz="2000" dirty="0">
              <a:solidFill>
                <a:schemeClr val="tx1"/>
              </a:solidFill>
            </a:endParaRPr>
          </a:p>
        </p:txBody>
      </p:sp>
      <p:sp>
        <p:nvSpPr>
          <p:cNvPr id="27" name="Rectangle 26"/>
          <p:cNvSpPr/>
          <p:nvPr/>
        </p:nvSpPr>
        <p:spPr>
          <a:xfrm>
            <a:off x="6854977" y="3018888"/>
            <a:ext cx="1928734" cy="859444"/>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a:solidFill>
                  <a:schemeClr val="tx1"/>
                </a:solidFill>
                <a:latin typeface="Franklin Gothic Medium"/>
              </a:rPr>
              <a:t>Shaping</a:t>
            </a:r>
            <a:endParaRPr lang="en-US" sz="2000" dirty="0">
              <a:solidFill>
                <a:schemeClr val="tx1"/>
              </a:solidFill>
            </a:endParaRPr>
          </a:p>
        </p:txBody>
      </p:sp>
      <p:sp>
        <p:nvSpPr>
          <p:cNvPr id="19" name="Rectangle 18"/>
          <p:cNvSpPr/>
          <p:nvPr/>
        </p:nvSpPr>
        <p:spPr>
          <a:xfrm>
            <a:off x="4686924" y="3968266"/>
            <a:ext cx="1928734" cy="856928"/>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Improve performance of behaviors</a:t>
            </a:r>
            <a:endParaRPr lang="en-US" sz="2000" dirty="0">
              <a:solidFill>
                <a:schemeClr val="tx1"/>
              </a:solidFill>
            </a:endParaRPr>
          </a:p>
        </p:txBody>
      </p:sp>
      <p:sp>
        <p:nvSpPr>
          <p:cNvPr id="17" name="Rectangle 16"/>
          <p:cNvSpPr/>
          <p:nvPr/>
        </p:nvSpPr>
        <p:spPr>
          <a:xfrm>
            <a:off x="4686924" y="4915129"/>
            <a:ext cx="1928734" cy="1169230"/>
          </a:xfrm>
          <a:prstGeom prst="rect">
            <a:avLst/>
          </a:prstGeom>
          <a:solidFill>
            <a:srgbClr val="D5AE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Teach complex sequences of behavior </a:t>
            </a:r>
            <a:endParaRPr lang="en-US" sz="2000" dirty="0">
              <a:solidFill>
                <a:schemeClr val="tx1"/>
              </a:solidFill>
            </a:endParaRPr>
          </a:p>
        </p:txBody>
      </p:sp>
      <p:sp>
        <p:nvSpPr>
          <p:cNvPr id="34" name="Rectangle 33"/>
          <p:cNvSpPr/>
          <p:nvPr/>
        </p:nvSpPr>
        <p:spPr>
          <a:xfrm>
            <a:off x="6850609" y="5398657"/>
            <a:ext cx="1928734" cy="685701"/>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Chaining</a:t>
            </a:r>
            <a:endParaRPr lang="en-US" sz="2000" dirty="0">
              <a:solidFill>
                <a:schemeClr val="tx1"/>
              </a:solidFill>
            </a:endParaRPr>
          </a:p>
        </p:txBody>
      </p:sp>
      <p:sp>
        <p:nvSpPr>
          <p:cNvPr id="37" name="Rectangle 36"/>
          <p:cNvSpPr/>
          <p:nvPr/>
        </p:nvSpPr>
        <p:spPr>
          <a:xfrm>
            <a:off x="6862357" y="4920945"/>
            <a:ext cx="1928734" cy="408123"/>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Task Analyzing</a:t>
            </a:r>
            <a:endParaRPr lang="en-US" sz="2000" dirty="0">
              <a:solidFill>
                <a:schemeClr val="tx1"/>
              </a:solidFill>
            </a:endParaRPr>
          </a:p>
        </p:txBody>
      </p:sp>
      <p:sp>
        <p:nvSpPr>
          <p:cNvPr id="14" name="Rectangle 13"/>
          <p:cNvSpPr/>
          <p:nvPr/>
        </p:nvSpPr>
        <p:spPr>
          <a:xfrm>
            <a:off x="2510851" y="3018887"/>
            <a:ext cx="1928734" cy="2106120"/>
          </a:xfrm>
          <a:prstGeom prst="rect">
            <a:avLst/>
          </a:prstGeom>
          <a:solidFill>
            <a:schemeClr val="accent2">
              <a:lumMod val="10000"/>
              <a:lumOff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Increase the likelihood that behaviors occur under the correct stimulus conditions </a:t>
            </a:r>
            <a:endParaRPr lang="en-US" sz="2000" dirty="0">
              <a:solidFill>
                <a:schemeClr val="tx1"/>
              </a:solidFill>
            </a:endParaRPr>
          </a:p>
        </p:txBody>
      </p:sp>
      <p:sp>
        <p:nvSpPr>
          <p:cNvPr id="24" name="Rectangle 23"/>
          <p:cNvSpPr/>
          <p:nvPr/>
        </p:nvSpPr>
        <p:spPr>
          <a:xfrm>
            <a:off x="334153" y="3017216"/>
            <a:ext cx="1928734" cy="1088728"/>
          </a:xfrm>
          <a:prstGeom prst="rect">
            <a:avLst/>
          </a:prstGeom>
          <a:solidFill>
            <a:schemeClr val="accent2">
              <a:lumMod val="10000"/>
              <a:lumOff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Establishing Stimulus Control</a:t>
            </a:r>
            <a:endParaRPr lang="en-US" sz="2000" dirty="0">
              <a:solidFill>
                <a:schemeClr val="tx1"/>
              </a:solidFill>
            </a:endParaRPr>
          </a:p>
        </p:txBody>
      </p:sp>
      <p:sp>
        <p:nvSpPr>
          <p:cNvPr id="25" name="Rectangle 24"/>
          <p:cNvSpPr/>
          <p:nvPr/>
        </p:nvSpPr>
        <p:spPr>
          <a:xfrm>
            <a:off x="347166" y="4235178"/>
            <a:ext cx="1928734" cy="859444"/>
          </a:xfrm>
          <a:prstGeom prst="rect">
            <a:avLst/>
          </a:prstGeom>
          <a:solidFill>
            <a:schemeClr val="accent2">
              <a:lumMod val="10000"/>
              <a:lumOff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Franklin Gothic Medium"/>
              </a:rPr>
              <a:t>Prompting</a:t>
            </a:r>
            <a:endParaRPr lang="en-US" sz="2000" dirty="0">
              <a:solidFill>
                <a:schemeClr val="tx1"/>
              </a:solidFill>
            </a:endParaRPr>
          </a:p>
        </p:txBody>
      </p:sp>
      <p:sp>
        <p:nvSpPr>
          <p:cNvPr id="32" name="Rectangle 31"/>
          <p:cNvSpPr/>
          <p:nvPr/>
        </p:nvSpPr>
        <p:spPr>
          <a:xfrm>
            <a:off x="4686924" y="1567919"/>
            <a:ext cx="1928734"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Behavior</a:t>
            </a:r>
          </a:p>
        </p:txBody>
      </p:sp>
      <p:sp>
        <p:nvSpPr>
          <p:cNvPr id="35" name="Rectangle 34"/>
          <p:cNvSpPr/>
          <p:nvPr/>
        </p:nvSpPr>
        <p:spPr>
          <a:xfrm>
            <a:off x="6862997" y="1567918"/>
            <a:ext cx="1928734" cy="13940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Consequence</a:t>
            </a:r>
          </a:p>
        </p:txBody>
      </p:sp>
      <p:sp>
        <p:nvSpPr>
          <p:cNvPr id="36" name="Right Arrow 35"/>
          <p:cNvSpPr/>
          <p:nvPr/>
        </p:nvSpPr>
        <p:spPr>
          <a:xfrm>
            <a:off x="6509477" y="2085073"/>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8" name="Rectangle 37"/>
          <p:cNvSpPr/>
          <p:nvPr/>
        </p:nvSpPr>
        <p:spPr>
          <a:xfrm>
            <a:off x="2510851" y="1575414"/>
            <a:ext cx="1928734" cy="1394085"/>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srgbClr val="FFFFFF"/>
                </a:solidFill>
                <a:latin typeface="Franklin Gothic Medium"/>
              </a:rPr>
              <a:t>Antecedent</a:t>
            </a:r>
          </a:p>
        </p:txBody>
      </p:sp>
      <p:sp>
        <p:nvSpPr>
          <p:cNvPr id="39" name="Right Arrow 38"/>
          <p:cNvSpPr/>
          <p:nvPr/>
        </p:nvSpPr>
        <p:spPr>
          <a:xfrm>
            <a:off x="4323411" y="2085073"/>
            <a:ext cx="479687" cy="434715"/>
          </a:xfrm>
          <a:prstGeom prst="rightArrow">
            <a:avLst/>
          </a:prstGeom>
          <a:gradFill flip="none" rotWithShape="1">
            <a:gsLst>
              <a:gs pos="0">
                <a:schemeClr val="accent2">
                  <a:lumMod val="90000"/>
                  <a:lumOff val="10000"/>
                </a:schemeClr>
              </a:gs>
              <a:gs pos="86000">
                <a:srgbClr val="7030A0"/>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9761704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347166" y="154923"/>
            <a:ext cx="8796834" cy="646331"/>
          </a:xfrm>
          <a:prstGeom prst="rect">
            <a:avLst/>
          </a:prstGeom>
          <a:noFill/>
        </p:spPr>
        <p:txBody>
          <a:bodyPr wrap="square">
            <a:spAutoFit/>
          </a:bodyPr>
          <a:lstStyle/>
          <a:p>
            <a:pPr defTabSz="685783"/>
            <a:r>
              <a:rPr lang="en-US" sz="3600" b="1" kern="0" dirty="0">
                <a:solidFill>
                  <a:schemeClr val="accent2"/>
                </a:solidFill>
                <a:latin typeface="Franklin Gothic Medium"/>
                <a:ea typeface="Arial" charset="0"/>
                <a:cs typeface="Arial" charset="0"/>
              </a:rPr>
              <a:t>What is the ultimate goal of all instruction?  </a:t>
            </a:r>
          </a:p>
        </p:txBody>
      </p:sp>
      <p:sp>
        <p:nvSpPr>
          <p:cNvPr id="20" name="Rectangle 19"/>
          <p:cNvSpPr/>
          <p:nvPr/>
        </p:nvSpPr>
        <p:spPr>
          <a:xfrm>
            <a:off x="347166" y="741402"/>
            <a:ext cx="7772399" cy="646331"/>
          </a:xfrm>
          <a:prstGeom prst="rect">
            <a:avLst/>
          </a:prstGeom>
          <a:noFill/>
        </p:spPr>
        <p:txBody>
          <a:bodyPr wrap="square">
            <a:spAutoFit/>
          </a:bodyPr>
          <a:lstStyle/>
          <a:p>
            <a:pPr defTabSz="685783"/>
            <a:r>
              <a:rPr lang="en-US" sz="3600" b="1" i="1" kern="0" dirty="0">
                <a:solidFill>
                  <a:schemeClr val="bg1"/>
                </a:solidFill>
                <a:latin typeface="Franklin Gothic Medium"/>
                <a:ea typeface="Arial" charset="0"/>
                <a:cs typeface="Arial" charset="0"/>
              </a:rPr>
              <a:t>Focus on phases of learning</a:t>
            </a:r>
          </a:p>
        </p:txBody>
      </p:sp>
      <p:graphicFrame>
        <p:nvGraphicFramePr>
          <p:cNvPr id="2" name="Diagram 1"/>
          <p:cNvGraphicFramePr/>
          <p:nvPr>
            <p:extLst/>
          </p:nvPr>
        </p:nvGraphicFramePr>
        <p:xfrm>
          <a:off x="22091" y="977524"/>
          <a:ext cx="9121909" cy="3207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22091" y="3458844"/>
            <a:ext cx="2155371" cy="1323439"/>
          </a:xfrm>
          <a:prstGeom prst="rect">
            <a:avLst/>
          </a:prstGeom>
          <a:noFill/>
        </p:spPr>
        <p:txBody>
          <a:bodyPr wrap="square" rtlCol="0">
            <a:spAutoFit/>
          </a:bodyPr>
          <a:lstStyle/>
          <a:p>
            <a:pPr algn="ctr">
              <a:buClr>
                <a:schemeClr val="accent2">
                  <a:lumMod val="90000"/>
                  <a:lumOff val="10000"/>
                </a:schemeClr>
              </a:buClr>
            </a:pPr>
            <a:r>
              <a:rPr lang="en-US" sz="2000" i="1" dirty="0">
                <a:solidFill>
                  <a:schemeClr val="bg1"/>
                </a:solidFill>
              </a:rPr>
              <a:t>“Increase accuracy of new skill”</a:t>
            </a:r>
          </a:p>
          <a:p>
            <a:pPr algn="ctr">
              <a:buClr>
                <a:schemeClr val="accent2">
                  <a:lumMod val="90000"/>
                  <a:lumOff val="10000"/>
                </a:schemeClr>
              </a:buClr>
            </a:pPr>
            <a:endParaRPr lang="en-US" sz="2000" i="1" dirty="0">
              <a:solidFill>
                <a:schemeClr val="bg1"/>
              </a:solidFill>
            </a:endParaRPr>
          </a:p>
        </p:txBody>
      </p:sp>
      <p:sp>
        <p:nvSpPr>
          <p:cNvPr id="21" name="TextBox 20"/>
          <p:cNvSpPr txBox="1"/>
          <p:nvPr/>
        </p:nvSpPr>
        <p:spPr>
          <a:xfrm>
            <a:off x="2286000" y="3745331"/>
            <a:ext cx="2155371" cy="1323439"/>
          </a:xfrm>
          <a:prstGeom prst="rect">
            <a:avLst/>
          </a:prstGeom>
          <a:noFill/>
        </p:spPr>
        <p:txBody>
          <a:bodyPr wrap="square" rtlCol="0">
            <a:spAutoFit/>
          </a:bodyPr>
          <a:lstStyle/>
          <a:p>
            <a:pPr algn="ctr">
              <a:buClr>
                <a:schemeClr val="accent2">
                  <a:lumMod val="90000"/>
                  <a:lumOff val="10000"/>
                </a:schemeClr>
              </a:buClr>
            </a:pPr>
            <a:r>
              <a:rPr lang="en-US" sz="2000" i="1" dirty="0">
                <a:solidFill>
                  <a:schemeClr val="bg1"/>
                </a:solidFill>
              </a:rPr>
              <a:t>“Increase rate of correct responses to ‘automatic’ or functional level”</a:t>
            </a:r>
          </a:p>
        </p:txBody>
      </p:sp>
      <p:sp>
        <p:nvSpPr>
          <p:cNvPr id="22" name="TextBox 21"/>
          <p:cNvSpPr txBox="1"/>
          <p:nvPr/>
        </p:nvSpPr>
        <p:spPr>
          <a:xfrm>
            <a:off x="4572000" y="3745331"/>
            <a:ext cx="2155371" cy="1015663"/>
          </a:xfrm>
          <a:prstGeom prst="rect">
            <a:avLst/>
          </a:prstGeom>
          <a:noFill/>
        </p:spPr>
        <p:txBody>
          <a:bodyPr wrap="square" rtlCol="0">
            <a:spAutoFit/>
          </a:bodyPr>
          <a:lstStyle/>
          <a:p>
            <a:pPr algn="ctr">
              <a:buClr>
                <a:schemeClr val="accent2">
                  <a:lumMod val="90000"/>
                  <a:lumOff val="10000"/>
                </a:schemeClr>
              </a:buClr>
            </a:pPr>
            <a:r>
              <a:rPr lang="en-US" sz="2000" i="1" dirty="0">
                <a:solidFill>
                  <a:schemeClr val="bg1"/>
                </a:solidFill>
              </a:rPr>
              <a:t>“Perform skill over time without reteaching”</a:t>
            </a:r>
          </a:p>
        </p:txBody>
      </p:sp>
      <p:sp>
        <p:nvSpPr>
          <p:cNvPr id="23" name="TextBox 22"/>
          <p:cNvSpPr txBox="1"/>
          <p:nvPr/>
        </p:nvSpPr>
        <p:spPr>
          <a:xfrm>
            <a:off x="6858001" y="3657933"/>
            <a:ext cx="2155371" cy="1938992"/>
          </a:xfrm>
          <a:prstGeom prst="rect">
            <a:avLst/>
          </a:prstGeom>
          <a:noFill/>
        </p:spPr>
        <p:txBody>
          <a:bodyPr wrap="square" rtlCol="0">
            <a:spAutoFit/>
          </a:bodyPr>
          <a:lstStyle/>
          <a:p>
            <a:pPr algn="ctr">
              <a:buClr>
                <a:schemeClr val="accent2">
                  <a:lumMod val="90000"/>
                  <a:lumOff val="10000"/>
                </a:schemeClr>
              </a:buClr>
            </a:pPr>
            <a:r>
              <a:rPr lang="en-US" sz="2000" i="1" dirty="0">
                <a:solidFill>
                  <a:schemeClr val="bg1"/>
                </a:solidFill>
              </a:rPr>
              <a:t>“Stimulus generalization”</a:t>
            </a:r>
          </a:p>
          <a:p>
            <a:pPr algn="ctr">
              <a:buClr>
                <a:schemeClr val="accent2">
                  <a:lumMod val="90000"/>
                  <a:lumOff val="10000"/>
                </a:schemeClr>
              </a:buClr>
            </a:pPr>
            <a:endParaRPr lang="en-US" sz="2000" i="1" dirty="0">
              <a:solidFill>
                <a:schemeClr val="bg1"/>
              </a:solidFill>
            </a:endParaRPr>
          </a:p>
          <a:p>
            <a:pPr algn="ctr">
              <a:buClr>
                <a:schemeClr val="accent2">
                  <a:lumMod val="90000"/>
                  <a:lumOff val="10000"/>
                </a:schemeClr>
              </a:buClr>
            </a:pPr>
            <a:endParaRPr lang="en-US" sz="2000" i="1" dirty="0">
              <a:solidFill>
                <a:schemeClr val="bg1"/>
              </a:solidFill>
            </a:endParaRPr>
          </a:p>
          <a:p>
            <a:pPr algn="ctr">
              <a:buClr>
                <a:schemeClr val="accent2">
                  <a:lumMod val="90000"/>
                  <a:lumOff val="10000"/>
                </a:schemeClr>
              </a:buClr>
            </a:pPr>
            <a:r>
              <a:rPr lang="en-US" sz="2000" i="1" dirty="0">
                <a:solidFill>
                  <a:schemeClr val="bg1"/>
                </a:solidFill>
              </a:rPr>
              <a:t>“Response adaptation”</a:t>
            </a:r>
          </a:p>
        </p:txBody>
      </p:sp>
      <p:sp>
        <p:nvSpPr>
          <p:cNvPr id="4" name="TextBox 3"/>
          <p:cNvSpPr txBox="1"/>
          <p:nvPr/>
        </p:nvSpPr>
        <p:spPr>
          <a:xfrm>
            <a:off x="0" y="6449787"/>
            <a:ext cx="2498056" cy="338554"/>
          </a:xfrm>
          <a:prstGeom prst="rect">
            <a:avLst/>
          </a:prstGeom>
          <a:noFill/>
        </p:spPr>
        <p:txBody>
          <a:bodyPr wrap="none" rtlCol="0">
            <a:spAutoFit/>
          </a:bodyPr>
          <a:lstStyle/>
          <a:p>
            <a:r>
              <a:rPr lang="en-US" sz="1600">
                <a:solidFill>
                  <a:srgbClr val="FFFFFF"/>
                </a:solidFill>
              </a:rPr>
              <a:t>(Simonsen &amp; Myers, 2015)</a:t>
            </a:r>
          </a:p>
        </p:txBody>
      </p:sp>
    </p:spTree>
    <p:extLst>
      <p:ext uri="{BB962C8B-B14F-4D97-AF65-F5344CB8AC3E}">
        <p14:creationId xmlns:p14="http://schemas.microsoft.com/office/powerpoint/2010/main" val="166910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6C0C4B7E-CB51-0947-8BD4-85C8C991B26D}"/>
                                            </p:graphicEl>
                                          </p:spTgt>
                                        </p:tgtEl>
                                        <p:attrNameLst>
                                          <p:attrName>style.visibility</p:attrName>
                                        </p:attrNameLst>
                                      </p:cBhvr>
                                      <p:to>
                                        <p:strVal val="visible"/>
                                      </p:to>
                                    </p:set>
                                    <p:animEffect transition="in" filter="fade">
                                      <p:cBhvr>
                                        <p:cTn id="7" dur="500"/>
                                        <p:tgtEl>
                                          <p:spTgt spid="2">
                                            <p:graphicEl>
                                              <a:dgm id="{6C0C4B7E-CB51-0947-8BD4-85C8C991B26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C511816C-8BE2-2444-A0F4-28C4A09C69A2}"/>
                                            </p:graphicEl>
                                          </p:spTgt>
                                        </p:tgtEl>
                                        <p:attrNameLst>
                                          <p:attrName>style.visibility</p:attrName>
                                        </p:attrNameLst>
                                      </p:cBhvr>
                                      <p:to>
                                        <p:strVal val="visible"/>
                                      </p:to>
                                    </p:set>
                                    <p:animEffect transition="in" filter="fade">
                                      <p:cBhvr>
                                        <p:cTn id="17" dur="500"/>
                                        <p:tgtEl>
                                          <p:spTgt spid="2">
                                            <p:graphicEl>
                                              <a:dgm id="{C511816C-8BE2-2444-A0F4-28C4A09C69A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graphicEl>
                                              <a:dgm id="{20E49FC2-E1CC-354A-97B0-190B56229170}"/>
                                            </p:graphicEl>
                                          </p:spTgt>
                                        </p:tgtEl>
                                        <p:attrNameLst>
                                          <p:attrName>style.visibility</p:attrName>
                                        </p:attrNameLst>
                                      </p:cBhvr>
                                      <p:to>
                                        <p:strVal val="visible"/>
                                      </p:to>
                                    </p:set>
                                    <p:animEffect transition="in" filter="fade">
                                      <p:cBhvr>
                                        <p:cTn id="27" dur="500"/>
                                        <p:tgtEl>
                                          <p:spTgt spid="2">
                                            <p:graphicEl>
                                              <a:dgm id="{20E49FC2-E1CC-354A-97B0-190B56229170}"/>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graphicEl>
                                              <a:dgm id="{2E1157CA-51C2-0E45-94EB-B2EB8B009A89}"/>
                                            </p:graphicEl>
                                          </p:spTgt>
                                        </p:tgtEl>
                                        <p:attrNameLst>
                                          <p:attrName>style.visibility</p:attrName>
                                        </p:attrNameLst>
                                      </p:cBhvr>
                                      <p:to>
                                        <p:strVal val="visible"/>
                                      </p:to>
                                    </p:set>
                                    <p:animEffect transition="in" filter="fade">
                                      <p:cBhvr>
                                        <p:cTn id="37" dur="500"/>
                                        <p:tgtEl>
                                          <p:spTgt spid="2">
                                            <p:graphicEl>
                                              <a:dgm id="{2E1157CA-51C2-0E45-94EB-B2EB8B009A89}"/>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dissolv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3">
                                            <p:txEl>
                                              <p:pRg st="3" end="3"/>
                                            </p:txEl>
                                          </p:spTgt>
                                        </p:tgtEl>
                                        <p:attrNameLst>
                                          <p:attrName>style.visibility</p:attrName>
                                        </p:attrNameLst>
                                      </p:cBhvr>
                                      <p:to>
                                        <p:strVal val="visible"/>
                                      </p:to>
                                    </p:set>
                                    <p:animEffect transition="in" filter="dissolve">
                                      <p:cBhvr>
                                        <p:cTn id="47" dur="500"/>
                                        <p:tgtEl>
                                          <p:spTgt spid="23">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3"/>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1"/>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3" grpId="0" uiExpand="1"/>
      <p:bldP spid="3" grpId="1"/>
      <p:bldP spid="21" grpId="0" uiExpand="1"/>
      <p:bldP spid="21" grpId="1"/>
      <p:bldP spid="22" grpId="0" uiExpand="1"/>
      <p:bldP spid="22"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2"/>
                </a:solidFill>
              </a:rPr>
              <a:t>Next Steps</a:t>
            </a:r>
          </a:p>
        </p:txBody>
      </p:sp>
      <p:sp>
        <p:nvSpPr>
          <p:cNvPr id="3" name="Content Placeholder 2"/>
          <p:cNvSpPr>
            <a:spLocks noGrp="1"/>
          </p:cNvSpPr>
          <p:nvPr>
            <p:ph idx="1"/>
          </p:nvPr>
        </p:nvSpPr>
        <p:spPr/>
        <p:txBody>
          <a:bodyPr/>
          <a:lstStyle/>
          <a:p>
            <a:r>
              <a:rPr lang="en-US" dirty="0">
                <a:solidFill>
                  <a:schemeClr val="bg1"/>
                </a:solidFill>
              </a:rPr>
              <a:t>Take Module 2 Quiz</a:t>
            </a:r>
          </a:p>
        </p:txBody>
      </p:sp>
    </p:spTree>
    <p:extLst>
      <p:ext uri="{BB962C8B-B14F-4D97-AF65-F5344CB8AC3E}">
        <p14:creationId xmlns:p14="http://schemas.microsoft.com/office/powerpoint/2010/main" val="2953827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0650"/>
            <a:ext cx="7886700" cy="1325563"/>
          </a:xfrm>
        </p:spPr>
        <p:txBody>
          <a:bodyPr/>
          <a:lstStyle/>
          <a:p>
            <a:r>
              <a:rPr lang="en-US" b="1" dirty="0">
                <a:solidFill>
                  <a:schemeClr val="accent2"/>
                </a:solidFill>
              </a:rPr>
              <a:t>Module Objectives</a:t>
            </a:r>
          </a:p>
        </p:txBody>
      </p:sp>
      <p:sp>
        <p:nvSpPr>
          <p:cNvPr id="3" name="Content Placeholder 2"/>
          <p:cNvSpPr>
            <a:spLocks noGrp="1"/>
          </p:cNvSpPr>
          <p:nvPr>
            <p:ph idx="1"/>
          </p:nvPr>
        </p:nvSpPr>
        <p:spPr>
          <a:xfrm>
            <a:off x="628650" y="1392148"/>
            <a:ext cx="7886700" cy="4784815"/>
          </a:xfrm>
        </p:spPr>
        <p:txBody>
          <a:bodyPr>
            <a:noAutofit/>
          </a:bodyPr>
          <a:lstStyle/>
          <a:p>
            <a:pPr>
              <a:buNone/>
            </a:pPr>
            <a:r>
              <a:rPr lang="en-US" dirty="0">
                <a:solidFill>
                  <a:schemeClr val="bg1"/>
                </a:solidFill>
              </a:rPr>
              <a:t>By the end of Module 2 you should be able to:</a:t>
            </a:r>
          </a:p>
          <a:p>
            <a:pPr>
              <a:buNone/>
            </a:pPr>
            <a:endParaRPr lang="en-US" sz="800" dirty="0">
              <a:solidFill>
                <a:schemeClr val="bg1"/>
              </a:solidFill>
            </a:endParaRPr>
          </a:p>
          <a:p>
            <a:pPr marL="914400" lvl="2" indent="0">
              <a:buNone/>
            </a:pPr>
            <a:r>
              <a:rPr lang="en-US" sz="2400" i="1" dirty="0">
                <a:solidFill>
                  <a:schemeClr val="bg1"/>
                </a:solidFill>
              </a:rPr>
              <a:t>	Define and identify elements of the four-term 	(SE-A-B-C) contingency</a:t>
            </a:r>
          </a:p>
          <a:p>
            <a:pPr marL="914400" lvl="2" indent="0">
              <a:buNone/>
            </a:pPr>
            <a:endParaRPr lang="en-US" sz="1050" dirty="0">
              <a:solidFill>
                <a:schemeClr val="bg1"/>
              </a:solidFill>
            </a:endParaRPr>
          </a:p>
          <a:p>
            <a:pPr marL="914400" lvl="2" indent="0">
              <a:buNone/>
            </a:pPr>
            <a:r>
              <a:rPr lang="en-US" sz="2400" i="1" dirty="0">
                <a:solidFill>
                  <a:schemeClr val="bg1"/>
                </a:solidFill>
              </a:rPr>
              <a:t>	Define and describe procedures involved with 	teaching:</a:t>
            </a:r>
          </a:p>
          <a:p>
            <a:pPr lvl="4"/>
            <a:r>
              <a:rPr lang="en-US" sz="2200" dirty="0">
                <a:solidFill>
                  <a:schemeClr val="bg1"/>
                </a:solidFill>
              </a:rPr>
              <a:t>Shaping</a:t>
            </a:r>
          </a:p>
          <a:p>
            <a:pPr lvl="4"/>
            <a:r>
              <a:rPr lang="en-US" sz="2200" dirty="0">
                <a:solidFill>
                  <a:schemeClr val="bg1"/>
                </a:solidFill>
              </a:rPr>
              <a:t>Chaining</a:t>
            </a:r>
          </a:p>
          <a:p>
            <a:pPr lvl="4"/>
            <a:r>
              <a:rPr lang="en-US" sz="2200" dirty="0">
                <a:solidFill>
                  <a:schemeClr val="bg1"/>
                </a:solidFill>
              </a:rPr>
              <a:t>Prompting</a:t>
            </a:r>
          </a:p>
          <a:p>
            <a:pPr lvl="4"/>
            <a:r>
              <a:rPr lang="en-US" sz="2200" dirty="0">
                <a:solidFill>
                  <a:schemeClr val="bg1"/>
                </a:solidFill>
              </a:rPr>
              <a:t>Stimulus control</a:t>
            </a:r>
          </a:p>
          <a:p>
            <a:pPr lvl="4"/>
            <a:r>
              <a:rPr lang="en-US" sz="2200" dirty="0">
                <a:solidFill>
                  <a:schemeClr val="bg1"/>
                </a:solidFill>
              </a:rPr>
              <a:t>Phases of learning</a:t>
            </a:r>
            <a:endParaRPr lang="en-US" sz="2500" b="1" dirty="0">
              <a:solidFill>
                <a:schemeClr val="bg1"/>
              </a:solidFill>
            </a:endParaRPr>
          </a:p>
        </p:txBody>
      </p:sp>
      <p:sp>
        <p:nvSpPr>
          <p:cNvPr id="6" name="TextBox 5"/>
          <p:cNvSpPr txBox="1"/>
          <p:nvPr/>
        </p:nvSpPr>
        <p:spPr>
          <a:xfrm>
            <a:off x="904979" y="2009075"/>
            <a:ext cx="1449370" cy="584775"/>
          </a:xfrm>
          <a:prstGeom prst="rect">
            <a:avLst/>
          </a:prstGeom>
          <a:noFill/>
        </p:spPr>
        <p:txBody>
          <a:bodyPr wrap="square" rtlCol="0">
            <a:spAutoFit/>
          </a:bodyPr>
          <a:lstStyle/>
          <a:p>
            <a:pPr algn="ctr"/>
            <a:r>
              <a:rPr lang="en-US" sz="3200" dirty="0">
                <a:solidFill>
                  <a:schemeClr val="accent1"/>
                </a:solidFill>
                <a:latin typeface="+mj-lt"/>
              </a:rPr>
              <a:t>Part 1</a:t>
            </a:r>
            <a:endParaRPr lang="en-US" sz="2800" dirty="0">
              <a:solidFill>
                <a:schemeClr val="accent1"/>
              </a:solidFill>
              <a:latin typeface="+mj-lt"/>
            </a:endParaRPr>
          </a:p>
        </p:txBody>
      </p:sp>
      <p:sp>
        <p:nvSpPr>
          <p:cNvPr id="7" name="TextBox 6"/>
          <p:cNvSpPr txBox="1"/>
          <p:nvPr/>
        </p:nvSpPr>
        <p:spPr>
          <a:xfrm>
            <a:off x="977593" y="3014961"/>
            <a:ext cx="1304142" cy="584775"/>
          </a:xfrm>
          <a:prstGeom prst="rect">
            <a:avLst/>
          </a:prstGeom>
          <a:noFill/>
        </p:spPr>
        <p:txBody>
          <a:bodyPr wrap="square" rtlCol="0">
            <a:spAutoFit/>
          </a:bodyPr>
          <a:lstStyle/>
          <a:p>
            <a:pPr algn="ctr"/>
            <a:r>
              <a:rPr lang="en-US" sz="3200" dirty="0">
                <a:solidFill>
                  <a:schemeClr val="accent1"/>
                </a:solidFill>
                <a:latin typeface="+mj-lt"/>
              </a:rPr>
              <a:t>Part 2</a:t>
            </a:r>
          </a:p>
        </p:txBody>
      </p:sp>
    </p:spTree>
    <p:extLst>
      <p:ext uri="{BB962C8B-B14F-4D97-AF65-F5344CB8AC3E}">
        <p14:creationId xmlns:p14="http://schemas.microsoft.com/office/powerpoint/2010/main" val="490833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255569" y="1209070"/>
            <a:ext cx="8621945" cy="935288"/>
          </a:xfrm>
        </p:spPr>
        <p:txBody>
          <a:bodyPr/>
          <a:lstStyle/>
          <a:p>
            <a:r>
              <a:rPr lang="en-US" sz="4400" b="1" dirty="0">
                <a:solidFill>
                  <a:schemeClr val="accent2"/>
                </a:solidFill>
                <a:latin typeface="+mj-lt"/>
              </a:rPr>
              <a:t>Behavioral Theory II</a:t>
            </a:r>
          </a:p>
        </p:txBody>
      </p:sp>
      <p:sp>
        <p:nvSpPr>
          <p:cNvPr id="3" name="Text Placeholder 2"/>
          <p:cNvSpPr>
            <a:spLocks noGrp="1"/>
          </p:cNvSpPr>
          <p:nvPr>
            <p:ph type="body" sz="quarter" idx="15"/>
          </p:nvPr>
        </p:nvSpPr>
        <p:spPr>
          <a:xfrm>
            <a:off x="255569" y="2313542"/>
            <a:ext cx="8632861" cy="2049137"/>
          </a:xfrm>
          <a:noFill/>
        </p:spPr>
        <p:txBody>
          <a:bodyPr/>
          <a:lstStyle/>
          <a:p>
            <a:r>
              <a:rPr lang="en-US" sz="3600" dirty="0"/>
              <a:t>Part 1</a:t>
            </a:r>
          </a:p>
          <a:p>
            <a:r>
              <a:rPr lang="en-US" sz="3600" dirty="0">
                <a:solidFill>
                  <a:prstClr val="white"/>
                </a:solidFill>
              </a:rPr>
              <a:t>What are Setting Events and How do They Help Explain Behavior?</a:t>
            </a:r>
            <a:endParaRPr lang="en-US" sz="3600" dirty="0">
              <a:solidFill>
                <a:srgbClr val="1CADE4"/>
              </a:solidFill>
            </a:endParaRPr>
          </a:p>
          <a:p>
            <a:r>
              <a:rPr lang="en-US" sz="3600" dirty="0"/>
              <a:t> </a:t>
            </a:r>
          </a:p>
        </p:txBody>
      </p:sp>
    </p:spTree>
    <p:extLst>
      <p:ext uri="{BB962C8B-B14F-4D97-AF65-F5344CB8AC3E}">
        <p14:creationId xmlns:p14="http://schemas.microsoft.com/office/powerpoint/2010/main" val="1332161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90" y="-70466"/>
            <a:ext cx="7886700" cy="1325563"/>
          </a:xfrm>
        </p:spPr>
        <p:txBody>
          <a:bodyPr/>
          <a:lstStyle/>
          <a:p>
            <a:r>
              <a:rPr lang="en-US" sz="3600" b="1" dirty="0">
                <a:solidFill>
                  <a:schemeClr val="accent2"/>
                </a:solidFill>
              </a:rPr>
              <a:t>Building Blocks of Behavior</a:t>
            </a:r>
          </a:p>
        </p:txBody>
      </p:sp>
      <p:sp>
        <p:nvSpPr>
          <p:cNvPr id="16" name="Title 1"/>
          <p:cNvSpPr txBox="1">
            <a:spLocks/>
          </p:cNvSpPr>
          <p:nvPr/>
        </p:nvSpPr>
        <p:spPr bwMode="auto">
          <a:xfrm>
            <a:off x="531635" y="629506"/>
            <a:ext cx="7637490" cy="125118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b="0" i="0">
                <a:solidFill>
                  <a:schemeClr val="tx2"/>
                </a:solidFill>
                <a:latin typeface="+mj-lt"/>
                <a:ea typeface="ＭＳ Ｐゴシック" pitchFamily="-108" charset="-128"/>
                <a:cs typeface="Britannic Bold"/>
              </a:defRPr>
            </a:lvl1pPr>
            <a:lvl2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2pPr>
            <a:lvl3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3pPr>
            <a:lvl4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4pPr>
            <a:lvl5pPr algn="ctr" rtl="0" eaLnBrk="1" fontAlgn="base" hangingPunct="1">
              <a:spcBef>
                <a:spcPct val="0"/>
              </a:spcBef>
              <a:spcAft>
                <a:spcPct val="0"/>
              </a:spcAft>
              <a:defRPr sz="3300">
                <a:solidFill>
                  <a:schemeClr val="tx2"/>
                </a:solidFill>
                <a:latin typeface="Britannic Bold" pitchFamily="-108" charset="0"/>
                <a:ea typeface="ＭＳ Ｐゴシック" pitchFamily="-108" charset="-128"/>
              </a:defRPr>
            </a:lvl5pPr>
            <a:lvl6pPr marL="342892" algn="ctr" rtl="0" eaLnBrk="1" fontAlgn="base" hangingPunct="1">
              <a:spcBef>
                <a:spcPct val="0"/>
              </a:spcBef>
              <a:spcAft>
                <a:spcPct val="0"/>
              </a:spcAft>
              <a:defRPr sz="3300">
                <a:solidFill>
                  <a:schemeClr val="tx2"/>
                </a:solidFill>
                <a:latin typeface="Arial" pitchFamily="-108" charset="0"/>
              </a:defRPr>
            </a:lvl6pPr>
            <a:lvl7pPr marL="685783" algn="ctr" rtl="0" eaLnBrk="1" fontAlgn="base" hangingPunct="1">
              <a:spcBef>
                <a:spcPct val="0"/>
              </a:spcBef>
              <a:spcAft>
                <a:spcPct val="0"/>
              </a:spcAft>
              <a:defRPr sz="3300">
                <a:solidFill>
                  <a:schemeClr val="tx2"/>
                </a:solidFill>
                <a:latin typeface="Arial" pitchFamily="-108" charset="0"/>
              </a:defRPr>
            </a:lvl7pPr>
            <a:lvl8pPr marL="1028675" algn="ctr" rtl="0" eaLnBrk="1" fontAlgn="base" hangingPunct="1">
              <a:spcBef>
                <a:spcPct val="0"/>
              </a:spcBef>
              <a:spcAft>
                <a:spcPct val="0"/>
              </a:spcAft>
              <a:defRPr sz="3300">
                <a:solidFill>
                  <a:schemeClr val="tx2"/>
                </a:solidFill>
                <a:latin typeface="Arial" pitchFamily="-108" charset="0"/>
              </a:defRPr>
            </a:lvl8pPr>
            <a:lvl9pPr marL="1371566" algn="ctr" rtl="0" eaLnBrk="1" fontAlgn="base" hangingPunct="1">
              <a:spcBef>
                <a:spcPct val="0"/>
              </a:spcBef>
              <a:spcAft>
                <a:spcPct val="0"/>
              </a:spcAft>
              <a:defRPr sz="3300">
                <a:solidFill>
                  <a:schemeClr val="tx2"/>
                </a:solidFill>
                <a:latin typeface="Arial" pitchFamily="-108" charset="0"/>
              </a:defRPr>
            </a:lvl9pPr>
          </a:lstStyle>
          <a:p>
            <a:pPr algn="l"/>
            <a:r>
              <a:rPr lang="en-US" sz="3600" b="1" i="1" kern="0" dirty="0">
                <a:solidFill>
                  <a:schemeClr val="bg1"/>
                </a:solidFill>
                <a:latin typeface="+mn-lt"/>
              </a:rPr>
              <a:t>Four-Term Contingency</a:t>
            </a:r>
          </a:p>
        </p:txBody>
      </p:sp>
      <p:sp>
        <p:nvSpPr>
          <p:cNvPr id="3" name="Rectangle 2"/>
          <p:cNvSpPr/>
          <p:nvPr/>
        </p:nvSpPr>
        <p:spPr>
          <a:xfrm>
            <a:off x="2510851" y="1828805"/>
            <a:ext cx="1928734" cy="1394085"/>
          </a:xfrm>
          <a:prstGeom prst="rect">
            <a:avLst/>
          </a:prstGeom>
          <a:solidFill>
            <a:schemeClr val="accent2">
              <a:lumMod val="90000"/>
              <a:lumOff val="1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solidFill>
                  <a:prstClr val="white"/>
                </a:solidFill>
                <a:latin typeface="+mj-lt"/>
              </a:rPr>
              <a:t>Antecedent</a:t>
            </a:r>
          </a:p>
        </p:txBody>
      </p:sp>
      <p:sp>
        <p:nvSpPr>
          <p:cNvPr id="6" name="Rectangle 5"/>
          <p:cNvSpPr/>
          <p:nvPr/>
        </p:nvSpPr>
        <p:spPr>
          <a:xfrm>
            <a:off x="4686924" y="1821310"/>
            <a:ext cx="1928734" cy="1394085"/>
          </a:xfrm>
          <a:prstGeom prst="rect">
            <a:avLst/>
          </a:prstGeom>
          <a:solidFill>
            <a:srgbClr val="A856B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prstClr val="white"/>
                </a:solidFill>
                <a:latin typeface="+mj-lt"/>
              </a:rPr>
              <a:t>Behavior</a:t>
            </a:r>
          </a:p>
        </p:txBody>
      </p:sp>
      <p:sp>
        <p:nvSpPr>
          <p:cNvPr id="7" name="Rectangle 6"/>
          <p:cNvSpPr/>
          <p:nvPr/>
        </p:nvSpPr>
        <p:spPr>
          <a:xfrm>
            <a:off x="6862997" y="1821309"/>
            <a:ext cx="1928734" cy="13940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prstClr val="white"/>
                </a:solidFill>
                <a:latin typeface="+mj-lt"/>
              </a:rPr>
              <a:t>Consequence</a:t>
            </a:r>
          </a:p>
        </p:txBody>
      </p:sp>
      <p:sp>
        <p:nvSpPr>
          <p:cNvPr id="8" name="Rectangle 7"/>
          <p:cNvSpPr/>
          <p:nvPr/>
        </p:nvSpPr>
        <p:spPr>
          <a:xfrm>
            <a:off x="334778" y="1828805"/>
            <a:ext cx="1928734" cy="1394085"/>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dirty="0">
                <a:solidFill>
                  <a:prstClr val="white"/>
                </a:solidFill>
                <a:latin typeface="+mj-lt"/>
              </a:rPr>
              <a:t>Setting Event</a:t>
            </a:r>
          </a:p>
        </p:txBody>
      </p:sp>
      <p:sp>
        <p:nvSpPr>
          <p:cNvPr id="4" name="Right Arrow 3"/>
          <p:cNvSpPr/>
          <p:nvPr/>
        </p:nvSpPr>
        <p:spPr>
          <a:xfrm>
            <a:off x="2158582" y="2338465"/>
            <a:ext cx="479687" cy="434715"/>
          </a:xfrm>
          <a:prstGeom prst="rightArrow">
            <a:avLst/>
          </a:prstGeom>
          <a:gradFill flip="none" rotWithShape="1">
            <a:gsLst>
              <a:gs pos="0">
                <a:schemeClr val="accent3"/>
              </a:gs>
              <a:gs pos="86000">
                <a:schemeClr val="accent2">
                  <a:lumMod val="90000"/>
                  <a:lumOff val="10000"/>
                </a:schemeClr>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Right Arrow 9"/>
          <p:cNvSpPr/>
          <p:nvPr/>
        </p:nvSpPr>
        <p:spPr>
          <a:xfrm>
            <a:off x="4323411" y="2338464"/>
            <a:ext cx="479687" cy="434715"/>
          </a:xfrm>
          <a:prstGeom prst="rightArrow">
            <a:avLst/>
          </a:prstGeom>
          <a:gradFill flip="none" rotWithShape="1">
            <a:gsLst>
              <a:gs pos="0">
                <a:schemeClr val="accent2">
                  <a:lumMod val="90000"/>
                  <a:lumOff val="10000"/>
                </a:schemeClr>
              </a:gs>
              <a:gs pos="86000">
                <a:srgbClr val="A856B6"/>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Right Arrow 10"/>
          <p:cNvSpPr/>
          <p:nvPr/>
        </p:nvSpPr>
        <p:spPr>
          <a:xfrm>
            <a:off x="6509477" y="2338464"/>
            <a:ext cx="479687" cy="434715"/>
          </a:xfrm>
          <a:prstGeom prst="rightArrow">
            <a:avLst/>
          </a:prstGeom>
          <a:gradFill flip="none" rotWithShape="1">
            <a:gsLst>
              <a:gs pos="0">
                <a:srgbClr val="A856B6"/>
              </a:gs>
              <a:gs pos="86000">
                <a:schemeClr val="accent1"/>
              </a:gs>
            </a:gsLst>
            <a:lin ang="0" scaled="1"/>
            <a:tileRect/>
          </a:gra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4669435" y="3290333"/>
            <a:ext cx="1946223" cy="1938992"/>
          </a:xfrm>
          <a:prstGeom prst="rect">
            <a:avLst/>
          </a:prstGeom>
        </p:spPr>
        <p:txBody>
          <a:bodyPr wrap="square">
            <a:spAutoFit/>
          </a:bodyPr>
          <a:lstStyle/>
          <a:p>
            <a:pPr>
              <a:spcBef>
                <a:spcPct val="20000"/>
              </a:spcBef>
              <a:defRPr/>
            </a:pPr>
            <a:r>
              <a:rPr lang="en-US" sz="2000" dirty="0">
                <a:solidFill>
                  <a:prstClr val="white"/>
                </a:solidFill>
                <a:latin typeface="Calibri Light" panose="020F0302020204030204"/>
                <a:ea typeface="Calibri" charset="0"/>
                <a:cs typeface="Calibri" charset="0"/>
              </a:rPr>
              <a:t>An ”observable and measurable act of an individual (also called a response).”</a:t>
            </a:r>
            <a:endParaRPr lang="en-US" sz="2400" dirty="0">
              <a:solidFill>
                <a:prstClr val="white"/>
              </a:solidFill>
              <a:latin typeface="Calibri Light" panose="020F0302020204030204"/>
              <a:ea typeface="Calibri" charset="0"/>
              <a:cs typeface="Calibri" charset="0"/>
            </a:endParaRPr>
          </a:p>
        </p:txBody>
      </p:sp>
      <p:sp>
        <p:nvSpPr>
          <p:cNvPr id="12" name="Text Box 11"/>
          <p:cNvSpPr txBox="1">
            <a:spLocks noChangeArrowheads="1"/>
          </p:cNvSpPr>
          <p:nvPr/>
        </p:nvSpPr>
        <p:spPr bwMode="auto">
          <a:xfrm>
            <a:off x="-603032" y="5874084"/>
            <a:ext cx="3241301" cy="276999"/>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1200" dirty="0">
                <a:solidFill>
                  <a:prstClr val="white"/>
                </a:solidFill>
                <a:ea typeface="Calibri" charset="0"/>
                <a:cs typeface="Calibri" charset="0"/>
              </a:rPr>
              <a:t>(Alberto &amp; Troutman, 2006)</a:t>
            </a:r>
          </a:p>
        </p:txBody>
      </p:sp>
      <p:sp>
        <p:nvSpPr>
          <p:cNvPr id="13" name="Rectangle 12"/>
          <p:cNvSpPr/>
          <p:nvPr/>
        </p:nvSpPr>
        <p:spPr>
          <a:xfrm>
            <a:off x="2529587" y="3328851"/>
            <a:ext cx="1946223" cy="1015663"/>
          </a:xfrm>
          <a:prstGeom prst="rect">
            <a:avLst/>
          </a:prstGeom>
        </p:spPr>
        <p:txBody>
          <a:bodyPr wrap="square">
            <a:spAutoFit/>
          </a:bodyPr>
          <a:lstStyle/>
          <a:p>
            <a:pPr>
              <a:spcBef>
                <a:spcPct val="20000"/>
              </a:spcBef>
              <a:defRPr/>
            </a:pPr>
            <a:r>
              <a:rPr lang="en-US" sz="2000" dirty="0">
                <a:solidFill>
                  <a:prstClr val="white"/>
                </a:solidFill>
                <a:latin typeface="Calibri Light" panose="020F0302020204030204"/>
                <a:ea typeface="Calibri" charset="0"/>
                <a:cs typeface="Calibri" charset="0"/>
              </a:rPr>
              <a:t>A “stimulus that precedes a behavior.”</a:t>
            </a:r>
            <a:endParaRPr lang="en-US" sz="2400" dirty="0">
              <a:solidFill>
                <a:prstClr val="white"/>
              </a:solidFill>
              <a:latin typeface="Calibri Light" panose="020F0302020204030204"/>
              <a:ea typeface="Calibri" charset="0"/>
              <a:cs typeface="Calibri" charset="0"/>
            </a:endParaRPr>
          </a:p>
        </p:txBody>
      </p:sp>
      <p:sp>
        <p:nvSpPr>
          <p:cNvPr id="14" name="Rectangle 13"/>
          <p:cNvSpPr/>
          <p:nvPr/>
        </p:nvSpPr>
        <p:spPr>
          <a:xfrm>
            <a:off x="6862997" y="3338747"/>
            <a:ext cx="1946223" cy="1631216"/>
          </a:xfrm>
          <a:prstGeom prst="rect">
            <a:avLst/>
          </a:prstGeom>
        </p:spPr>
        <p:txBody>
          <a:bodyPr wrap="square">
            <a:spAutoFit/>
          </a:bodyPr>
          <a:lstStyle/>
          <a:p>
            <a:pPr>
              <a:spcBef>
                <a:spcPct val="20000"/>
              </a:spcBef>
              <a:defRPr/>
            </a:pPr>
            <a:r>
              <a:rPr lang="en-US" sz="2000" dirty="0">
                <a:solidFill>
                  <a:prstClr val="white"/>
                </a:solidFill>
                <a:latin typeface="Calibri Light" panose="020F0302020204030204"/>
                <a:ea typeface="Calibri" charset="0"/>
                <a:cs typeface="Calibri" charset="0"/>
              </a:rPr>
              <a:t>A stimulus change that occurs contingent on a behavior.</a:t>
            </a:r>
            <a:endParaRPr lang="en-US" sz="2400" dirty="0">
              <a:solidFill>
                <a:prstClr val="white"/>
              </a:solidFill>
              <a:latin typeface="Calibri Light" panose="020F0302020204030204"/>
              <a:ea typeface="Calibri" charset="0"/>
              <a:cs typeface="Calibri" charset="0"/>
            </a:endParaRPr>
          </a:p>
        </p:txBody>
      </p:sp>
      <p:sp>
        <p:nvSpPr>
          <p:cNvPr id="15" name="Rectangle 14"/>
          <p:cNvSpPr/>
          <p:nvPr/>
        </p:nvSpPr>
        <p:spPr>
          <a:xfrm>
            <a:off x="336025" y="3338747"/>
            <a:ext cx="1946223" cy="2246769"/>
          </a:xfrm>
          <a:prstGeom prst="rect">
            <a:avLst/>
          </a:prstGeom>
        </p:spPr>
        <p:txBody>
          <a:bodyPr wrap="square">
            <a:spAutoFit/>
          </a:bodyPr>
          <a:lstStyle/>
          <a:p>
            <a:pPr>
              <a:spcBef>
                <a:spcPct val="20000"/>
              </a:spcBef>
              <a:defRPr/>
            </a:pPr>
            <a:r>
              <a:rPr lang="en-US" sz="2000" dirty="0">
                <a:solidFill>
                  <a:prstClr val="white"/>
                </a:solidFill>
                <a:latin typeface="Calibri Light" panose="020F0302020204030204"/>
                <a:ea typeface="Calibri" charset="0"/>
                <a:cs typeface="Calibri" charset="0"/>
              </a:rPr>
              <a:t>Antecedent condition or event that temporarily alters the value of the consequence.</a:t>
            </a:r>
            <a:endParaRPr lang="en-US" sz="2400" dirty="0">
              <a:solidFill>
                <a:prstClr val="white"/>
              </a:solidFill>
              <a:latin typeface="Calibri Light" panose="020F0302020204030204"/>
              <a:ea typeface="Calibri" charset="0"/>
              <a:cs typeface="Calibri" charset="0"/>
            </a:endParaRPr>
          </a:p>
        </p:txBody>
      </p:sp>
    </p:spTree>
    <p:extLst>
      <p:ext uri="{BB962C8B-B14F-4D97-AF65-F5344CB8AC3E}">
        <p14:creationId xmlns:p14="http://schemas.microsoft.com/office/powerpoint/2010/main" val="281787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par>
                          <p:cTn id="16" fill="hold">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P spid="4" grpId="0" animBg="1"/>
      <p:bldP spid="15" grpId="0"/>
    </p:bldLst>
  </p:timing>
</p:sld>
</file>

<file path=ppt/theme/theme1.xml><?xml version="1.0" encoding="utf-8"?>
<a:theme xmlns:a="http://schemas.openxmlformats.org/drawingml/2006/main" name="Custom Design">
  <a:themeElements>
    <a:clrScheme name="Behavior Course">
      <a:dk1>
        <a:srgbClr val="000000"/>
      </a:dk1>
      <a:lt1>
        <a:srgbClr val="FFFFFF"/>
      </a:lt1>
      <a:dk2>
        <a:srgbClr val="323232"/>
      </a:dk2>
      <a:lt2>
        <a:srgbClr val="FFFFFF"/>
      </a:lt2>
      <a:accent1>
        <a:srgbClr val="EE6352"/>
      </a:accent1>
      <a:accent2>
        <a:srgbClr val="01295F"/>
      </a:accent2>
      <a:accent3>
        <a:srgbClr val="028090"/>
      </a:accent3>
      <a:accent4>
        <a:srgbClr val="D3C1C3"/>
      </a:accent4>
      <a:accent5>
        <a:srgbClr val="A8C69F"/>
      </a:accent5>
      <a:accent6>
        <a:srgbClr val="CAD2C5"/>
      </a:accent6>
      <a:hlink>
        <a:srgbClr val="FFFFFF"/>
      </a:hlink>
      <a:folHlink>
        <a:srgbClr val="32323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Behavior Course">
      <a:dk1>
        <a:srgbClr val="000000"/>
      </a:dk1>
      <a:lt1>
        <a:srgbClr val="FFFFFF"/>
      </a:lt1>
      <a:dk2>
        <a:srgbClr val="323232"/>
      </a:dk2>
      <a:lt2>
        <a:srgbClr val="FFFFFF"/>
      </a:lt2>
      <a:accent1>
        <a:srgbClr val="8377D1"/>
      </a:accent1>
      <a:accent2>
        <a:srgbClr val="65AFFF"/>
      </a:accent2>
      <a:accent3>
        <a:srgbClr val="028090"/>
      </a:accent3>
      <a:accent4>
        <a:srgbClr val="FE5F55"/>
      </a:accent4>
      <a:accent5>
        <a:srgbClr val="4ACEA5"/>
      </a:accent5>
      <a:accent6>
        <a:srgbClr val="C3E325"/>
      </a:accent6>
      <a:hlink>
        <a:srgbClr val="FFFFFF"/>
      </a:hlink>
      <a:folHlink>
        <a:srgbClr val="32323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NCII Behavior Course Template 2017_12_05</Template>
  <TotalTime>716</TotalTime>
  <Words>3559</Words>
  <Application>Microsoft Office PowerPoint</Application>
  <PresentationFormat>On-screen Show (4:3)</PresentationFormat>
  <Paragraphs>812</Paragraphs>
  <Slides>65</Slides>
  <Notes>14</Notes>
  <HiddenSlides>1</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65</vt:i4>
      </vt:variant>
    </vt:vector>
  </HeadingPairs>
  <TitlesOfParts>
    <vt:vector size="78" baseType="lpstr">
      <vt:lpstr>HGｺﾞｼｯｸE</vt:lpstr>
      <vt:lpstr>ＭＳ Ｐゴシック</vt:lpstr>
      <vt:lpstr>Arial</vt:lpstr>
      <vt:lpstr>Britannic Bold</vt:lpstr>
      <vt:lpstr>Calibri</vt:lpstr>
      <vt:lpstr>Calibri Light</vt:lpstr>
      <vt:lpstr>Franklin Gothic Book</vt:lpstr>
      <vt:lpstr>Franklin Gothic Medium</vt:lpstr>
      <vt:lpstr>Webdings</vt:lpstr>
      <vt:lpstr>Wingdings</vt:lpstr>
      <vt:lpstr>ヒラギノ角ゴ Pro W3</vt:lpstr>
      <vt:lpstr>Custom Design</vt:lpstr>
      <vt:lpstr>1_Custom Design</vt:lpstr>
      <vt:lpstr>PowerPoint Presentation</vt:lpstr>
      <vt:lpstr>Acknowledgements</vt:lpstr>
      <vt:lpstr>Orientation to Module Tools and Resources</vt:lpstr>
      <vt:lpstr>Orientation to Module Elements</vt:lpstr>
      <vt:lpstr>Getting the Most Out of This Module</vt:lpstr>
      <vt:lpstr>PowerPoint Presentation</vt:lpstr>
      <vt:lpstr>Module Objectives</vt:lpstr>
      <vt:lpstr>PowerPoint Presentation</vt:lpstr>
      <vt:lpstr>Building Blocks of Behavior</vt:lpstr>
      <vt:lpstr>PowerPoint Presentation</vt:lpstr>
      <vt:lpstr>Antecedents vs. Setting Events</vt:lpstr>
      <vt:lpstr>“Don”</vt:lpstr>
      <vt:lpstr>Breakdown of Example: Don</vt:lpstr>
      <vt:lpstr>“Brandi”</vt:lpstr>
      <vt:lpstr>Breakdown of Example: Brandi</vt:lpstr>
      <vt:lpstr>Activity 2.1: Stop and Jot Your examples of setting events</vt:lpstr>
      <vt:lpstr>Activity 2.1: Review </vt:lpstr>
      <vt:lpstr>A quick preview of how we use all of this to guide interventions</vt:lpstr>
      <vt:lpstr>PowerPoint Presentation</vt:lpstr>
      <vt:lpstr>PowerPoint Presentation</vt:lpstr>
      <vt:lpstr>Let’s practice</vt:lpstr>
      <vt:lpstr>Let’s practice</vt:lpstr>
      <vt:lpstr>PowerPoint Presentation</vt:lpstr>
      <vt:lpstr>Non-examples of Function-Based Approach</vt:lpstr>
      <vt:lpstr>PowerPoint Presentation</vt:lpstr>
      <vt:lpstr>Module Objectives</vt:lpstr>
      <vt:lpstr>What are typical outcomes of teaching?  </vt:lpstr>
      <vt:lpstr>What are typical outcomes of teaching?  </vt:lpstr>
      <vt:lpstr>PowerPoint Presentation</vt:lpstr>
      <vt:lpstr>What behavioral procedures are involved in teaching?  </vt:lpstr>
      <vt:lpstr>“Real-life” examples of skills you could teach through shaping</vt:lpstr>
      <vt:lpstr>Activity 2.2: Discussion Board Shaping</vt:lpstr>
      <vt:lpstr>Activity 2.2: Review </vt:lpstr>
      <vt:lpstr>PowerPoint Presentation</vt:lpstr>
      <vt:lpstr>PowerPoint Presentation</vt:lpstr>
      <vt:lpstr>More on chaining</vt:lpstr>
      <vt:lpstr>Three Ways to Apply Chaining</vt:lpstr>
      <vt:lpstr>“Real-life” examples of skills you could teach through chaining</vt:lpstr>
      <vt:lpstr>Activity 2.3: Workbook Quiz Shaping or Chaining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“Real-life” examples behaviors typically under stimulus control</vt:lpstr>
      <vt:lpstr>PowerPoint Presentation</vt:lpstr>
      <vt:lpstr>PowerPoint Presentation</vt:lpstr>
      <vt:lpstr>PowerPoint Presentation</vt:lpstr>
      <vt:lpstr>Activity 2.4: Discussion Board Prompting and Stimulus Control</vt:lpstr>
      <vt:lpstr>Activity 2.4: Review </vt:lpstr>
      <vt:lpstr>PowerPoint Presentation</vt:lpstr>
      <vt:lpstr>PowerPoint Presentation</vt:lpstr>
      <vt:lpstr>PowerPoint Presentation</vt:lpstr>
      <vt:lpstr>How do we move students toward generalization? </vt:lpstr>
      <vt:lpstr>Activity 2.5: Stop and Jot Phases of learning</vt:lpstr>
      <vt:lpstr>Activity 2.5 Review</vt:lpstr>
      <vt:lpstr>Module Objectives</vt:lpstr>
      <vt:lpstr>Building Blocks of Behavior</vt:lpstr>
      <vt:lpstr>PowerPoint Presentation</vt:lpstr>
      <vt:lpstr>PowerPoint Presentation</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Pollack, Marney</dc:creator>
  <cp:lastModifiedBy>Peterson, Amy</cp:lastModifiedBy>
  <cp:revision>265</cp:revision>
  <dcterms:created xsi:type="dcterms:W3CDTF">2018-01-03T21:15:26Z</dcterms:created>
  <dcterms:modified xsi:type="dcterms:W3CDTF">2019-05-21T17:45:43Z</dcterms:modified>
</cp:coreProperties>
</file>