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 id="2147483711" r:id="rId3"/>
    <p:sldMasterId id="2147483717" r:id="rId4"/>
  </p:sldMasterIdLst>
  <p:notesMasterIdLst>
    <p:notesMasterId r:id="rId95"/>
  </p:notesMasterIdLst>
  <p:handoutMasterIdLst>
    <p:handoutMasterId r:id="rId96"/>
  </p:handoutMasterIdLst>
  <p:sldIdLst>
    <p:sldId id="400" r:id="rId5"/>
    <p:sldId id="342" r:id="rId6"/>
    <p:sldId id="378" r:id="rId7"/>
    <p:sldId id="377" r:id="rId8"/>
    <p:sldId id="260" r:id="rId9"/>
    <p:sldId id="379" r:id="rId10"/>
    <p:sldId id="376" r:id="rId11"/>
    <p:sldId id="262" r:id="rId12"/>
    <p:sldId id="401" r:id="rId13"/>
    <p:sldId id="264" r:id="rId14"/>
    <p:sldId id="265" r:id="rId15"/>
    <p:sldId id="266" r:id="rId16"/>
    <p:sldId id="348" r:id="rId17"/>
    <p:sldId id="268" r:id="rId18"/>
    <p:sldId id="269" r:id="rId19"/>
    <p:sldId id="270" r:id="rId20"/>
    <p:sldId id="271" r:id="rId21"/>
    <p:sldId id="272" r:id="rId22"/>
    <p:sldId id="274" r:id="rId23"/>
    <p:sldId id="273" r:id="rId24"/>
    <p:sldId id="276" r:id="rId25"/>
    <p:sldId id="277" r:id="rId26"/>
    <p:sldId id="279" r:id="rId27"/>
    <p:sldId id="280" r:id="rId28"/>
    <p:sldId id="283" r:id="rId29"/>
    <p:sldId id="284" r:id="rId30"/>
    <p:sldId id="349" r:id="rId31"/>
    <p:sldId id="344" r:id="rId32"/>
    <p:sldId id="350" r:id="rId33"/>
    <p:sldId id="399" r:id="rId34"/>
    <p:sldId id="288" r:id="rId35"/>
    <p:sldId id="289" r:id="rId36"/>
    <p:sldId id="290" r:id="rId37"/>
    <p:sldId id="375" r:id="rId38"/>
    <p:sldId id="385" r:id="rId39"/>
    <p:sldId id="386" r:id="rId40"/>
    <p:sldId id="351" r:id="rId41"/>
    <p:sldId id="352" r:id="rId42"/>
    <p:sldId id="353" r:id="rId43"/>
    <p:sldId id="354" r:id="rId44"/>
    <p:sldId id="355" r:id="rId45"/>
    <p:sldId id="393" r:id="rId46"/>
    <p:sldId id="394" r:id="rId47"/>
    <p:sldId id="395" r:id="rId48"/>
    <p:sldId id="396" r:id="rId49"/>
    <p:sldId id="402" r:id="rId50"/>
    <p:sldId id="297" r:id="rId51"/>
    <p:sldId id="298" r:id="rId52"/>
    <p:sldId id="299" r:id="rId53"/>
    <p:sldId id="356" r:id="rId54"/>
    <p:sldId id="301" r:id="rId55"/>
    <p:sldId id="357" r:id="rId56"/>
    <p:sldId id="358" r:id="rId57"/>
    <p:sldId id="359" r:id="rId58"/>
    <p:sldId id="360" r:id="rId59"/>
    <p:sldId id="361" r:id="rId60"/>
    <p:sldId id="363" r:id="rId61"/>
    <p:sldId id="362" r:id="rId62"/>
    <p:sldId id="365" r:id="rId63"/>
    <p:sldId id="315" r:id="rId64"/>
    <p:sldId id="364" r:id="rId65"/>
    <p:sldId id="389" r:id="rId66"/>
    <p:sldId id="388" r:id="rId67"/>
    <p:sldId id="316" r:id="rId68"/>
    <p:sldId id="318" r:id="rId69"/>
    <p:sldId id="319" r:id="rId70"/>
    <p:sldId id="366" r:id="rId71"/>
    <p:sldId id="392" r:id="rId72"/>
    <p:sldId id="346" r:id="rId73"/>
    <p:sldId id="322" r:id="rId74"/>
    <p:sldId id="323" r:id="rId75"/>
    <p:sldId id="324" r:id="rId76"/>
    <p:sldId id="325" r:id="rId77"/>
    <p:sldId id="326" r:id="rId78"/>
    <p:sldId id="330" r:id="rId79"/>
    <p:sldId id="327" r:id="rId80"/>
    <p:sldId id="328" r:id="rId81"/>
    <p:sldId id="329" r:id="rId82"/>
    <p:sldId id="367" r:id="rId83"/>
    <p:sldId id="397" r:id="rId84"/>
    <p:sldId id="368" r:id="rId85"/>
    <p:sldId id="398" r:id="rId86"/>
    <p:sldId id="334" r:id="rId87"/>
    <p:sldId id="369" r:id="rId88"/>
    <p:sldId id="370" r:id="rId89"/>
    <p:sldId id="371" r:id="rId90"/>
    <p:sldId id="372" r:id="rId91"/>
    <p:sldId id="373" r:id="rId92"/>
    <p:sldId id="374" r:id="rId93"/>
    <p:sldId id="341"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3" clrIdx="0">
    <p:extLst>
      <p:ext uri="{19B8F6BF-5375-455C-9EA6-DF929625EA0E}">
        <p15:presenceInfo xmlns:p15="http://schemas.microsoft.com/office/powerpoint/2012/main" userId="S-1-5-21-1472932569-214068005-926709054-1903" providerId="AD"/>
      </p:ext>
    </p:extLst>
  </p:cmAuthor>
  <p:cmAuthor id="2" name="Croninger, Nicholas" initials="CN" lastIdx="1" clrIdx="1">
    <p:extLst>
      <p:ext uri="{19B8F6BF-5375-455C-9EA6-DF929625EA0E}">
        <p15:presenceInfo xmlns:p15="http://schemas.microsoft.com/office/powerpoint/2012/main" userId="S::ncroninger@air.org::f2efbacb-33fe-4fc1-99f9-32fde05d6a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352"/>
    <a:srgbClr val="A856B6"/>
    <a:srgbClr val="013B88"/>
    <a:srgbClr val="2B2B2B"/>
    <a:srgbClr val="63717F"/>
    <a:srgbClr val="813C8C"/>
    <a:srgbClr val="0255C5"/>
    <a:srgbClr val="028090"/>
    <a:srgbClr val="036CF7"/>
    <a:srgbClr val="499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9930" autoAdjust="0"/>
  </p:normalViewPr>
  <p:slideViewPr>
    <p:cSldViewPr snapToGrid="0">
      <p:cViewPr varScale="1">
        <p:scale>
          <a:sx n="102" d="100"/>
          <a:sy n="102" d="100"/>
        </p:scale>
        <p:origin x="1938" y="11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Workbook9"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9"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en:Desktop:GA-%20Training:State%20Policy:StatePolicyRevi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7AC8-40C6-B243-2B59D94DC84D}"/>
              </c:ext>
            </c:extLst>
          </c:dPt>
          <c:dPt>
            <c:idx val="1"/>
            <c:bubble3D val="0"/>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7AC8-40C6-B243-2B59D94DC84D}"/>
              </c:ext>
            </c:extLst>
          </c:dPt>
          <c:val>
            <c:numRef>
              <c:f>Sheet1!$C$1:$C$2</c:f>
              <c:numCache>
                <c:formatCode>General</c:formatCode>
                <c:ptCount val="2"/>
                <c:pt idx="0">
                  <c:v>12</c:v>
                </c:pt>
                <c:pt idx="1">
                  <c:v>88</c:v>
                </c:pt>
              </c:numCache>
            </c:numRef>
          </c:val>
          <c:extLst>
            <c:ext xmlns:c16="http://schemas.microsoft.com/office/drawing/2014/chart" uri="{C3380CC4-5D6E-409C-BE32-E72D297353CC}">
              <c16:uniqueId val="{00000004-7AC8-40C6-B243-2B59D94DC84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12700" cap="flat" cmpd="sng" algn="ctr">
      <a:noFill/>
      <a:prstDash val="soli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2416-432B-9D7C-18ECA23682EC}"/>
              </c:ext>
            </c:extLst>
          </c:dPt>
          <c:dPt>
            <c:idx val="1"/>
            <c:bubble3D val="0"/>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2416-432B-9D7C-18ECA23682EC}"/>
              </c:ext>
            </c:extLst>
          </c:dPt>
          <c:val>
            <c:numRef>
              <c:f>Sheet1!$E$1:$E$2</c:f>
              <c:numCache>
                <c:formatCode>General</c:formatCode>
                <c:ptCount val="2"/>
                <c:pt idx="0">
                  <c:v>50</c:v>
                </c:pt>
                <c:pt idx="1">
                  <c:v>50</c:v>
                </c:pt>
              </c:numCache>
            </c:numRef>
          </c:val>
          <c:extLst>
            <c:ext xmlns:c16="http://schemas.microsoft.com/office/drawing/2014/chart" uri="{C3380CC4-5D6E-409C-BE32-E72D297353CC}">
              <c16:uniqueId val="{00000004-2416-432B-9D7C-18ECA23682E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12700" cap="flat" cmpd="sng" algn="ctr">
      <a:noFill/>
      <a:prstDash val="soli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tx>
            <c:strRef>
              <c:f>Comparisons!$C$1:$C$2</c:f>
              <c:strCache>
                <c:ptCount val="1"/>
                <c:pt idx="0">
                  <c:v>Instruction in Classroom Management Required</c:v>
                </c:pt>
              </c:strCache>
            </c:strRef>
          </c:tx>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F9-4223-8FF5-512D13A1F87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F9-4223-8FF5-512D13A1F87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F9-4223-8FF5-512D13A1F87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F9-4223-8FF5-512D13A1F87E}"/>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Comparisons!$B$3:$B$6</c:f>
              <c:strCache>
                <c:ptCount val="4"/>
                <c:pt idx="0">
                  <c:v>Elementary</c:v>
                </c:pt>
                <c:pt idx="1">
                  <c:v>Secondary</c:v>
                </c:pt>
                <c:pt idx="2">
                  <c:v>Special Education</c:v>
                </c:pt>
                <c:pt idx="3">
                  <c:v>Alternative Track</c:v>
                </c:pt>
              </c:strCache>
            </c:strRef>
          </c:cat>
          <c:val>
            <c:numRef>
              <c:f>Comparisons!$C$3:$C$6</c:f>
              <c:numCache>
                <c:formatCode>General</c:formatCode>
                <c:ptCount val="4"/>
                <c:pt idx="0">
                  <c:v>45</c:v>
                </c:pt>
                <c:pt idx="1">
                  <c:v>43</c:v>
                </c:pt>
                <c:pt idx="2">
                  <c:v>49</c:v>
                </c:pt>
                <c:pt idx="3">
                  <c:v>29</c:v>
                </c:pt>
              </c:numCache>
            </c:numRef>
          </c:val>
          <c:extLst>
            <c:ext xmlns:c16="http://schemas.microsoft.com/office/drawing/2014/chart" uri="{C3380CC4-5D6E-409C-BE32-E72D297353CC}">
              <c16:uniqueId val="{00000004-47F9-4223-8FF5-512D13A1F87E}"/>
            </c:ext>
          </c:extLst>
        </c:ser>
        <c:ser>
          <c:idx val="1"/>
          <c:order val="1"/>
          <c:tx>
            <c:strRef>
              <c:f>Comparisons!$E$1:$E$2</c:f>
              <c:strCache>
                <c:ptCount val="1"/>
                <c:pt idx="0">
                  <c:v>Instruction on Research Based Practices Required</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Comparisons!$B$3:$B$6</c:f>
              <c:strCache>
                <c:ptCount val="4"/>
                <c:pt idx="0">
                  <c:v>Elementary</c:v>
                </c:pt>
                <c:pt idx="1">
                  <c:v>Secondary</c:v>
                </c:pt>
                <c:pt idx="2">
                  <c:v>Special Education</c:v>
                </c:pt>
                <c:pt idx="3">
                  <c:v>Alternative Track</c:v>
                </c:pt>
              </c:strCache>
            </c:strRef>
          </c:cat>
          <c:val>
            <c:numRef>
              <c:f>Comparisons!$E$3:$E$6</c:f>
              <c:numCache>
                <c:formatCode>General</c:formatCode>
                <c:ptCount val="4"/>
                <c:pt idx="0">
                  <c:v>28</c:v>
                </c:pt>
                <c:pt idx="1">
                  <c:v>28</c:v>
                </c:pt>
                <c:pt idx="2">
                  <c:v>34</c:v>
                </c:pt>
                <c:pt idx="3">
                  <c:v>14</c:v>
                </c:pt>
              </c:numCache>
            </c:numRef>
          </c:val>
          <c:extLst>
            <c:ext xmlns:c16="http://schemas.microsoft.com/office/drawing/2014/chart" uri="{C3380CC4-5D6E-409C-BE32-E72D297353CC}">
              <c16:uniqueId val="{00000005-47F9-4223-8FF5-512D13A1F87E}"/>
            </c:ext>
          </c:extLst>
        </c:ser>
        <c:dLbls>
          <c:showLegendKey val="0"/>
          <c:showVal val="1"/>
          <c:showCatName val="0"/>
          <c:showSerName val="0"/>
          <c:showPercent val="0"/>
          <c:showBubbleSize val="0"/>
        </c:dLbls>
        <c:gapWidth val="150"/>
        <c:axId val="-319974944"/>
        <c:axId val="-319972896"/>
      </c:barChart>
      <c:catAx>
        <c:axId val="-319974944"/>
        <c:scaling>
          <c:orientation val="maxMin"/>
        </c:scaling>
        <c:delete val="0"/>
        <c:axPos val="l"/>
        <c:numFmt formatCode="General" sourceLinked="0"/>
        <c:majorTickMark val="out"/>
        <c:minorTickMark val="none"/>
        <c:tickLblPos val="nextTo"/>
        <c:txPr>
          <a:bodyPr/>
          <a:lstStyle/>
          <a:p>
            <a:pPr>
              <a:defRPr>
                <a:solidFill>
                  <a:schemeClr val="bg1"/>
                </a:solidFill>
              </a:defRPr>
            </a:pPr>
            <a:endParaRPr lang="en-US"/>
          </a:p>
        </c:txPr>
        <c:crossAx val="-319972896"/>
        <c:crosses val="autoZero"/>
        <c:auto val="1"/>
        <c:lblAlgn val="ctr"/>
        <c:lblOffset val="100"/>
        <c:tickLblSkip val="1"/>
        <c:tickMarkSkip val="1"/>
        <c:noMultiLvlLbl val="0"/>
      </c:catAx>
      <c:valAx>
        <c:axId val="-319972896"/>
        <c:scaling>
          <c:orientation val="minMax"/>
          <c:max val="51"/>
          <c:min val="0"/>
        </c:scaling>
        <c:delete val="0"/>
        <c:axPos val="b"/>
        <c:title>
          <c:tx>
            <c:rich>
              <a:bodyPr/>
              <a:lstStyle/>
              <a:p>
                <a:pPr>
                  <a:defRPr sz="2000">
                    <a:solidFill>
                      <a:schemeClr val="bg1"/>
                    </a:solidFill>
                  </a:defRPr>
                </a:pPr>
                <a:r>
                  <a:rPr lang="en-US" sz="2000">
                    <a:solidFill>
                      <a:schemeClr val="bg1"/>
                    </a:solidFill>
                  </a:rPr>
                  <a:t>Number of States</a:t>
                </a:r>
              </a:p>
            </c:rich>
          </c:tx>
          <c:overlay val="0"/>
        </c:title>
        <c:numFmt formatCode="General" sourceLinked="1"/>
        <c:majorTickMark val="out"/>
        <c:minorTickMark val="none"/>
        <c:tickLblPos val="nextTo"/>
        <c:txPr>
          <a:bodyPr/>
          <a:lstStyle/>
          <a:p>
            <a:pPr>
              <a:defRPr>
                <a:solidFill>
                  <a:schemeClr val="bg1"/>
                </a:solidFill>
              </a:defRPr>
            </a:pPr>
            <a:endParaRPr lang="en-US"/>
          </a:p>
        </c:txPr>
        <c:crossAx val="-319974944"/>
        <c:crosses val="max"/>
        <c:crossBetween val="between"/>
      </c:valAx>
    </c:plotArea>
    <c:legend>
      <c:legendPos val="t"/>
      <c:layout>
        <c:manualLayout>
          <c:xMode val="edge"/>
          <c:yMode val="edge"/>
          <c:x val="0.66872896639643109"/>
          <c:y val="1.2116766704727944E-2"/>
          <c:w val="0.31531980701222734"/>
          <c:h val="0.12335288298905178"/>
        </c:manualLayout>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provided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69184-1599-304F-AA0A-BEB08C25F01A}" type="doc">
      <dgm:prSet loTypeId="urn:microsoft.com/office/officeart/2005/8/layout/cycle2" loCatId="" qsTypeId="urn:microsoft.com/office/officeart/2005/8/quickstyle/simple4" qsCatId="simple" csTypeId="urn:microsoft.com/office/officeart/2005/8/colors/accent3_2" csCatId="accent3" phldr="1"/>
      <dgm:spPr/>
      <dgm:t>
        <a:bodyPr/>
        <a:lstStyle/>
        <a:p>
          <a:endParaRPr lang="en-US"/>
        </a:p>
      </dgm:t>
    </dgm:pt>
    <dgm:pt modelId="{BE3534B4-36D7-1A49-AE71-DF3ABBC5FE00}">
      <dgm:prSet phldrT="[Text]" custT="1"/>
      <dgm:spPr>
        <a:solidFill>
          <a:schemeClr val="accent3"/>
        </a:solidFill>
      </dgm:spPr>
      <dgm:t>
        <a:bodyPr/>
        <a:lstStyle/>
        <a:p>
          <a:r>
            <a:rPr lang="en-US" sz="1800" dirty="0"/>
            <a:t>Student Acts Out</a:t>
          </a:r>
        </a:p>
      </dgm:t>
      <dgm:extLst>
        <a:ext uri="{E40237B7-FDA0-4F09-8148-C483321AD2D9}">
          <dgm14:cNvPr xmlns:dgm14="http://schemas.microsoft.com/office/drawing/2010/diagram" id="0" name="" descr="An image of a diagram detailing &quot;acting tough&quot; education practices. Student Acts out leads to teacher says no and gives initial consequence leads to student becomes disrespectful leads to teacher sends students to office leads to student escapes class.  "/>
        </a:ext>
      </dgm:extLst>
    </dgm:pt>
    <dgm:pt modelId="{8402A02F-41A5-9F4F-B2D2-BBCEF296B64C}" type="parTrans" cxnId="{3D453F4E-C68C-AF44-A0E3-4F5FADC707B4}">
      <dgm:prSet/>
      <dgm:spPr/>
      <dgm:t>
        <a:bodyPr/>
        <a:lstStyle/>
        <a:p>
          <a:endParaRPr lang="en-US" sz="1800"/>
        </a:p>
      </dgm:t>
    </dgm:pt>
    <dgm:pt modelId="{61844F1D-1925-E347-BB6F-E3D53CBE664C}" type="sibTrans" cxnId="{3D453F4E-C68C-AF44-A0E3-4F5FADC707B4}">
      <dgm:prSet custT="1"/>
      <dgm:spPr/>
      <dgm:t>
        <a:bodyPr/>
        <a:lstStyle/>
        <a:p>
          <a:endParaRPr lang="en-US" sz="1800">
            <a:solidFill>
              <a:schemeClr val="bg1"/>
            </a:solidFill>
          </a:endParaRPr>
        </a:p>
      </dgm:t>
    </dgm:pt>
    <dgm:pt modelId="{D935E56D-65CD-A545-8CE1-1C6E6A9FB29C}">
      <dgm:prSet phldrT="[Text]" custT="1"/>
      <dgm:spPr>
        <a:solidFill>
          <a:schemeClr val="accent3"/>
        </a:solidFill>
      </dgm:spPr>
      <dgm:t>
        <a:bodyPr/>
        <a:lstStyle/>
        <a:p>
          <a:r>
            <a:rPr lang="en-US" sz="1800"/>
            <a:t>Teacher says no and gives initial consequence</a:t>
          </a:r>
          <a:endParaRPr lang="en-US" sz="1800" dirty="0"/>
        </a:p>
      </dgm:t>
    </dgm:pt>
    <dgm:pt modelId="{7B4A11B7-226C-2949-9645-3F6FE0B48DA7}" type="parTrans" cxnId="{E20B9415-A775-EC48-8A2F-04663BFA6213}">
      <dgm:prSet/>
      <dgm:spPr/>
      <dgm:t>
        <a:bodyPr/>
        <a:lstStyle/>
        <a:p>
          <a:endParaRPr lang="en-US" sz="1800"/>
        </a:p>
      </dgm:t>
    </dgm:pt>
    <dgm:pt modelId="{3F8FCC46-A84F-DB40-8371-DAA84658F170}" type="sibTrans" cxnId="{E20B9415-A775-EC48-8A2F-04663BFA6213}">
      <dgm:prSet custT="1"/>
      <dgm:spPr/>
      <dgm:t>
        <a:bodyPr/>
        <a:lstStyle/>
        <a:p>
          <a:endParaRPr lang="en-US" sz="1800">
            <a:solidFill>
              <a:schemeClr val="bg1"/>
            </a:solidFill>
          </a:endParaRPr>
        </a:p>
      </dgm:t>
    </dgm:pt>
    <dgm:pt modelId="{8592BB65-81E1-C247-B4B6-304E2409F4DF}">
      <dgm:prSet phldrT="[Text]" custT="1"/>
      <dgm:spPr>
        <a:solidFill>
          <a:schemeClr val="accent3"/>
        </a:solidFill>
      </dgm:spPr>
      <dgm:t>
        <a:bodyPr/>
        <a:lstStyle/>
        <a:p>
          <a:r>
            <a:rPr lang="en-US" sz="1800"/>
            <a:t>Student becomes disrespectful</a:t>
          </a:r>
          <a:endParaRPr lang="en-US" sz="1800" dirty="0"/>
        </a:p>
      </dgm:t>
    </dgm:pt>
    <dgm:pt modelId="{8DA28677-E3F7-6E40-8B0A-02B7A3F10757}" type="parTrans" cxnId="{D956D1F3-4589-024D-9DA2-8FDB38515FE5}">
      <dgm:prSet/>
      <dgm:spPr/>
      <dgm:t>
        <a:bodyPr/>
        <a:lstStyle/>
        <a:p>
          <a:endParaRPr lang="en-US" sz="1800"/>
        </a:p>
      </dgm:t>
    </dgm:pt>
    <dgm:pt modelId="{0B88908D-DAEC-F145-BFDB-38503D741B2C}" type="sibTrans" cxnId="{D956D1F3-4589-024D-9DA2-8FDB38515FE5}">
      <dgm:prSet custT="1"/>
      <dgm:spPr/>
      <dgm:t>
        <a:bodyPr/>
        <a:lstStyle/>
        <a:p>
          <a:endParaRPr lang="en-US" sz="1800">
            <a:solidFill>
              <a:schemeClr val="bg1"/>
            </a:solidFill>
          </a:endParaRPr>
        </a:p>
      </dgm:t>
    </dgm:pt>
    <dgm:pt modelId="{77A14A61-2D80-214F-8C5D-904CF72605CE}">
      <dgm:prSet phldrT="[Text]" custT="1"/>
      <dgm:spPr>
        <a:solidFill>
          <a:schemeClr val="accent3"/>
        </a:solidFill>
      </dgm:spPr>
      <dgm:t>
        <a:bodyPr/>
        <a:lstStyle/>
        <a:p>
          <a:r>
            <a:rPr lang="en-US" sz="1800"/>
            <a:t>Teacher sends student to office</a:t>
          </a:r>
          <a:endParaRPr lang="en-US" sz="1800" dirty="0"/>
        </a:p>
      </dgm:t>
    </dgm:pt>
    <dgm:pt modelId="{CCBFFBD4-1F55-F144-A2E6-2B08C973803F}" type="parTrans" cxnId="{40B3C12C-A4B2-0243-85D8-23908DADF64A}">
      <dgm:prSet/>
      <dgm:spPr/>
      <dgm:t>
        <a:bodyPr/>
        <a:lstStyle/>
        <a:p>
          <a:endParaRPr lang="en-US" sz="1800"/>
        </a:p>
      </dgm:t>
    </dgm:pt>
    <dgm:pt modelId="{B7009D96-302D-7844-B06A-7B7EEE6A8903}" type="sibTrans" cxnId="{40B3C12C-A4B2-0243-85D8-23908DADF64A}">
      <dgm:prSet custT="1"/>
      <dgm:spPr/>
      <dgm:t>
        <a:bodyPr/>
        <a:lstStyle/>
        <a:p>
          <a:endParaRPr lang="en-US" sz="1800">
            <a:solidFill>
              <a:schemeClr val="bg1"/>
            </a:solidFill>
          </a:endParaRPr>
        </a:p>
      </dgm:t>
    </dgm:pt>
    <dgm:pt modelId="{84A82C0B-9048-7C4C-B74A-DB76019E358B}">
      <dgm:prSet phldrT="[Text]" custT="1"/>
      <dgm:spPr>
        <a:solidFill>
          <a:schemeClr val="accent3"/>
        </a:solidFill>
      </dgm:spPr>
      <dgm:t>
        <a:bodyPr/>
        <a:lstStyle/>
        <a:p>
          <a:r>
            <a:rPr lang="en-US" sz="1800" dirty="0"/>
            <a:t>Student escapes class</a:t>
          </a:r>
        </a:p>
      </dgm:t>
    </dgm:pt>
    <dgm:pt modelId="{52D08E11-6600-2040-8032-BE5211569E02}" type="parTrans" cxnId="{5BEA86AF-0BC4-024D-8F79-BB34E5FDA7DF}">
      <dgm:prSet/>
      <dgm:spPr/>
      <dgm:t>
        <a:bodyPr/>
        <a:lstStyle/>
        <a:p>
          <a:endParaRPr lang="en-US" sz="1800"/>
        </a:p>
      </dgm:t>
    </dgm:pt>
    <dgm:pt modelId="{47B735BB-3685-7E4E-8B36-278BF1688E33}" type="sibTrans" cxnId="{5BEA86AF-0BC4-024D-8F79-BB34E5FDA7DF}">
      <dgm:prSet custT="1"/>
      <dgm:spPr/>
      <dgm:t>
        <a:bodyPr/>
        <a:lstStyle/>
        <a:p>
          <a:endParaRPr lang="en-US" sz="1800">
            <a:solidFill>
              <a:schemeClr val="bg1"/>
            </a:solidFill>
          </a:endParaRPr>
        </a:p>
      </dgm:t>
    </dgm:pt>
    <dgm:pt modelId="{A2EAEB57-78BF-FE4C-9AFB-670F41957CE8}" type="pres">
      <dgm:prSet presAssocID="{1BF69184-1599-304F-AA0A-BEB08C25F01A}" presName="cycle" presStyleCnt="0">
        <dgm:presLayoutVars>
          <dgm:dir/>
          <dgm:resizeHandles val="exact"/>
        </dgm:presLayoutVars>
      </dgm:prSet>
      <dgm:spPr/>
    </dgm:pt>
    <dgm:pt modelId="{E57A8204-8D78-434A-A44E-2669EC618A5B}" type="pres">
      <dgm:prSet presAssocID="{BE3534B4-36D7-1A49-AE71-DF3ABBC5FE00}" presName="node" presStyleLbl="node1" presStyleIdx="0" presStyleCnt="5" custScaleX="134340">
        <dgm:presLayoutVars>
          <dgm:bulletEnabled val="1"/>
        </dgm:presLayoutVars>
      </dgm:prSet>
      <dgm:spPr/>
    </dgm:pt>
    <dgm:pt modelId="{5C57F074-0E3D-2D4C-BD2E-A97D65D6430F}" type="pres">
      <dgm:prSet presAssocID="{61844F1D-1925-E347-BB6F-E3D53CBE664C}" presName="sibTrans" presStyleLbl="sibTrans2D1" presStyleIdx="0" presStyleCnt="5"/>
      <dgm:spPr/>
    </dgm:pt>
    <dgm:pt modelId="{5E37DCD1-EAE6-F64E-AD45-EA5DAADDED95}" type="pres">
      <dgm:prSet presAssocID="{61844F1D-1925-E347-BB6F-E3D53CBE664C}" presName="connectorText" presStyleLbl="sibTrans2D1" presStyleIdx="0" presStyleCnt="5"/>
      <dgm:spPr/>
    </dgm:pt>
    <dgm:pt modelId="{8B82BCBF-0F48-BB45-A0F6-19B973E440DA}" type="pres">
      <dgm:prSet presAssocID="{D935E56D-65CD-A545-8CE1-1C6E6A9FB29C}" presName="node" presStyleLbl="node1" presStyleIdx="1" presStyleCnt="5" custScaleX="156191">
        <dgm:presLayoutVars>
          <dgm:bulletEnabled val="1"/>
        </dgm:presLayoutVars>
      </dgm:prSet>
      <dgm:spPr/>
    </dgm:pt>
    <dgm:pt modelId="{CA2A8D19-1740-8E4A-8F85-1502257AC241}" type="pres">
      <dgm:prSet presAssocID="{3F8FCC46-A84F-DB40-8371-DAA84658F170}" presName="sibTrans" presStyleLbl="sibTrans2D1" presStyleIdx="1" presStyleCnt="5"/>
      <dgm:spPr/>
    </dgm:pt>
    <dgm:pt modelId="{686BDF86-02AF-EC4A-98CB-080A00F6D649}" type="pres">
      <dgm:prSet presAssocID="{3F8FCC46-A84F-DB40-8371-DAA84658F170}" presName="connectorText" presStyleLbl="sibTrans2D1" presStyleIdx="1" presStyleCnt="5"/>
      <dgm:spPr/>
    </dgm:pt>
    <dgm:pt modelId="{17F7FFF6-5099-4240-B597-7C85FD0BB66C}" type="pres">
      <dgm:prSet presAssocID="{8592BB65-81E1-C247-B4B6-304E2409F4DF}" presName="node" presStyleLbl="node1" presStyleIdx="2" presStyleCnt="5" custScaleX="149712" custRadScaleRad="107543" custRadScaleInc="-14404">
        <dgm:presLayoutVars>
          <dgm:bulletEnabled val="1"/>
        </dgm:presLayoutVars>
      </dgm:prSet>
      <dgm:spPr/>
    </dgm:pt>
    <dgm:pt modelId="{045E8825-8393-0341-AF8A-7B8127E87655}" type="pres">
      <dgm:prSet presAssocID="{0B88908D-DAEC-F145-BFDB-38503D741B2C}" presName="sibTrans" presStyleLbl="sibTrans2D1" presStyleIdx="2" presStyleCnt="5"/>
      <dgm:spPr/>
    </dgm:pt>
    <dgm:pt modelId="{1F26B68A-5044-004A-97AA-1E87C0F3C025}" type="pres">
      <dgm:prSet presAssocID="{0B88908D-DAEC-F145-BFDB-38503D741B2C}" presName="connectorText" presStyleLbl="sibTrans2D1" presStyleIdx="2" presStyleCnt="5"/>
      <dgm:spPr/>
    </dgm:pt>
    <dgm:pt modelId="{B73BF548-F6C2-7442-AD18-EF0C0FDC86A9}" type="pres">
      <dgm:prSet presAssocID="{77A14A61-2D80-214F-8C5D-904CF72605CE}" presName="node" presStyleLbl="node1" presStyleIdx="3" presStyleCnt="5" custScaleX="140052" custRadScaleRad="116611" custRadScaleInc="27909">
        <dgm:presLayoutVars>
          <dgm:bulletEnabled val="1"/>
        </dgm:presLayoutVars>
      </dgm:prSet>
      <dgm:spPr/>
    </dgm:pt>
    <dgm:pt modelId="{03AF8BFA-E670-5A4C-B477-2CD414C770ED}" type="pres">
      <dgm:prSet presAssocID="{B7009D96-302D-7844-B06A-7B7EEE6A8903}" presName="sibTrans" presStyleLbl="sibTrans2D1" presStyleIdx="3" presStyleCnt="5"/>
      <dgm:spPr/>
    </dgm:pt>
    <dgm:pt modelId="{8F7297D2-33E5-8244-A16B-92ABDFAE856A}" type="pres">
      <dgm:prSet presAssocID="{B7009D96-302D-7844-B06A-7B7EEE6A8903}" presName="connectorText" presStyleLbl="sibTrans2D1" presStyleIdx="3" presStyleCnt="5"/>
      <dgm:spPr/>
    </dgm:pt>
    <dgm:pt modelId="{15579AF4-3170-AA46-9413-405197912853}" type="pres">
      <dgm:prSet presAssocID="{84A82C0B-9048-7C4C-B74A-DB76019E358B}" presName="node" presStyleLbl="node1" presStyleIdx="4" presStyleCnt="5" custScaleX="157399">
        <dgm:presLayoutVars>
          <dgm:bulletEnabled val="1"/>
        </dgm:presLayoutVars>
      </dgm:prSet>
      <dgm:spPr>
        <a:prstGeom prst="ellipse">
          <a:avLst/>
        </a:prstGeom>
      </dgm:spPr>
    </dgm:pt>
    <dgm:pt modelId="{61B41178-907C-7945-9283-C63CA499865D}" type="pres">
      <dgm:prSet presAssocID="{47B735BB-3685-7E4E-8B36-278BF1688E33}" presName="sibTrans" presStyleLbl="sibTrans2D1" presStyleIdx="4" presStyleCnt="5"/>
      <dgm:spPr/>
    </dgm:pt>
    <dgm:pt modelId="{335A2342-15AB-E24A-8395-F82A3BC9A0A1}" type="pres">
      <dgm:prSet presAssocID="{47B735BB-3685-7E4E-8B36-278BF1688E33}" presName="connectorText" presStyleLbl="sibTrans2D1" presStyleIdx="4" presStyleCnt="5"/>
      <dgm:spPr/>
    </dgm:pt>
  </dgm:ptLst>
  <dgm:cxnLst>
    <dgm:cxn modelId="{61066808-0014-594E-A312-987C4A805C29}" type="presOf" srcId="{B7009D96-302D-7844-B06A-7B7EEE6A8903}" destId="{03AF8BFA-E670-5A4C-B477-2CD414C770ED}" srcOrd="0" destOrd="0" presId="urn:microsoft.com/office/officeart/2005/8/layout/cycle2"/>
    <dgm:cxn modelId="{E20B9415-A775-EC48-8A2F-04663BFA6213}" srcId="{1BF69184-1599-304F-AA0A-BEB08C25F01A}" destId="{D935E56D-65CD-A545-8CE1-1C6E6A9FB29C}" srcOrd="1" destOrd="0" parTransId="{7B4A11B7-226C-2949-9645-3F6FE0B48DA7}" sibTransId="{3F8FCC46-A84F-DB40-8371-DAA84658F170}"/>
    <dgm:cxn modelId="{99903C23-D4E7-5340-8A31-63AD0D64FD52}" type="presOf" srcId="{D935E56D-65CD-A545-8CE1-1C6E6A9FB29C}" destId="{8B82BCBF-0F48-BB45-A0F6-19B973E440DA}" srcOrd="0" destOrd="0" presId="urn:microsoft.com/office/officeart/2005/8/layout/cycle2"/>
    <dgm:cxn modelId="{D8DEF824-7480-1A4D-A7A0-7676213A9028}" type="presOf" srcId="{3F8FCC46-A84F-DB40-8371-DAA84658F170}" destId="{686BDF86-02AF-EC4A-98CB-080A00F6D649}" srcOrd="1" destOrd="0" presId="urn:microsoft.com/office/officeart/2005/8/layout/cycle2"/>
    <dgm:cxn modelId="{C9DB1B28-9FA0-B843-8F50-0D7068BAC0C6}" type="presOf" srcId="{BE3534B4-36D7-1A49-AE71-DF3ABBC5FE00}" destId="{E57A8204-8D78-434A-A44E-2669EC618A5B}" srcOrd="0" destOrd="0" presId="urn:microsoft.com/office/officeart/2005/8/layout/cycle2"/>
    <dgm:cxn modelId="{40B3C12C-A4B2-0243-85D8-23908DADF64A}" srcId="{1BF69184-1599-304F-AA0A-BEB08C25F01A}" destId="{77A14A61-2D80-214F-8C5D-904CF72605CE}" srcOrd="3" destOrd="0" parTransId="{CCBFFBD4-1F55-F144-A2E6-2B08C973803F}" sibTransId="{B7009D96-302D-7844-B06A-7B7EEE6A8903}"/>
    <dgm:cxn modelId="{E39B6C34-88BB-D44C-AC29-3CAC249076BB}" type="presOf" srcId="{8592BB65-81E1-C247-B4B6-304E2409F4DF}" destId="{17F7FFF6-5099-4240-B597-7C85FD0BB66C}" srcOrd="0" destOrd="0" presId="urn:microsoft.com/office/officeart/2005/8/layout/cycle2"/>
    <dgm:cxn modelId="{D2CC4D39-08D4-8547-B0D7-298616FDBC18}" type="presOf" srcId="{1BF69184-1599-304F-AA0A-BEB08C25F01A}" destId="{A2EAEB57-78BF-FE4C-9AFB-670F41957CE8}" srcOrd="0" destOrd="0" presId="urn:microsoft.com/office/officeart/2005/8/layout/cycle2"/>
    <dgm:cxn modelId="{EFE86D5B-405B-A84D-AF05-043AC46CB202}" type="presOf" srcId="{0B88908D-DAEC-F145-BFDB-38503D741B2C}" destId="{1F26B68A-5044-004A-97AA-1E87C0F3C025}" srcOrd="1" destOrd="0" presId="urn:microsoft.com/office/officeart/2005/8/layout/cycle2"/>
    <dgm:cxn modelId="{504AA36A-10CD-D541-9021-CAFE56433D0B}" type="presOf" srcId="{84A82C0B-9048-7C4C-B74A-DB76019E358B}" destId="{15579AF4-3170-AA46-9413-405197912853}" srcOrd="0" destOrd="0" presId="urn:microsoft.com/office/officeart/2005/8/layout/cycle2"/>
    <dgm:cxn modelId="{3C30486D-DCCF-D449-A6AC-6A3A31226BA6}" type="presOf" srcId="{B7009D96-302D-7844-B06A-7B7EEE6A8903}" destId="{8F7297D2-33E5-8244-A16B-92ABDFAE856A}" srcOrd="1" destOrd="0" presId="urn:microsoft.com/office/officeart/2005/8/layout/cycle2"/>
    <dgm:cxn modelId="{48D74E4D-B222-844A-BF42-8EF20DDB47A9}" type="presOf" srcId="{47B735BB-3685-7E4E-8B36-278BF1688E33}" destId="{61B41178-907C-7945-9283-C63CA499865D}" srcOrd="0" destOrd="0" presId="urn:microsoft.com/office/officeart/2005/8/layout/cycle2"/>
    <dgm:cxn modelId="{3D453F4E-C68C-AF44-A0E3-4F5FADC707B4}" srcId="{1BF69184-1599-304F-AA0A-BEB08C25F01A}" destId="{BE3534B4-36D7-1A49-AE71-DF3ABBC5FE00}" srcOrd="0" destOrd="0" parTransId="{8402A02F-41A5-9F4F-B2D2-BBCEF296B64C}" sibTransId="{61844F1D-1925-E347-BB6F-E3D53CBE664C}"/>
    <dgm:cxn modelId="{350D7D6E-2590-0749-9D83-C4D7F14488DE}" type="presOf" srcId="{61844F1D-1925-E347-BB6F-E3D53CBE664C}" destId="{5E37DCD1-EAE6-F64E-AD45-EA5DAADDED95}" srcOrd="1" destOrd="0" presId="urn:microsoft.com/office/officeart/2005/8/layout/cycle2"/>
    <dgm:cxn modelId="{EE6F527D-7C91-0A43-91AE-BF7C2CAF1A17}" type="presOf" srcId="{77A14A61-2D80-214F-8C5D-904CF72605CE}" destId="{B73BF548-F6C2-7442-AD18-EF0C0FDC86A9}" srcOrd="0" destOrd="0" presId="urn:microsoft.com/office/officeart/2005/8/layout/cycle2"/>
    <dgm:cxn modelId="{23856E9B-F195-CE41-9B6C-9EE253315503}" type="presOf" srcId="{0B88908D-DAEC-F145-BFDB-38503D741B2C}" destId="{045E8825-8393-0341-AF8A-7B8127E87655}" srcOrd="0" destOrd="0" presId="urn:microsoft.com/office/officeart/2005/8/layout/cycle2"/>
    <dgm:cxn modelId="{5BEA86AF-0BC4-024D-8F79-BB34E5FDA7DF}" srcId="{1BF69184-1599-304F-AA0A-BEB08C25F01A}" destId="{84A82C0B-9048-7C4C-B74A-DB76019E358B}" srcOrd="4" destOrd="0" parTransId="{52D08E11-6600-2040-8032-BE5211569E02}" sibTransId="{47B735BB-3685-7E4E-8B36-278BF1688E33}"/>
    <dgm:cxn modelId="{DD6C51B1-EE72-9940-9EBC-B4D13DED322B}" type="presOf" srcId="{61844F1D-1925-E347-BB6F-E3D53CBE664C}" destId="{5C57F074-0E3D-2D4C-BD2E-A97D65D6430F}" srcOrd="0" destOrd="0" presId="urn:microsoft.com/office/officeart/2005/8/layout/cycle2"/>
    <dgm:cxn modelId="{40FCF9B7-3233-2144-9620-C3DC6BB86997}" type="presOf" srcId="{3F8FCC46-A84F-DB40-8371-DAA84658F170}" destId="{CA2A8D19-1740-8E4A-8F85-1502257AC241}" srcOrd="0" destOrd="0" presId="urn:microsoft.com/office/officeart/2005/8/layout/cycle2"/>
    <dgm:cxn modelId="{0CAE60E2-A0A0-3045-A5FE-7EAA466B1AAF}" type="presOf" srcId="{47B735BB-3685-7E4E-8B36-278BF1688E33}" destId="{335A2342-15AB-E24A-8395-F82A3BC9A0A1}" srcOrd="1" destOrd="0" presId="urn:microsoft.com/office/officeart/2005/8/layout/cycle2"/>
    <dgm:cxn modelId="{D956D1F3-4589-024D-9DA2-8FDB38515FE5}" srcId="{1BF69184-1599-304F-AA0A-BEB08C25F01A}" destId="{8592BB65-81E1-C247-B4B6-304E2409F4DF}" srcOrd="2" destOrd="0" parTransId="{8DA28677-E3F7-6E40-8B0A-02B7A3F10757}" sibTransId="{0B88908D-DAEC-F145-BFDB-38503D741B2C}"/>
    <dgm:cxn modelId="{33254EBA-52E6-0C40-942A-18B8B16BCA02}" type="presParOf" srcId="{A2EAEB57-78BF-FE4C-9AFB-670F41957CE8}" destId="{E57A8204-8D78-434A-A44E-2669EC618A5B}" srcOrd="0" destOrd="0" presId="urn:microsoft.com/office/officeart/2005/8/layout/cycle2"/>
    <dgm:cxn modelId="{E09E80DF-F030-1245-8C7F-B551748E5F97}" type="presParOf" srcId="{A2EAEB57-78BF-FE4C-9AFB-670F41957CE8}" destId="{5C57F074-0E3D-2D4C-BD2E-A97D65D6430F}" srcOrd="1" destOrd="0" presId="urn:microsoft.com/office/officeart/2005/8/layout/cycle2"/>
    <dgm:cxn modelId="{A1E668C5-B61E-504A-8540-E13CCFC7073D}" type="presParOf" srcId="{5C57F074-0E3D-2D4C-BD2E-A97D65D6430F}" destId="{5E37DCD1-EAE6-F64E-AD45-EA5DAADDED95}" srcOrd="0" destOrd="0" presId="urn:microsoft.com/office/officeart/2005/8/layout/cycle2"/>
    <dgm:cxn modelId="{8E57CA40-5839-944F-937C-3E934A4684CA}" type="presParOf" srcId="{A2EAEB57-78BF-FE4C-9AFB-670F41957CE8}" destId="{8B82BCBF-0F48-BB45-A0F6-19B973E440DA}" srcOrd="2" destOrd="0" presId="urn:microsoft.com/office/officeart/2005/8/layout/cycle2"/>
    <dgm:cxn modelId="{56CC58E8-B57C-FC48-BE2C-C31B0709B14F}" type="presParOf" srcId="{A2EAEB57-78BF-FE4C-9AFB-670F41957CE8}" destId="{CA2A8D19-1740-8E4A-8F85-1502257AC241}" srcOrd="3" destOrd="0" presId="urn:microsoft.com/office/officeart/2005/8/layout/cycle2"/>
    <dgm:cxn modelId="{7B48A49C-4A9E-144E-A21C-769AF80FB30F}" type="presParOf" srcId="{CA2A8D19-1740-8E4A-8F85-1502257AC241}" destId="{686BDF86-02AF-EC4A-98CB-080A00F6D649}" srcOrd="0" destOrd="0" presId="urn:microsoft.com/office/officeart/2005/8/layout/cycle2"/>
    <dgm:cxn modelId="{F7DA4FA2-1316-6946-984A-00B8287D938C}" type="presParOf" srcId="{A2EAEB57-78BF-FE4C-9AFB-670F41957CE8}" destId="{17F7FFF6-5099-4240-B597-7C85FD0BB66C}" srcOrd="4" destOrd="0" presId="urn:microsoft.com/office/officeart/2005/8/layout/cycle2"/>
    <dgm:cxn modelId="{00F1A784-35BD-D144-AFC8-A30F5D73E937}" type="presParOf" srcId="{A2EAEB57-78BF-FE4C-9AFB-670F41957CE8}" destId="{045E8825-8393-0341-AF8A-7B8127E87655}" srcOrd="5" destOrd="0" presId="urn:microsoft.com/office/officeart/2005/8/layout/cycle2"/>
    <dgm:cxn modelId="{5818ECDC-286C-2F4C-ADA6-A8101831037D}" type="presParOf" srcId="{045E8825-8393-0341-AF8A-7B8127E87655}" destId="{1F26B68A-5044-004A-97AA-1E87C0F3C025}" srcOrd="0" destOrd="0" presId="urn:microsoft.com/office/officeart/2005/8/layout/cycle2"/>
    <dgm:cxn modelId="{EF9878CD-0874-474F-879D-8E0FC06C7CC8}" type="presParOf" srcId="{A2EAEB57-78BF-FE4C-9AFB-670F41957CE8}" destId="{B73BF548-F6C2-7442-AD18-EF0C0FDC86A9}" srcOrd="6" destOrd="0" presId="urn:microsoft.com/office/officeart/2005/8/layout/cycle2"/>
    <dgm:cxn modelId="{6787AB5E-508F-854B-82DE-C6FA46A23D21}" type="presParOf" srcId="{A2EAEB57-78BF-FE4C-9AFB-670F41957CE8}" destId="{03AF8BFA-E670-5A4C-B477-2CD414C770ED}" srcOrd="7" destOrd="0" presId="urn:microsoft.com/office/officeart/2005/8/layout/cycle2"/>
    <dgm:cxn modelId="{E8BDA254-1D2F-974D-8C79-FD00B9828CEA}" type="presParOf" srcId="{03AF8BFA-E670-5A4C-B477-2CD414C770ED}" destId="{8F7297D2-33E5-8244-A16B-92ABDFAE856A}" srcOrd="0" destOrd="0" presId="urn:microsoft.com/office/officeart/2005/8/layout/cycle2"/>
    <dgm:cxn modelId="{59D10A1E-F9C2-3541-A527-46D6A33BA895}" type="presParOf" srcId="{A2EAEB57-78BF-FE4C-9AFB-670F41957CE8}" destId="{15579AF4-3170-AA46-9413-405197912853}" srcOrd="8" destOrd="0" presId="urn:microsoft.com/office/officeart/2005/8/layout/cycle2"/>
    <dgm:cxn modelId="{5D1F1856-1080-CC41-B1E7-EB6996F29FE1}" type="presParOf" srcId="{A2EAEB57-78BF-FE4C-9AFB-670F41957CE8}" destId="{61B41178-907C-7945-9283-C63CA499865D}" srcOrd="9" destOrd="0" presId="urn:microsoft.com/office/officeart/2005/8/layout/cycle2"/>
    <dgm:cxn modelId="{CBA2573E-0B2F-634E-947B-2B18B717B29D}" type="presParOf" srcId="{61B41178-907C-7945-9283-C63CA499865D}" destId="{335A2342-15AB-E24A-8395-F82A3BC9A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Teacher lecture (limited attention)</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Calling out repeatedly</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Teacher attention</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D2DDC35D-61DD-6641-8C48-9F5E54DFA3EA}" type="presOf" srcId="{93007476-6EF1-F64E-A519-1ACAF287E549}" destId="{A0866A59-B2FB-4644-B18A-C6FBC1F9B5F8}"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3B6EF6BD-336B-4B41-B02B-279AF39E9F9B}" type="presOf" srcId="{800436A6-0ECE-8944-8376-785ACFC0B177}" destId="{06A65EF5-CB1C-0A4F-853C-D31241EEF64D}" srcOrd="0" destOrd="0" presId="urn:microsoft.com/office/officeart/2005/8/layout/hProcess9"/>
    <dgm:cxn modelId="{0D9A61C9-4C06-4648-B4F8-8B74A180202E}" type="presOf" srcId="{ED86E4E3-AE16-5E4E-8B95-3646250C7181}" destId="{054043CF-2D09-FE4C-B6BA-8C7A8F4DD86F}" srcOrd="0" destOrd="0" presId="urn:microsoft.com/office/officeart/2005/8/layout/hProcess9"/>
    <dgm:cxn modelId="{5A1712DA-E8D4-DF4B-A789-1408D45B03C7}" type="presOf" srcId="{A156AEF1-B32D-9042-8BE2-3D5BBC1AB577}" destId="{948F76B2-BF44-C44C-BABF-4914E998AE07}" srcOrd="0" destOrd="0" presId="urn:microsoft.com/office/officeart/2005/8/layout/hProcess9"/>
    <dgm:cxn modelId="{48CD193F-EDDA-0147-B4E4-2274F9F03CAA}" type="presParOf" srcId="{948F76B2-BF44-C44C-BABF-4914E998AE07}" destId="{DA96B8C7-BDCC-8745-9B2D-EAAD7FDD145C}" srcOrd="0" destOrd="0" presId="urn:microsoft.com/office/officeart/2005/8/layout/hProcess9"/>
    <dgm:cxn modelId="{6E103B0B-7D17-464E-AB7F-66B7E1BFB5B5}" type="presParOf" srcId="{948F76B2-BF44-C44C-BABF-4914E998AE07}" destId="{590ABE32-E8AB-254E-8C86-446184EA5374}" srcOrd="1" destOrd="0" presId="urn:microsoft.com/office/officeart/2005/8/layout/hProcess9"/>
    <dgm:cxn modelId="{1B1A2404-3C38-1F4F-BE11-D4244731D9E1}" type="presParOf" srcId="{590ABE32-E8AB-254E-8C86-446184EA5374}" destId="{054043CF-2D09-FE4C-B6BA-8C7A8F4DD86F}" srcOrd="0" destOrd="0" presId="urn:microsoft.com/office/officeart/2005/8/layout/hProcess9"/>
    <dgm:cxn modelId="{9D39C1DA-2F68-8A46-91CB-104C1870B92A}" type="presParOf" srcId="{590ABE32-E8AB-254E-8C86-446184EA5374}" destId="{84A1A111-CFD6-FC41-8116-F3EC8AAC7E42}" srcOrd="1" destOrd="0" presId="urn:microsoft.com/office/officeart/2005/8/layout/hProcess9"/>
    <dgm:cxn modelId="{CEEB06FB-A65A-D549-9B4C-9C465DDB67B9}" type="presParOf" srcId="{590ABE32-E8AB-254E-8C86-446184EA5374}" destId="{06A65EF5-CB1C-0A4F-853C-D31241EEF64D}" srcOrd="2" destOrd="0" presId="urn:microsoft.com/office/officeart/2005/8/layout/hProcess9"/>
    <dgm:cxn modelId="{456A58AB-DFFA-AC45-AD3C-DF8CE18CF193}" type="presParOf" srcId="{590ABE32-E8AB-254E-8C86-446184EA5374}" destId="{943BC318-C5FB-2D47-96D2-5232ACB11E7B}" srcOrd="3" destOrd="0" presId="urn:microsoft.com/office/officeart/2005/8/layout/hProcess9"/>
    <dgm:cxn modelId="{28615F18-4691-8E46-96F1-412A27864CF7}"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Difficult writing assignment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Throw pencil, rip paper, head down</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Nothing (doesn’t do assignment)</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B0766817-BAB9-804C-8EB5-79CE0C2AC325}" type="presOf" srcId="{A156AEF1-B32D-9042-8BE2-3D5BBC1AB577}" destId="{948F76B2-BF44-C44C-BABF-4914E998AE07}"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96344848-3466-F94B-8C29-027BEB020AB4}" type="presOf" srcId="{800436A6-0ECE-8944-8376-785ACFC0B177}" destId="{06A65EF5-CB1C-0A4F-853C-D31241EEF64D}"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71FC6888-C98E-4944-BDB4-0DC1CA971D35}" type="presOf" srcId="{ED86E4E3-AE16-5E4E-8B95-3646250C7181}" destId="{054043CF-2D09-FE4C-B6BA-8C7A8F4DD86F}" srcOrd="0" destOrd="0" presId="urn:microsoft.com/office/officeart/2005/8/layout/hProcess9"/>
    <dgm:cxn modelId="{8CB246BD-8778-F945-89FF-B2013F389E72}" type="presOf" srcId="{93007476-6EF1-F64E-A519-1ACAF287E549}" destId="{A0866A59-B2FB-4644-B18A-C6FBC1F9B5F8}" srcOrd="0" destOrd="0" presId="urn:microsoft.com/office/officeart/2005/8/layout/hProcess9"/>
    <dgm:cxn modelId="{DBAA22D0-6287-224B-B830-FC431670E1B9}" type="presParOf" srcId="{948F76B2-BF44-C44C-BABF-4914E998AE07}" destId="{DA96B8C7-BDCC-8745-9B2D-EAAD7FDD145C}" srcOrd="0" destOrd="0" presId="urn:microsoft.com/office/officeart/2005/8/layout/hProcess9"/>
    <dgm:cxn modelId="{59A5CE34-C16E-FA4A-A858-53FEC698C689}" type="presParOf" srcId="{948F76B2-BF44-C44C-BABF-4914E998AE07}" destId="{590ABE32-E8AB-254E-8C86-446184EA5374}" srcOrd="1" destOrd="0" presId="urn:microsoft.com/office/officeart/2005/8/layout/hProcess9"/>
    <dgm:cxn modelId="{4B8BF49B-9445-0246-9FF1-84A65AD29473}" type="presParOf" srcId="{590ABE32-E8AB-254E-8C86-446184EA5374}" destId="{054043CF-2D09-FE4C-B6BA-8C7A8F4DD86F}" srcOrd="0" destOrd="0" presId="urn:microsoft.com/office/officeart/2005/8/layout/hProcess9"/>
    <dgm:cxn modelId="{5907628B-1B48-BD4E-BA9A-C566EE1E4F3C}" type="presParOf" srcId="{590ABE32-E8AB-254E-8C86-446184EA5374}" destId="{84A1A111-CFD6-FC41-8116-F3EC8AAC7E42}" srcOrd="1" destOrd="0" presId="urn:microsoft.com/office/officeart/2005/8/layout/hProcess9"/>
    <dgm:cxn modelId="{394F938F-C9C7-C44A-955B-9EB1D5971FC7}" type="presParOf" srcId="{590ABE32-E8AB-254E-8C86-446184EA5374}" destId="{06A65EF5-CB1C-0A4F-853C-D31241EEF64D}" srcOrd="2" destOrd="0" presId="urn:microsoft.com/office/officeart/2005/8/layout/hProcess9"/>
    <dgm:cxn modelId="{07D0BB99-2807-D84D-910C-E613E03F9A61}" type="presParOf" srcId="{590ABE32-E8AB-254E-8C86-446184EA5374}" destId="{943BC318-C5FB-2D47-96D2-5232ACB11E7B}" srcOrd="3" destOrd="0" presId="urn:microsoft.com/office/officeart/2005/8/layout/hProcess9"/>
    <dgm:cxn modelId="{9A3BF07D-8578-BA4A-932D-F092E9F20C8D}"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Transition with peers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Teases, trips, pushes</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Peers laugh and pat on back</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27BDB260-0D34-0748-BDDB-9AFFC8722F67}" type="presOf" srcId="{A156AEF1-B32D-9042-8BE2-3D5BBC1AB577}" destId="{948F76B2-BF44-C44C-BABF-4914E998AE07}"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03FA636C-F930-6B4A-8024-B12A31E76344}" type="presOf" srcId="{800436A6-0ECE-8944-8376-785ACFC0B177}" destId="{06A65EF5-CB1C-0A4F-853C-D31241EEF64D}" srcOrd="0" destOrd="0" presId="urn:microsoft.com/office/officeart/2005/8/layout/hProcess9"/>
    <dgm:cxn modelId="{6598C082-9685-DC44-AC89-1CBB017FEB1D}" type="presOf" srcId="{ED86E4E3-AE16-5E4E-8B95-3646250C7181}" destId="{054043CF-2D09-FE4C-B6BA-8C7A8F4DD86F}"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D43C02D7-92F8-DB4D-89AD-448C0CB2DFAD}" type="presOf" srcId="{93007476-6EF1-F64E-A519-1ACAF287E549}" destId="{A0866A59-B2FB-4644-B18A-C6FBC1F9B5F8}" srcOrd="0" destOrd="0" presId="urn:microsoft.com/office/officeart/2005/8/layout/hProcess9"/>
    <dgm:cxn modelId="{ED155F8F-22C1-4747-B533-8D622B5E1EE0}" type="presParOf" srcId="{948F76B2-BF44-C44C-BABF-4914E998AE07}" destId="{DA96B8C7-BDCC-8745-9B2D-EAAD7FDD145C}" srcOrd="0" destOrd="0" presId="urn:microsoft.com/office/officeart/2005/8/layout/hProcess9"/>
    <dgm:cxn modelId="{4AF7E7E9-BCF7-AB48-A983-796174D6E4A0}" type="presParOf" srcId="{948F76B2-BF44-C44C-BABF-4914E998AE07}" destId="{590ABE32-E8AB-254E-8C86-446184EA5374}" srcOrd="1" destOrd="0" presId="urn:microsoft.com/office/officeart/2005/8/layout/hProcess9"/>
    <dgm:cxn modelId="{0E0A6BF5-CC11-4540-AAF9-7624BF94F647}" type="presParOf" srcId="{590ABE32-E8AB-254E-8C86-446184EA5374}" destId="{054043CF-2D09-FE4C-B6BA-8C7A8F4DD86F}" srcOrd="0" destOrd="0" presId="urn:microsoft.com/office/officeart/2005/8/layout/hProcess9"/>
    <dgm:cxn modelId="{596C01EA-4C84-8B4C-AB89-BA1B288CACE3}" type="presParOf" srcId="{590ABE32-E8AB-254E-8C86-446184EA5374}" destId="{84A1A111-CFD6-FC41-8116-F3EC8AAC7E42}" srcOrd="1" destOrd="0" presId="urn:microsoft.com/office/officeart/2005/8/layout/hProcess9"/>
    <dgm:cxn modelId="{524F1297-B973-4249-8C5C-55A59A3F653D}" type="presParOf" srcId="{590ABE32-E8AB-254E-8C86-446184EA5374}" destId="{06A65EF5-CB1C-0A4F-853C-D31241EEF64D}" srcOrd="2" destOrd="0" presId="urn:microsoft.com/office/officeart/2005/8/layout/hProcess9"/>
    <dgm:cxn modelId="{22B10A53-BF6D-D647-87F0-EF32EB381D86}" type="presParOf" srcId="{590ABE32-E8AB-254E-8C86-446184EA5374}" destId="{943BC318-C5FB-2D47-96D2-5232ACB11E7B}" srcOrd="3" destOrd="0" presId="urn:microsoft.com/office/officeart/2005/8/layout/hProcess9"/>
    <dgm:cxn modelId="{27BD1DC4-D753-8646-B21D-777D2E60B5B9}"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228361"/>
        <a:ext cx="2067847" cy="741026"/>
      </dsp:txXfrm>
    </dsp:sp>
    <dsp:sp modelId="{63C2B86F-C339-A644-A0A5-8D17AF622403}">
      <dsp:nvSpPr>
        <dsp:cNvPr id="0" name=""/>
        <dsp:cNvSpPr/>
      </dsp:nvSpPr>
      <dsp:spPr>
        <a:xfrm>
          <a:off x="428082" y="969387"/>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029952"/>
        <a:ext cx="1946717" cy="3583860"/>
      </dsp:txXfrm>
    </dsp:sp>
    <dsp:sp modelId="{66AE0118-AAE6-344F-8859-8AB38F867746}">
      <dsp:nvSpPr>
        <dsp:cNvPr id="0" name=""/>
        <dsp:cNvSpPr/>
      </dsp:nvSpPr>
      <dsp:spPr>
        <a:xfrm>
          <a:off x="2385873" y="341457"/>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444424"/>
        <a:ext cx="510123" cy="308900"/>
      </dsp:txXfrm>
    </dsp:sp>
    <dsp:sp modelId="{54717E25-7AA8-E34A-A3F5-DEA4C45C2E19}">
      <dsp:nvSpPr>
        <dsp:cNvPr id="0" name=""/>
        <dsp:cNvSpPr/>
      </dsp:nvSpPr>
      <dsp:spPr>
        <a:xfrm>
          <a:off x="3326308"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228361"/>
        <a:ext cx="2067847" cy="741026"/>
      </dsp:txXfrm>
    </dsp:sp>
    <dsp:sp modelId="{3B369317-152F-0846-AC40-1C8FD6D6754F}">
      <dsp:nvSpPr>
        <dsp:cNvPr id="0" name=""/>
        <dsp:cNvSpPr/>
      </dsp:nvSpPr>
      <dsp:spPr>
        <a:xfrm>
          <a:off x="3749843" y="969387"/>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029952"/>
        <a:ext cx="1946717" cy="3583860"/>
      </dsp:txXfrm>
    </dsp:sp>
    <dsp:sp modelId="{4A58222B-1BB2-9F40-BE77-B7B4AA6FCDAE}">
      <dsp:nvSpPr>
        <dsp:cNvPr id="0" name=""/>
        <dsp:cNvSpPr/>
      </dsp:nvSpPr>
      <dsp:spPr>
        <a:xfrm>
          <a:off x="5707634" y="341457"/>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444424"/>
        <a:ext cx="510123" cy="308900"/>
      </dsp:txXfrm>
    </dsp:sp>
    <dsp:sp modelId="{DE1436E0-4BF3-CB4E-A889-102C52BD3C3D}">
      <dsp:nvSpPr>
        <dsp:cNvPr id="0" name=""/>
        <dsp:cNvSpPr/>
      </dsp:nvSpPr>
      <dsp:spPr>
        <a:xfrm>
          <a:off x="6648069"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228361"/>
        <a:ext cx="2067847" cy="741026"/>
      </dsp:txXfrm>
    </dsp:sp>
    <dsp:sp modelId="{5674F3AF-C665-9746-9B76-874571840816}">
      <dsp:nvSpPr>
        <dsp:cNvPr id="0" name=""/>
        <dsp:cNvSpPr/>
      </dsp:nvSpPr>
      <dsp:spPr>
        <a:xfrm>
          <a:off x="7071604" y="969387"/>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provided to extend your learning with respect to culturally and contextually relevant implementation</a:t>
          </a:r>
        </a:p>
      </dsp:txBody>
      <dsp:txXfrm>
        <a:off x="7132169" y="1029952"/>
        <a:ext cx="1946717" cy="3583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8204-8D78-434A-A44E-2669EC618A5B}">
      <dsp:nvSpPr>
        <dsp:cNvPr id="0" name=""/>
        <dsp:cNvSpPr/>
      </dsp:nvSpPr>
      <dsp:spPr>
        <a:xfrm>
          <a:off x="3789367" y="941"/>
          <a:ext cx="1812646"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Student Acts Out</a:t>
          </a:r>
        </a:p>
      </dsp:txBody>
      <dsp:txXfrm>
        <a:off x="4054823" y="198541"/>
        <a:ext cx="1281734" cy="954097"/>
      </dsp:txXfrm>
    </dsp:sp>
    <dsp:sp modelId="{5C57F074-0E3D-2D4C-BD2E-A97D65D6430F}">
      <dsp:nvSpPr>
        <dsp:cNvPr id="0" name=""/>
        <dsp:cNvSpPr/>
      </dsp:nvSpPr>
      <dsp:spPr>
        <a:xfrm rot="2160000">
          <a:off x="5390295" y="1022108"/>
          <a:ext cx="191459"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a:off x="5395780" y="1096305"/>
        <a:ext cx="134021" cy="273232"/>
      </dsp:txXfrm>
    </dsp:sp>
    <dsp:sp modelId="{8B82BCBF-0F48-BB45-A0F6-19B973E440DA}">
      <dsp:nvSpPr>
        <dsp:cNvPr id="0" name=""/>
        <dsp:cNvSpPr/>
      </dsp:nvSpPr>
      <dsp:spPr>
        <a:xfrm>
          <a:off x="5279467" y="1190667"/>
          <a:ext cx="2107481"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Teacher says no and gives initial consequence</a:t>
          </a:r>
          <a:endParaRPr lang="en-US" sz="1800" kern="1200" dirty="0"/>
        </a:p>
      </dsp:txBody>
      <dsp:txXfrm>
        <a:off x="5588100" y="1388267"/>
        <a:ext cx="1490215" cy="954097"/>
      </dsp:txXfrm>
    </dsp:sp>
    <dsp:sp modelId="{CA2A8D19-1740-8E4A-8F85-1502257AC241}">
      <dsp:nvSpPr>
        <dsp:cNvPr id="0" name=""/>
        <dsp:cNvSpPr/>
      </dsp:nvSpPr>
      <dsp:spPr>
        <a:xfrm rot="6135195">
          <a:off x="5966052" y="2591851"/>
          <a:ext cx="319831"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6024208" y="2636047"/>
        <a:ext cx="223882" cy="273232"/>
      </dsp:txXfrm>
    </dsp:sp>
    <dsp:sp modelId="{17F7FFF6-5099-4240-B597-7C85FD0BB66C}">
      <dsp:nvSpPr>
        <dsp:cNvPr id="0" name=""/>
        <dsp:cNvSpPr/>
      </dsp:nvSpPr>
      <dsp:spPr>
        <a:xfrm>
          <a:off x="4904976" y="3116256"/>
          <a:ext cx="2020060"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Student becomes disrespectful</a:t>
          </a:r>
          <a:endParaRPr lang="en-US" sz="1800" kern="1200" dirty="0"/>
        </a:p>
      </dsp:txBody>
      <dsp:txXfrm>
        <a:off x="5200807" y="3313856"/>
        <a:ext cx="1428398" cy="954097"/>
      </dsp:txXfrm>
    </dsp:sp>
    <dsp:sp modelId="{045E8825-8393-0341-AF8A-7B8127E87655}">
      <dsp:nvSpPr>
        <dsp:cNvPr id="0" name=""/>
        <dsp:cNvSpPr/>
      </dsp:nvSpPr>
      <dsp:spPr>
        <a:xfrm rot="10799985">
          <a:off x="4372581" y="3563217"/>
          <a:ext cx="376226"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4485449" y="3654295"/>
        <a:ext cx="263358" cy="273232"/>
      </dsp:txXfrm>
    </dsp:sp>
    <dsp:sp modelId="{B73BF548-F6C2-7442-AD18-EF0C0FDC86A9}">
      <dsp:nvSpPr>
        <dsp:cNvPr id="0" name=""/>
        <dsp:cNvSpPr/>
      </dsp:nvSpPr>
      <dsp:spPr>
        <a:xfrm>
          <a:off x="2305397" y="3116268"/>
          <a:ext cx="1889718"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Teacher sends student to office</a:t>
          </a:r>
          <a:endParaRPr lang="en-US" sz="1800" kern="1200" dirty="0"/>
        </a:p>
      </dsp:txBody>
      <dsp:txXfrm>
        <a:off x="2582140" y="3313868"/>
        <a:ext cx="1336232" cy="954097"/>
      </dsp:txXfrm>
    </dsp:sp>
    <dsp:sp modelId="{03AF8BFA-E670-5A4C-B477-2CD414C770ED}">
      <dsp:nvSpPr>
        <dsp:cNvPr id="0" name=""/>
        <dsp:cNvSpPr/>
      </dsp:nvSpPr>
      <dsp:spPr>
        <a:xfrm rot="15858210">
          <a:off x="3000808" y="2609290"/>
          <a:ext cx="308583"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3051690" y="2746427"/>
        <a:ext cx="216008" cy="273232"/>
      </dsp:txXfrm>
    </dsp:sp>
    <dsp:sp modelId="{15579AF4-3170-AA46-9413-405197912853}">
      <dsp:nvSpPr>
        <dsp:cNvPr id="0" name=""/>
        <dsp:cNvSpPr/>
      </dsp:nvSpPr>
      <dsp:spPr>
        <a:xfrm>
          <a:off x="1996283" y="1190667"/>
          <a:ext cx="2123781"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Student escapes class</a:t>
          </a:r>
        </a:p>
      </dsp:txBody>
      <dsp:txXfrm>
        <a:off x="2307304" y="1388267"/>
        <a:ext cx="1501739" cy="954097"/>
      </dsp:txXfrm>
    </dsp:sp>
    <dsp:sp modelId="{61B41178-907C-7945-9283-C63CA499865D}">
      <dsp:nvSpPr>
        <dsp:cNvPr id="0" name=""/>
        <dsp:cNvSpPr/>
      </dsp:nvSpPr>
      <dsp:spPr>
        <a:xfrm rot="19440000">
          <a:off x="3802831" y="1027602"/>
          <a:ext cx="189926"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a:off x="3808272" y="1135425"/>
        <a:ext cx="132948" cy="273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060608"/>
          <a:ext cx="2648902"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Teacher lecture (limited attention)</a:t>
          </a:r>
        </a:p>
      </dsp:txBody>
      <dsp:txXfrm>
        <a:off x="77873" y="1129641"/>
        <a:ext cx="2510836" cy="1276079"/>
      </dsp:txXfrm>
    </dsp:sp>
    <dsp:sp modelId="{06A65EF5-CB1C-0A4F-853C-D31241EEF64D}">
      <dsp:nvSpPr>
        <dsp:cNvPr id="0" name=""/>
        <dsp:cNvSpPr/>
      </dsp:nvSpPr>
      <dsp:spPr>
        <a:xfrm>
          <a:off x="2790348" y="1060608"/>
          <a:ext cx="2648902"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Calling out repeatedly</a:t>
          </a:r>
        </a:p>
      </dsp:txBody>
      <dsp:txXfrm>
        <a:off x="2859381" y="1129641"/>
        <a:ext cx="2510836" cy="1276079"/>
      </dsp:txXfrm>
    </dsp:sp>
    <dsp:sp modelId="{A0866A59-B2FB-4644-B18A-C6FBC1F9B5F8}">
      <dsp:nvSpPr>
        <dsp:cNvPr id="0" name=""/>
        <dsp:cNvSpPr/>
      </dsp:nvSpPr>
      <dsp:spPr>
        <a:xfrm>
          <a:off x="5571857" y="1060608"/>
          <a:ext cx="2648902"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Teacher attention</a:t>
          </a:r>
        </a:p>
      </dsp:txBody>
      <dsp:txXfrm>
        <a:off x="5640890" y="1129641"/>
        <a:ext cx="2510836" cy="1276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78874"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Difficult writing assignment</a:t>
          </a:r>
        </a:p>
      </dsp:txBody>
      <dsp:txXfrm>
        <a:off x="347907" y="1129641"/>
        <a:ext cx="2330814" cy="1276079"/>
      </dsp:txXfrm>
    </dsp:sp>
    <dsp:sp modelId="{06A65EF5-CB1C-0A4F-853C-D31241EEF64D}">
      <dsp:nvSpPr>
        <dsp:cNvPr id="0" name=""/>
        <dsp:cNvSpPr/>
      </dsp:nvSpPr>
      <dsp:spPr>
        <a:xfrm>
          <a:off x="2880359"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Throw pencil, rip paper, head down</a:t>
          </a:r>
        </a:p>
      </dsp:txBody>
      <dsp:txXfrm>
        <a:off x="2949392" y="1129641"/>
        <a:ext cx="2330814" cy="1276079"/>
      </dsp:txXfrm>
    </dsp:sp>
    <dsp:sp modelId="{A0866A59-B2FB-4644-B18A-C6FBC1F9B5F8}">
      <dsp:nvSpPr>
        <dsp:cNvPr id="0" name=""/>
        <dsp:cNvSpPr/>
      </dsp:nvSpPr>
      <dsp:spPr>
        <a:xfrm>
          <a:off x="5481845"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Nothing (doesn’t do assignment)</a:t>
          </a:r>
        </a:p>
      </dsp:txBody>
      <dsp:txXfrm>
        <a:off x="5550878" y="1129641"/>
        <a:ext cx="2330814" cy="1276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78874"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Transition with peers</a:t>
          </a:r>
        </a:p>
      </dsp:txBody>
      <dsp:txXfrm>
        <a:off x="347907" y="1129641"/>
        <a:ext cx="2330814" cy="1276079"/>
      </dsp:txXfrm>
    </dsp:sp>
    <dsp:sp modelId="{06A65EF5-CB1C-0A4F-853C-D31241EEF64D}">
      <dsp:nvSpPr>
        <dsp:cNvPr id="0" name=""/>
        <dsp:cNvSpPr/>
      </dsp:nvSpPr>
      <dsp:spPr>
        <a:xfrm>
          <a:off x="2880359"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Teases, trips, pushes</a:t>
          </a:r>
        </a:p>
      </dsp:txBody>
      <dsp:txXfrm>
        <a:off x="2949392" y="1129641"/>
        <a:ext cx="2330814" cy="1276079"/>
      </dsp:txXfrm>
    </dsp:sp>
    <dsp:sp modelId="{A0866A59-B2FB-4644-B18A-C6FBC1F9B5F8}">
      <dsp:nvSpPr>
        <dsp:cNvPr id="0" name=""/>
        <dsp:cNvSpPr/>
      </dsp:nvSpPr>
      <dsp:spPr>
        <a:xfrm>
          <a:off x="5481845"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Peers laugh and pat on back</a:t>
          </a:r>
        </a:p>
      </dsp:txBody>
      <dsp:txXfrm>
        <a:off x="5550878" y="1129641"/>
        <a:ext cx="2330814" cy="12760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9/19/2019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16354-18E1-5A40-A27B-1337E92EC78C}" type="datetimeFigureOut">
              <a:rPr lang="en-US" smtClean="0"/>
              <a:t>9/19/2019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03004-2ECF-D946-93FD-ACBFAC9899A7}" type="slidenum">
              <a:rPr lang="en-US" smtClean="0"/>
              <a:t>‹#›</a:t>
            </a:fld>
            <a:endParaRPr lang="en-US"/>
          </a:p>
        </p:txBody>
      </p:sp>
    </p:spTree>
    <p:extLst>
      <p:ext uri="{BB962C8B-B14F-4D97-AF65-F5344CB8AC3E}">
        <p14:creationId xmlns:p14="http://schemas.microsoft.com/office/powerpoint/2010/main" val="26531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3</a:t>
            </a:fld>
            <a:endParaRPr lang="en-US"/>
          </a:p>
        </p:txBody>
      </p:sp>
    </p:spTree>
    <p:extLst>
      <p:ext uri="{BB962C8B-B14F-4D97-AF65-F5344CB8AC3E}">
        <p14:creationId xmlns:p14="http://schemas.microsoft.com/office/powerpoint/2010/main" val="36011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C2A3D25-1F75-E04D-887D-FEF01FB8269C}" type="slidenum">
              <a:rPr lang="en-US">
                <a:solidFill>
                  <a:prstClr val="black"/>
                </a:solidFill>
                <a:latin typeface="Arial" pitchFamily="-1" charset="0"/>
              </a:rPr>
              <a:pPr/>
              <a:t>24</a:t>
            </a:fld>
            <a:endParaRPr lang="en-US">
              <a:solidFill>
                <a:prstClr val="black"/>
              </a:solidFill>
              <a:latin typeface="Arial" pitchFamily="-1"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46306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29</a:t>
            </a:fld>
            <a:endParaRPr lang="en-US"/>
          </a:p>
        </p:txBody>
      </p:sp>
    </p:spTree>
    <p:extLst>
      <p:ext uri="{BB962C8B-B14F-4D97-AF65-F5344CB8AC3E}">
        <p14:creationId xmlns:p14="http://schemas.microsoft.com/office/powerpoint/2010/main" val="218767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30</a:t>
            </a:fld>
            <a:endParaRPr lang="en-US"/>
          </a:p>
        </p:txBody>
      </p:sp>
    </p:spTree>
    <p:extLst>
      <p:ext uri="{BB962C8B-B14F-4D97-AF65-F5344CB8AC3E}">
        <p14:creationId xmlns:p14="http://schemas.microsoft.com/office/powerpoint/2010/main" val="325376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3004-2ECF-D946-93FD-ACBFAC9899A7}" type="slidenum">
              <a:rPr lang="en-US" smtClean="0"/>
              <a:t>41</a:t>
            </a:fld>
            <a:endParaRPr lang="en-US"/>
          </a:p>
        </p:txBody>
      </p:sp>
    </p:spTree>
    <p:extLst>
      <p:ext uri="{BB962C8B-B14F-4D97-AF65-F5344CB8AC3E}">
        <p14:creationId xmlns:p14="http://schemas.microsoft.com/office/powerpoint/2010/main" val="280282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3004-2ECF-D946-93FD-ACBFAC9899A7}" type="slidenum">
              <a:rPr lang="en-US" smtClean="0"/>
              <a:t>45</a:t>
            </a:fld>
            <a:endParaRPr lang="en-US"/>
          </a:p>
        </p:txBody>
      </p:sp>
    </p:spTree>
    <p:extLst>
      <p:ext uri="{BB962C8B-B14F-4D97-AF65-F5344CB8AC3E}">
        <p14:creationId xmlns:p14="http://schemas.microsoft.com/office/powerpoint/2010/main" val="166151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60</a:t>
            </a:fld>
            <a:endParaRPr lang="en-US"/>
          </a:p>
        </p:txBody>
      </p:sp>
    </p:spTree>
    <p:extLst>
      <p:ext uri="{BB962C8B-B14F-4D97-AF65-F5344CB8AC3E}">
        <p14:creationId xmlns:p14="http://schemas.microsoft.com/office/powerpoint/2010/main" val="842061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62</a:t>
            </a:fld>
            <a:endParaRPr lang="en-US"/>
          </a:p>
        </p:txBody>
      </p:sp>
    </p:spTree>
    <p:extLst>
      <p:ext uri="{BB962C8B-B14F-4D97-AF65-F5344CB8AC3E}">
        <p14:creationId xmlns:p14="http://schemas.microsoft.com/office/powerpoint/2010/main" val="165107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63</a:t>
            </a:fld>
            <a:endParaRPr lang="en-US"/>
          </a:p>
        </p:txBody>
      </p:sp>
    </p:spTree>
    <p:extLst>
      <p:ext uri="{BB962C8B-B14F-4D97-AF65-F5344CB8AC3E}">
        <p14:creationId xmlns:p14="http://schemas.microsoft.com/office/powerpoint/2010/main" val="137329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3004-2ECF-D946-93FD-ACBFAC9899A7}" type="slidenum">
              <a:rPr lang="en-US" smtClean="0"/>
              <a:t>68</a:t>
            </a:fld>
            <a:endParaRPr lang="en-US"/>
          </a:p>
        </p:txBody>
      </p:sp>
    </p:spTree>
    <p:extLst>
      <p:ext uri="{BB962C8B-B14F-4D97-AF65-F5344CB8AC3E}">
        <p14:creationId xmlns:p14="http://schemas.microsoft.com/office/powerpoint/2010/main" val="223017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6</a:t>
            </a:fld>
            <a:endParaRPr lang="en-US"/>
          </a:p>
        </p:txBody>
      </p:sp>
    </p:spTree>
    <p:extLst>
      <p:ext uri="{BB962C8B-B14F-4D97-AF65-F5344CB8AC3E}">
        <p14:creationId xmlns:p14="http://schemas.microsoft.com/office/powerpoint/2010/main" val="273514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44942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E8C17-3928-BE4C-A20B-2D88B9987E7E}"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26485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3180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E8C17-3928-BE4C-A20B-2D88B9987E7E}"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126741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19</a:t>
            </a:fld>
            <a:endParaRPr lang="en-US"/>
          </a:p>
        </p:txBody>
      </p:sp>
    </p:spTree>
    <p:extLst>
      <p:ext uri="{BB962C8B-B14F-4D97-AF65-F5344CB8AC3E}">
        <p14:creationId xmlns:p14="http://schemas.microsoft.com/office/powerpoint/2010/main" val="190132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6333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5C7234F-A93B-BC45-AE59-0418F33F8EE6}" type="slidenum">
              <a:rPr lang="en-US">
                <a:solidFill>
                  <a:prstClr val="black"/>
                </a:solidFill>
                <a:latin typeface="Arial" pitchFamily="-1" charset="0"/>
              </a:rPr>
              <a:pPr/>
              <a:t>23</a:t>
            </a:fld>
            <a:endParaRPr lang="en-US">
              <a:solidFill>
                <a:prstClr val="black"/>
              </a:solidFill>
              <a:latin typeface="Arial" pitchFamily="-1"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591003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88789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701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644090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831216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187002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380779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03663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63236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6669"/>
            <a:ext cx="7886700" cy="1113416"/>
          </a:xfrm>
        </p:spPr>
        <p:txBody>
          <a:bodyPr/>
          <a:lstStyle/>
          <a:p>
            <a:r>
              <a:rPr lang="en-US" dirty="0"/>
              <a:t>Click to edit Master title style</a:t>
            </a:r>
          </a:p>
        </p:txBody>
      </p:sp>
      <p:sp>
        <p:nvSpPr>
          <p:cNvPr id="3" name="Content Placeholder 2"/>
          <p:cNvSpPr>
            <a:spLocks noGrp="1"/>
          </p:cNvSpPr>
          <p:nvPr>
            <p:ph idx="1"/>
          </p:nvPr>
        </p:nvSpPr>
        <p:spPr>
          <a:xfrm>
            <a:off x="628650" y="1446904"/>
            <a:ext cx="7886700" cy="47300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298864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90806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418966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659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7FF-4A2E-4707-B11F-FDFF70F8AAEB}"/>
              </a:ext>
            </a:extLst>
          </p:cNvPr>
          <p:cNvSpPr>
            <a:spLocks noGrp="1"/>
          </p:cNvSpPr>
          <p:nvPr>
            <p:ph type="title"/>
          </p:nvPr>
        </p:nvSpPr>
        <p:spPr>
          <a:xfrm>
            <a:off x="267130" y="739792"/>
            <a:ext cx="8548097" cy="1851348"/>
          </a:xfrm>
          <a:ln>
            <a:noFill/>
          </a:ln>
        </p:spPr>
        <p:txBody>
          <a:bodyPr vert="horz" lIns="91440" tIns="45720" rIns="91440" bIns="45720" rtlCol="0" anchor="t" anchorCtr="0">
            <a:noAutofit/>
          </a:bodyPr>
          <a:lstStyle>
            <a:lvl1pPr>
              <a:defRPr lang="en-US" sz="4350" b="1" baseline="0">
                <a:solidFill>
                  <a:schemeClr val="bg1"/>
                </a:solidFill>
                <a:ea typeface="+mn-ea"/>
                <a:cs typeface="+mn-cs"/>
              </a:defRPr>
            </a:lvl1pPr>
          </a:lstStyle>
          <a:p>
            <a:pPr marL="0" lvl="0" indent="0">
              <a:spcBef>
                <a:spcPts val="750"/>
              </a:spcBef>
              <a:buFont typeface="Arial" panose="020B0604020202020204" pitchFamily="34" charset="0"/>
            </a:pPr>
            <a:r>
              <a:rPr lang="en-US" dirty="0"/>
              <a:t>Click to edit Master title style</a:t>
            </a:r>
          </a:p>
        </p:txBody>
      </p:sp>
      <p:sp>
        <p:nvSpPr>
          <p:cNvPr id="16" name="Text Placeholder 14"/>
          <p:cNvSpPr>
            <a:spLocks noGrp="1"/>
          </p:cNvSpPr>
          <p:nvPr>
            <p:ph type="body" sz="quarter" idx="14" hasCustomPrompt="1"/>
          </p:nvPr>
        </p:nvSpPr>
        <p:spPr>
          <a:xfrm>
            <a:off x="278043" y="2689362"/>
            <a:ext cx="8537184" cy="983651"/>
          </a:xfrm>
          <a:ln>
            <a:noFill/>
          </a:ln>
        </p:spPr>
        <p:txBody>
          <a:bodyPr>
            <a:noAutofit/>
          </a:bodyPr>
          <a:lstStyle>
            <a:lvl1pPr marL="0" indent="0">
              <a:buNone/>
              <a:defRPr sz="1500" b="0" baseline="0">
                <a:solidFill>
                  <a:schemeClr val="bg1"/>
                </a:solidFill>
                <a:latin typeface="+mn-lt"/>
              </a:defRPr>
            </a:lvl1pPr>
            <a:lvl5pPr>
              <a:defRPr/>
            </a:lvl5pPr>
          </a:lstStyle>
          <a:p>
            <a:pPr lvl="0"/>
            <a:r>
              <a:rPr lang="en-US" dirty="0"/>
              <a:t>Click to add main module subtitle</a:t>
            </a:r>
          </a:p>
        </p:txBody>
      </p:sp>
      <p:sp>
        <p:nvSpPr>
          <p:cNvPr id="3" name="Rectangle 2">
            <a:extLst>
              <a:ext uri="{FF2B5EF4-FFF2-40B4-BE49-F238E27FC236}">
                <a16:creationId xmlns:a16="http://schemas.microsoft.com/office/drawing/2014/main" id="{A75614EE-B341-407C-B002-D871943E9FC6}"/>
              </a:ext>
            </a:extLst>
          </p:cNvPr>
          <p:cNvSpPr/>
          <p:nvPr userDrawn="1"/>
        </p:nvSpPr>
        <p:spPr>
          <a:xfrm>
            <a:off x="0" y="4266862"/>
            <a:ext cx="9144000" cy="2591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National Center on Intensive Intervention at American Institutes for Researc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44" y="4677235"/>
            <a:ext cx="4538445" cy="926801"/>
          </a:xfrm>
          <a:prstGeom prst="rect">
            <a:avLst/>
          </a:prstGeom>
          <a:ln>
            <a:noFill/>
          </a:ln>
        </p:spPr>
      </p:pic>
      <p:pic>
        <p:nvPicPr>
          <p:cNvPr id="10" name="Picture 9" descr="Logo of UCONN | NEAG School of Education"/>
          <p:cNvPicPr>
            <a:picLocks noChangeAspect="1"/>
          </p:cNvPicPr>
          <p:nvPr userDrawn="1"/>
        </p:nvPicPr>
        <p:blipFill rotWithShape="1">
          <a:blip r:embed="rId3"/>
          <a:srcRect l="51929" t="12057" r="5093" b="50942"/>
          <a:stretch/>
        </p:blipFill>
        <p:spPr>
          <a:xfrm>
            <a:off x="267130" y="5645650"/>
            <a:ext cx="3929865" cy="1001731"/>
          </a:xfrm>
          <a:prstGeom prst="rect">
            <a:avLst/>
          </a:prstGeom>
          <a:ln>
            <a:noFill/>
          </a:ln>
        </p:spPr>
      </p:pic>
    </p:spTree>
    <p:extLst>
      <p:ext uri="{BB962C8B-B14F-4D97-AF65-F5344CB8AC3E}">
        <p14:creationId xmlns:p14="http://schemas.microsoft.com/office/powerpoint/2010/main" val="1925721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6669"/>
            <a:ext cx="7886700" cy="1113416"/>
          </a:xfrm>
        </p:spPr>
        <p:txBody>
          <a:bodyPr/>
          <a:lstStyle/>
          <a:p>
            <a:r>
              <a:rPr lang="en-US" dirty="0"/>
              <a:t>Click to edit Master title style</a:t>
            </a:r>
          </a:p>
        </p:txBody>
      </p:sp>
      <p:sp>
        <p:nvSpPr>
          <p:cNvPr id="3" name="Content Placeholder 2"/>
          <p:cNvSpPr>
            <a:spLocks noGrp="1"/>
          </p:cNvSpPr>
          <p:nvPr>
            <p:ph idx="1"/>
          </p:nvPr>
        </p:nvSpPr>
        <p:spPr>
          <a:xfrm>
            <a:off x="628650" y="1446904"/>
            <a:ext cx="7886700" cy="47300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401281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dirty="0"/>
              <a:t>Click to edit Master title style</a:t>
            </a:r>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1619299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627419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584500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7FF-4A2E-4707-B11F-FDFF70F8AAEB}"/>
              </a:ext>
            </a:extLst>
          </p:cNvPr>
          <p:cNvSpPr>
            <a:spLocks noGrp="1"/>
          </p:cNvSpPr>
          <p:nvPr>
            <p:ph type="title"/>
          </p:nvPr>
        </p:nvSpPr>
        <p:spPr>
          <a:xfrm>
            <a:off x="267130" y="739792"/>
            <a:ext cx="8548097" cy="1851348"/>
          </a:xfrm>
          <a:ln>
            <a:noFill/>
          </a:ln>
        </p:spPr>
        <p:txBody>
          <a:bodyPr vert="horz" lIns="91440" tIns="45720" rIns="91440" bIns="45720" rtlCol="0" anchor="t" anchorCtr="0">
            <a:noAutofit/>
          </a:bodyPr>
          <a:lstStyle>
            <a:lvl1pPr>
              <a:defRPr lang="en-US" sz="4350" b="1" baseline="0">
                <a:solidFill>
                  <a:schemeClr val="bg1"/>
                </a:solidFill>
                <a:ea typeface="+mn-ea"/>
                <a:cs typeface="+mn-cs"/>
              </a:defRPr>
            </a:lvl1pPr>
          </a:lstStyle>
          <a:p>
            <a:pPr marL="0" lvl="0" indent="0">
              <a:spcBef>
                <a:spcPts val="750"/>
              </a:spcBef>
              <a:buFont typeface="Arial" panose="020B0604020202020204" pitchFamily="34" charset="0"/>
            </a:pPr>
            <a:r>
              <a:rPr lang="en-US"/>
              <a:t>Click to edit Master title style</a:t>
            </a:r>
            <a:endParaRPr lang="en-US" dirty="0"/>
          </a:p>
        </p:txBody>
      </p:sp>
      <p:sp>
        <p:nvSpPr>
          <p:cNvPr id="16" name="Text Placeholder 14"/>
          <p:cNvSpPr>
            <a:spLocks noGrp="1"/>
          </p:cNvSpPr>
          <p:nvPr>
            <p:ph type="body" sz="quarter" idx="14" hasCustomPrompt="1"/>
          </p:nvPr>
        </p:nvSpPr>
        <p:spPr>
          <a:xfrm>
            <a:off x="278043" y="2689362"/>
            <a:ext cx="8537184" cy="983651"/>
          </a:xfrm>
          <a:ln>
            <a:noFill/>
          </a:ln>
        </p:spPr>
        <p:txBody>
          <a:bodyPr>
            <a:noAutofit/>
          </a:bodyPr>
          <a:lstStyle>
            <a:lvl1pPr marL="0" indent="0">
              <a:buNone/>
              <a:defRPr sz="1500" b="0" baseline="0">
                <a:solidFill>
                  <a:schemeClr val="bg1"/>
                </a:solidFill>
                <a:latin typeface="+mn-lt"/>
              </a:defRPr>
            </a:lvl1pPr>
            <a:lvl5pPr>
              <a:defRPr/>
            </a:lvl5pPr>
          </a:lstStyle>
          <a:p>
            <a:pPr lvl="0"/>
            <a:r>
              <a:rPr lang="en-US" dirty="0"/>
              <a:t>Click to add main module subtitle</a:t>
            </a:r>
          </a:p>
        </p:txBody>
      </p:sp>
      <p:sp>
        <p:nvSpPr>
          <p:cNvPr id="3" name="Rectangle 2">
            <a:extLst>
              <a:ext uri="{FF2B5EF4-FFF2-40B4-BE49-F238E27FC236}">
                <a16:creationId xmlns:a16="http://schemas.microsoft.com/office/drawing/2014/main" id="{A75614EE-B341-407C-B002-D871943E9FC6}"/>
              </a:ext>
            </a:extLst>
          </p:cNvPr>
          <p:cNvSpPr/>
          <p:nvPr userDrawn="1"/>
        </p:nvSpPr>
        <p:spPr>
          <a:xfrm>
            <a:off x="0" y="4266862"/>
            <a:ext cx="9144000" cy="2591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National Center on Intensive Intervention at American Institutes for Researc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44" y="4677235"/>
            <a:ext cx="4538445" cy="926801"/>
          </a:xfrm>
          <a:prstGeom prst="rect">
            <a:avLst/>
          </a:prstGeom>
          <a:ln>
            <a:noFill/>
          </a:ln>
        </p:spPr>
      </p:pic>
      <p:pic>
        <p:nvPicPr>
          <p:cNvPr id="10" name="Picture 9" descr="Logo of UCONN | NEAG School of Education"/>
          <p:cNvPicPr>
            <a:picLocks noChangeAspect="1"/>
          </p:cNvPicPr>
          <p:nvPr userDrawn="1"/>
        </p:nvPicPr>
        <p:blipFill rotWithShape="1">
          <a:blip r:embed="rId3"/>
          <a:srcRect l="51929" t="12057" r="5093" b="50942"/>
          <a:stretch/>
        </p:blipFill>
        <p:spPr>
          <a:xfrm>
            <a:off x="267130" y="5645650"/>
            <a:ext cx="3929865" cy="1001731"/>
          </a:xfrm>
          <a:prstGeom prst="rect">
            <a:avLst/>
          </a:prstGeom>
          <a:ln>
            <a:noFill/>
          </a:ln>
        </p:spPr>
      </p:pic>
    </p:spTree>
    <p:extLst>
      <p:ext uri="{BB962C8B-B14F-4D97-AF65-F5344CB8AC3E}">
        <p14:creationId xmlns:p14="http://schemas.microsoft.com/office/powerpoint/2010/main" val="337554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6669"/>
            <a:ext cx="7886700" cy="1113416"/>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446904"/>
            <a:ext cx="7886700" cy="47300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620527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1075992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3863032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264359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9/19/2019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9/19/2019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6002095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of National Center on Intensive Intervention at American Institutes for Research and logo of UCONN | NEAG School of Education">
            <a:extLst>
              <a:ext uri="{FF2B5EF4-FFF2-40B4-BE49-F238E27FC236}">
                <a16:creationId xmlns:a16="http://schemas.microsoft.com/office/drawing/2014/main" id="{3EDC5051-E549-4747-BBFC-1B696DCF8E1A}"/>
              </a:ext>
            </a:extLst>
          </p:cNvPr>
          <p:cNvPicPr>
            <a:picLocks noChangeAspect="1"/>
          </p:cNvPicPr>
          <p:nvPr userDrawn="1"/>
        </p:nvPicPr>
        <p:blipFill rotWithShape="1">
          <a:blip r:embed="rId7"/>
          <a:srcRect t="3473" r="497"/>
          <a:stretch/>
        </p:blipFill>
        <p:spPr>
          <a:xfrm>
            <a:off x="0" y="6193405"/>
            <a:ext cx="9144000" cy="678784"/>
          </a:xfrm>
          <a:prstGeom prst="rect">
            <a:avLst/>
          </a:prstGeom>
        </p:spPr>
      </p:pic>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solidFill>
              </a:defRPr>
            </a:lvl1pPr>
          </a:lstStyle>
          <a:p>
            <a:fld id="{83DB228F-51E9-46B2-8EFC-ABF8BE8383E7}" type="slidenum">
              <a:rPr lang="en-US" smtClean="0"/>
              <a:pPr/>
              <a:t>‹#›</a:t>
            </a:fld>
            <a:endParaRPr lang="en-US"/>
          </a:p>
        </p:txBody>
      </p:sp>
    </p:spTree>
    <p:extLst>
      <p:ext uri="{BB962C8B-B14F-4D97-AF65-F5344CB8AC3E}">
        <p14:creationId xmlns:p14="http://schemas.microsoft.com/office/powerpoint/2010/main" val="23057336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of National Center on Intensive Intervention at American Institutes for Research and logo of UCONN | NEAG School of Education">
            <a:extLst>
              <a:ext uri="{FF2B5EF4-FFF2-40B4-BE49-F238E27FC236}">
                <a16:creationId xmlns:a16="http://schemas.microsoft.com/office/drawing/2014/main" id="{3EDC5051-E549-4747-BBFC-1B696DCF8E1A}"/>
              </a:ext>
            </a:extLst>
          </p:cNvPr>
          <p:cNvPicPr>
            <a:picLocks noChangeAspect="1"/>
          </p:cNvPicPr>
          <p:nvPr userDrawn="1"/>
        </p:nvPicPr>
        <p:blipFill rotWithShape="1">
          <a:blip r:embed="rId7"/>
          <a:srcRect t="3473" r="497"/>
          <a:stretch/>
        </p:blipFill>
        <p:spPr>
          <a:xfrm>
            <a:off x="0" y="6193405"/>
            <a:ext cx="9144000" cy="678784"/>
          </a:xfrm>
          <a:prstGeom prst="rect">
            <a:avLst/>
          </a:prstGeom>
        </p:spPr>
      </p:pic>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solidFill>
              </a:defRPr>
            </a:lvl1pPr>
          </a:lstStyle>
          <a:p>
            <a:fld id="{83DB228F-51E9-46B2-8EFC-ABF8BE8383E7}" type="slidenum">
              <a:rPr lang="en-US" smtClean="0"/>
              <a:pPr/>
              <a:t>‹#›</a:t>
            </a:fld>
            <a:endParaRPr lang="en-US"/>
          </a:p>
        </p:txBody>
      </p:sp>
    </p:spTree>
    <p:extLst>
      <p:ext uri="{BB962C8B-B14F-4D97-AF65-F5344CB8AC3E}">
        <p14:creationId xmlns:p14="http://schemas.microsoft.com/office/powerpoint/2010/main" val="426922015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XCl2fMsdTU"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VXCl2fMsdTU"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D9117-FC55-4143-A3F5-6CAA3768082C}"/>
              </a:ext>
            </a:extLst>
          </p:cNvPr>
          <p:cNvSpPr>
            <a:spLocks noGrp="1"/>
          </p:cNvSpPr>
          <p:nvPr>
            <p:ph type="title"/>
          </p:nvPr>
        </p:nvSpPr>
        <p:spPr/>
        <p:txBody>
          <a:bodyPr/>
          <a:lstStyle/>
          <a:p>
            <a:pPr>
              <a:lnSpc>
                <a:spcPct val="100000"/>
              </a:lnSpc>
              <a:spcBef>
                <a:spcPts val="1000"/>
              </a:spcBef>
            </a:pPr>
            <a:r>
              <a:rPr lang="en-US" sz="4800" dirty="0">
                <a:solidFill>
                  <a:schemeClr val="accent2"/>
                </a:solidFill>
              </a:rPr>
              <a:t>Module 1</a:t>
            </a:r>
            <a:br>
              <a:rPr lang="en-US" sz="4400" dirty="0">
                <a:solidFill>
                  <a:schemeClr val="accent2"/>
                </a:solidFill>
              </a:rPr>
            </a:br>
            <a:r>
              <a:rPr lang="en-US" sz="5800" dirty="0">
                <a:solidFill>
                  <a:schemeClr val="accent2"/>
                </a:solidFill>
              </a:rPr>
              <a:t>Behavioral Theory I</a:t>
            </a:r>
          </a:p>
        </p:txBody>
      </p:sp>
      <p:sp>
        <p:nvSpPr>
          <p:cNvPr id="3" name="Text Placeholder 2"/>
          <p:cNvSpPr>
            <a:spLocks noGrp="1"/>
          </p:cNvSpPr>
          <p:nvPr>
            <p:ph type="body" sz="quarter" idx="14"/>
          </p:nvPr>
        </p:nvSpPr>
        <p:spPr>
          <a:xfrm>
            <a:off x="278043" y="2689362"/>
            <a:ext cx="8537184" cy="983651"/>
          </a:xfrm>
        </p:spPr>
        <p:txBody>
          <a:bodyPr/>
          <a:lstStyle/>
          <a:p>
            <a:pPr>
              <a:spcBef>
                <a:spcPts val="1000"/>
              </a:spcBef>
            </a:pPr>
            <a:r>
              <a:rPr lang="en-US" sz="2000" dirty="0"/>
              <a:t>Jennifer Freeman, PhD</a:t>
            </a:r>
          </a:p>
          <a:p>
            <a:pPr>
              <a:spcBef>
                <a:spcPts val="1000"/>
              </a:spcBef>
            </a:pPr>
            <a:r>
              <a:rPr lang="en-US" sz="2000" dirty="0"/>
              <a:t>Don Briere, PhD</a:t>
            </a:r>
          </a:p>
          <a:p>
            <a:pPr>
              <a:spcBef>
                <a:spcPts val="1000"/>
              </a:spcBef>
            </a:pPr>
            <a:r>
              <a:rPr lang="en-US" sz="2000" dirty="0"/>
              <a:t>Brandi Simonsen, PhD</a:t>
            </a:r>
          </a:p>
          <a:p>
            <a:pPr>
              <a:spcBef>
                <a:spcPts val="1000"/>
              </a:spcBef>
            </a:pPr>
            <a:endParaRPr lang="en-US" sz="2000" dirty="0"/>
          </a:p>
        </p:txBody>
      </p:sp>
    </p:spTree>
    <p:extLst>
      <p:ext uri="{BB962C8B-B14F-4D97-AF65-F5344CB8AC3E}">
        <p14:creationId xmlns:p14="http://schemas.microsoft.com/office/powerpoint/2010/main" val="244758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United States, we have a problem!</a:t>
            </a:r>
            <a:endParaRPr lang="en-US" dirty="0"/>
          </a:p>
        </p:txBody>
      </p:sp>
      <p:sp>
        <p:nvSpPr>
          <p:cNvPr id="3" name="Content Placeholder 2"/>
          <p:cNvSpPr>
            <a:spLocks noGrp="1"/>
          </p:cNvSpPr>
          <p:nvPr>
            <p:ph idx="1"/>
          </p:nvPr>
        </p:nvSpPr>
        <p:spPr>
          <a:xfrm>
            <a:off x="628650" y="1446904"/>
            <a:ext cx="4787825" cy="4730059"/>
          </a:xfrm>
        </p:spPr>
        <p:txBody>
          <a:bodyPr>
            <a:normAutofit/>
          </a:bodyPr>
          <a:lstStyle/>
          <a:p>
            <a:pPr marL="0" indent="0">
              <a:buNone/>
            </a:pPr>
            <a:r>
              <a:rPr lang="en-US" sz="4000" b="1" dirty="0">
                <a:solidFill>
                  <a:schemeClr val="bg1"/>
                </a:solidFill>
              </a:rPr>
              <a:t>12% </a:t>
            </a:r>
            <a:r>
              <a:rPr lang="en-US" sz="3200" dirty="0">
                <a:solidFill>
                  <a:schemeClr val="bg1"/>
                </a:solidFill>
              </a:rPr>
              <a:t>of beginning public school teachers leave within their first 2 years </a:t>
            </a:r>
          </a:p>
          <a:p>
            <a:pPr marL="0" indent="0">
              <a:buNone/>
            </a:pPr>
            <a:endParaRPr lang="en-US" sz="2400" dirty="0">
              <a:solidFill>
                <a:schemeClr val="bg1"/>
              </a:solidFill>
            </a:endParaRPr>
          </a:p>
          <a:p>
            <a:pPr marL="0" indent="0">
              <a:buNone/>
            </a:pPr>
            <a:r>
              <a:rPr lang="en-US" sz="4000" b="1" dirty="0">
                <a:solidFill>
                  <a:schemeClr val="bg1"/>
                </a:solidFill>
              </a:rPr>
              <a:t>50% </a:t>
            </a:r>
            <a:r>
              <a:rPr lang="en-US" sz="3200" dirty="0">
                <a:solidFill>
                  <a:schemeClr val="bg1"/>
                </a:solidFill>
              </a:rPr>
              <a:t>leave within their first 5 years</a:t>
            </a:r>
          </a:p>
        </p:txBody>
      </p:sp>
      <p:graphicFrame>
        <p:nvGraphicFramePr>
          <p:cNvPr id="5" name="Chart 4" descr="A pie chart split into two equal parts."/>
          <p:cNvGraphicFramePr/>
          <p:nvPr>
            <p:extLst>
              <p:ext uri="{D42A27DB-BD31-4B8C-83A1-F6EECF244321}">
                <p14:modId xmlns:p14="http://schemas.microsoft.com/office/powerpoint/2010/main" val="3005893508"/>
              </p:ext>
            </p:extLst>
          </p:nvPr>
        </p:nvGraphicFramePr>
        <p:xfrm>
          <a:off x="5040254" y="1722922"/>
          <a:ext cx="4429920" cy="294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A pie chart split into two equal parts. "/>
          <p:cNvGraphicFramePr/>
          <p:nvPr>
            <p:extLst>
              <p:ext uri="{D42A27DB-BD31-4B8C-83A1-F6EECF244321}">
                <p14:modId xmlns:p14="http://schemas.microsoft.com/office/powerpoint/2010/main" val="3478722899"/>
              </p:ext>
            </p:extLst>
          </p:nvPr>
        </p:nvGraphicFramePr>
        <p:xfrm>
          <a:off x="4532324" y="1609080"/>
          <a:ext cx="5445782" cy="30548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6757" y="5548141"/>
            <a:ext cx="9143999" cy="600164"/>
          </a:xfrm>
          <a:prstGeom prst="rect">
            <a:avLst/>
          </a:prstGeom>
          <a:noFill/>
        </p:spPr>
        <p:txBody>
          <a:bodyPr wrap="square" rtlCol="0">
            <a:spAutoFit/>
          </a:bodyPr>
          <a:lstStyle/>
          <a:p>
            <a:r>
              <a:rPr lang="en-US" sz="1100" dirty="0">
                <a:solidFill>
                  <a:prstClr val="white"/>
                </a:solidFill>
                <a:ea typeface="ＭＳ Ｐゴシック" pitchFamily="34" charset="-128"/>
                <a:cs typeface="ＭＳ Ｐゴシック" pitchFamily="34" charset="-128"/>
              </a:rPr>
              <a:t>(Boyd, Grossman, </a:t>
            </a:r>
            <a:r>
              <a:rPr lang="en-US" sz="1100" dirty="0" err="1">
                <a:solidFill>
                  <a:prstClr val="white"/>
                </a:solidFill>
                <a:ea typeface="ＭＳ Ｐゴシック" pitchFamily="34" charset="-128"/>
                <a:cs typeface="ＭＳ Ｐゴシック" pitchFamily="34" charset="-128"/>
              </a:rPr>
              <a:t>Ing</a:t>
            </a:r>
            <a:r>
              <a:rPr lang="en-US" sz="1100" dirty="0">
                <a:solidFill>
                  <a:prstClr val="white"/>
                </a:solidFill>
                <a:ea typeface="ＭＳ Ｐゴシック" pitchFamily="34" charset="-128"/>
                <a:cs typeface="ＭＳ Ｐゴシック" pitchFamily="34" charset="-128"/>
              </a:rPr>
              <a:t>, Lankford, Loeb, &amp; Wyckoff, 2011; </a:t>
            </a:r>
            <a:r>
              <a:rPr lang="en-US" sz="1100" dirty="0" err="1">
                <a:solidFill>
                  <a:prstClr val="white"/>
                </a:solidFill>
                <a:ea typeface="ＭＳ Ｐゴシック" pitchFamily="34" charset="-128"/>
                <a:cs typeface="ＭＳ Ｐゴシック" pitchFamily="34" charset="-128"/>
              </a:rPr>
              <a:t>DeAngelis</a:t>
            </a:r>
            <a:r>
              <a:rPr lang="en-US" sz="1100" dirty="0">
                <a:solidFill>
                  <a:prstClr val="white"/>
                </a:solidFill>
                <a:ea typeface="ＭＳ Ｐゴシック" pitchFamily="34" charset="-128"/>
                <a:cs typeface="ＭＳ Ｐゴシック" pitchFamily="34" charset="-128"/>
              </a:rPr>
              <a:t>, &amp; Presley, 2011; Feng, 2006; Henke, Zahn, &amp; Carroll, 2001; Ingersoll, 2001; </a:t>
            </a:r>
            <a:r>
              <a:rPr lang="en-US" sz="1100" dirty="0" err="1">
                <a:solidFill>
                  <a:prstClr val="white"/>
                </a:solidFill>
                <a:ea typeface="ＭＳ Ｐゴシック" pitchFamily="34" charset="-128"/>
                <a:cs typeface="ＭＳ Ｐゴシック" pitchFamily="34" charset="-128"/>
              </a:rPr>
              <a:t>Ingersol</a:t>
            </a:r>
            <a:r>
              <a:rPr lang="en-US" sz="1100" dirty="0">
                <a:solidFill>
                  <a:prstClr val="white"/>
                </a:solidFill>
                <a:ea typeface="ＭＳ Ｐゴシック" pitchFamily="34" charset="-128"/>
                <a:cs typeface="ＭＳ Ｐゴシック" pitchFamily="34" charset="-128"/>
              </a:rPr>
              <a:t>, </a:t>
            </a:r>
            <a:r>
              <a:rPr lang="en-US" sz="1100" dirty="0" err="1">
                <a:solidFill>
                  <a:prstClr val="white"/>
                </a:solidFill>
                <a:ea typeface="ＭＳ Ｐゴシック" pitchFamily="34" charset="-128"/>
                <a:cs typeface="ＭＳ Ｐゴシック" pitchFamily="34" charset="-128"/>
              </a:rPr>
              <a:t>Merril</a:t>
            </a:r>
            <a:r>
              <a:rPr lang="en-US" sz="1100" dirty="0">
                <a:solidFill>
                  <a:prstClr val="white"/>
                </a:solidFill>
                <a:ea typeface="ＭＳ Ｐゴシック" pitchFamily="34" charset="-128"/>
                <a:cs typeface="ＭＳ Ｐゴシック" pitchFamily="34" charset="-128"/>
              </a:rPr>
              <a:t>, May, 2012; Johnson &amp; </a:t>
            </a:r>
            <a:r>
              <a:rPr lang="en-US" sz="1100" dirty="0" err="1">
                <a:solidFill>
                  <a:prstClr val="white"/>
                </a:solidFill>
                <a:ea typeface="ＭＳ Ｐゴシック" pitchFamily="34" charset="-128"/>
                <a:cs typeface="ＭＳ Ｐゴシック" pitchFamily="34" charset="-128"/>
              </a:rPr>
              <a:t>Birkeland</a:t>
            </a:r>
            <a:r>
              <a:rPr lang="en-US" sz="1100" dirty="0">
                <a:solidFill>
                  <a:prstClr val="white"/>
                </a:solidFill>
                <a:ea typeface="ＭＳ Ｐゴシック" pitchFamily="34" charset="-128"/>
                <a:cs typeface="ＭＳ Ｐゴシック" pitchFamily="34" charset="-128"/>
              </a:rPr>
              <a:t>, 2003; Ingersoll &amp; Smith, 2003; Kaiser &amp; National Center for Educational Statistics, 2011; </a:t>
            </a:r>
            <a:r>
              <a:rPr lang="en-US" sz="1100" dirty="0" err="1">
                <a:solidFill>
                  <a:prstClr val="white"/>
                </a:solidFill>
                <a:ea typeface="ＭＳ Ｐゴシック" pitchFamily="34" charset="-128"/>
                <a:cs typeface="ＭＳ Ｐゴシック" pitchFamily="34" charset="-128"/>
              </a:rPr>
              <a:t>Kukla</a:t>
            </a:r>
            <a:r>
              <a:rPr lang="en-US" sz="1100" dirty="0">
                <a:solidFill>
                  <a:prstClr val="white"/>
                </a:solidFill>
                <a:ea typeface="ＭＳ Ｐゴシック" pitchFamily="34" charset="-128"/>
                <a:cs typeface="ＭＳ Ｐゴシック" pitchFamily="34" charset="-128"/>
              </a:rPr>
              <a:t>-Acevedo, 2009; </a:t>
            </a:r>
            <a:r>
              <a:rPr lang="en-US" sz="1100" dirty="0" err="1">
                <a:solidFill>
                  <a:prstClr val="white"/>
                </a:solidFill>
                <a:ea typeface="ＭＳ Ｐゴシック" pitchFamily="34" charset="-128"/>
                <a:cs typeface="ＭＳ Ｐゴシック" pitchFamily="34" charset="-128"/>
              </a:rPr>
              <a:t>Luekens</a:t>
            </a:r>
            <a:r>
              <a:rPr lang="en-US" sz="1100" dirty="0">
                <a:solidFill>
                  <a:prstClr val="white"/>
                </a:solidFill>
                <a:ea typeface="ＭＳ Ｐゴシック" pitchFamily="34" charset="-128"/>
                <a:cs typeface="ＭＳ Ｐゴシック" pitchFamily="34" charset="-128"/>
              </a:rPr>
              <a:t>, </a:t>
            </a:r>
            <a:r>
              <a:rPr lang="en-US" sz="1100" dirty="0" err="1">
                <a:solidFill>
                  <a:prstClr val="white"/>
                </a:solidFill>
                <a:ea typeface="ＭＳ Ｐゴシック" pitchFamily="34" charset="-128"/>
                <a:cs typeface="ＭＳ Ｐゴシック" pitchFamily="34" charset="-128"/>
              </a:rPr>
              <a:t>Lyter</a:t>
            </a:r>
            <a:r>
              <a:rPr lang="en-US" sz="1100" dirty="0">
                <a:solidFill>
                  <a:prstClr val="white"/>
                </a:solidFill>
                <a:ea typeface="ＭＳ Ｐゴシック" pitchFamily="34" charset="-128"/>
                <a:cs typeface="ＭＳ Ｐゴシック" pitchFamily="34" charset="-128"/>
              </a:rPr>
              <a:t>, Fox, &amp; </a:t>
            </a:r>
            <a:r>
              <a:rPr lang="en-US" sz="1100" dirty="0" err="1">
                <a:solidFill>
                  <a:prstClr val="white"/>
                </a:solidFill>
                <a:ea typeface="ＭＳ Ｐゴシック" pitchFamily="34" charset="-128"/>
                <a:cs typeface="ＭＳ Ｐゴシック" pitchFamily="34" charset="-128"/>
              </a:rPr>
              <a:t>Changler</a:t>
            </a:r>
            <a:r>
              <a:rPr lang="en-US" sz="1100" dirty="0">
                <a:solidFill>
                  <a:prstClr val="white"/>
                </a:solidFill>
                <a:ea typeface="ＭＳ Ｐゴシック" pitchFamily="34" charset="-128"/>
                <a:cs typeface="ＭＳ Ｐゴシック" pitchFamily="34" charset="-128"/>
              </a:rPr>
              <a:t>, 2004; Smith &amp; Ingersoll, 2004; Torres, 2012; </a:t>
            </a:r>
            <a:r>
              <a:rPr lang="en-US" sz="1100" dirty="0" err="1">
                <a:solidFill>
                  <a:prstClr val="white"/>
                </a:solidFill>
                <a:ea typeface="ＭＳ Ｐゴシック" pitchFamily="34" charset="-128"/>
                <a:cs typeface="ＭＳ Ｐゴシック" pitchFamily="34" charset="-128"/>
              </a:rPr>
              <a:t>Zabel</a:t>
            </a:r>
            <a:r>
              <a:rPr lang="en-US" sz="1100" dirty="0">
                <a:solidFill>
                  <a:prstClr val="white"/>
                </a:solidFill>
                <a:ea typeface="ＭＳ Ｐゴシック" pitchFamily="34" charset="-128"/>
                <a:cs typeface="ＭＳ Ｐゴシック" pitchFamily="34" charset="-128"/>
              </a:rPr>
              <a:t> &amp; </a:t>
            </a:r>
            <a:r>
              <a:rPr lang="en-US" sz="1100" dirty="0" err="1">
                <a:solidFill>
                  <a:prstClr val="white"/>
                </a:solidFill>
                <a:ea typeface="ＭＳ Ｐゴシック" pitchFamily="34" charset="-128"/>
                <a:cs typeface="ＭＳ Ｐゴシック" pitchFamily="34" charset="-128"/>
              </a:rPr>
              <a:t>Zabel</a:t>
            </a:r>
            <a:r>
              <a:rPr lang="en-US" sz="1100" dirty="0">
                <a:solidFill>
                  <a:prstClr val="white"/>
                </a:solidFill>
                <a:ea typeface="ＭＳ Ｐゴシック" pitchFamily="34" charset="-128"/>
                <a:cs typeface="ＭＳ Ｐゴシック" pitchFamily="34" charset="-128"/>
              </a:rPr>
              <a:t>, 2002)</a:t>
            </a:r>
            <a:endParaRPr lang="en-US" sz="1100" dirty="0">
              <a:solidFill>
                <a:prstClr val="white"/>
              </a:solidFill>
            </a:endParaRPr>
          </a:p>
        </p:txBody>
      </p:sp>
    </p:spTree>
    <p:extLst>
      <p:ext uri="{BB962C8B-B14F-4D97-AF65-F5344CB8AC3E}">
        <p14:creationId xmlns:p14="http://schemas.microsoft.com/office/powerpoint/2010/main" val="296248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solidFill>
                  <a:schemeClr val="accent2"/>
                </a:solidFill>
              </a:rPr>
              <a:t>Why do teachers leave?</a:t>
            </a:r>
          </a:p>
        </p:txBody>
      </p:sp>
      <p:sp>
        <p:nvSpPr>
          <p:cNvPr id="3" name="Content Placeholder 2"/>
          <p:cNvSpPr>
            <a:spLocks noGrp="1"/>
          </p:cNvSpPr>
          <p:nvPr>
            <p:ph idx="1"/>
          </p:nvPr>
        </p:nvSpPr>
        <p:spPr>
          <a:xfrm>
            <a:off x="628650" y="1296296"/>
            <a:ext cx="7886700" cy="4730059"/>
          </a:xfrm>
        </p:spPr>
        <p:txBody>
          <a:bodyPr>
            <a:noAutofit/>
          </a:bodyPr>
          <a:lstStyle/>
          <a:p>
            <a:pPr marL="0" indent="0">
              <a:buNone/>
            </a:pPr>
            <a:r>
              <a:rPr lang="en-US" sz="2800" b="1" dirty="0">
                <a:solidFill>
                  <a:schemeClr val="bg1"/>
                </a:solidFill>
              </a:rPr>
              <a:t>Most consistently listed factors:</a:t>
            </a:r>
          </a:p>
          <a:p>
            <a:pPr marL="457200" lvl="1" indent="0">
              <a:buNone/>
            </a:pPr>
            <a:endParaRPr lang="en-US" sz="1200" dirty="0">
              <a:solidFill>
                <a:schemeClr val="bg1"/>
              </a:solidFill>
            </a:endParaRPr>
          </a:p>
          <a:p>
            <a:pPr lvl="1">
              <a:lnSpc>
                <a:spcPct val="120000"/>
              </a:lnSpc>
            </a:pPr>
            <a:r>
              <a:rPr lang="en-US" sz="2400" dirty="0">
                <a:solidFill>
                  <a:schemeClr val="bg1"/>
                </a:solidFill>
              </a:rPr>
              <a:t>Lack of pedagogical training </a:t>
            </a:r>
          </a:p>
          <a:p>
            <a:pPr lvl="1">
              <a:lnSpc>
                <a:spcPct val="120000"/>
              </a:lnSpc>
            </a:pPr>
            <a:r>
              <a:rPr lang="en-US" sz="2400" dirty="0">
                <a:solidFill>
                  <a:schemeClr val="bg1"/>
                </a:solidFill>
              </a:rPr>
              <a:t>School environment</a:t>
            </a:r>
          </a:p>
          <a:p>
            <a:pPr lvl="1">
              <a:lnSpc>
                <a:spcPct val="120000"/>
              </a:lnSpc>
            </a:pPr>
            <a:r>
              <a:rPr lang="en-US" sz="2400" dirty="0">
                <a:solidFill>
                  <a:schemeClr val="bg1"/>
                </a:solidFill>
              </a:rPr>
              <a:t>Poor student behavior and motivation </a:t>
            </a:r>
            <a:endParaRPr lang="en-US" sz="2800" dirty="0">
              <a:solidFill>
                <a:schemeClr val="bg1"/>
              </a:solidFill>
            </a:endParaRPr>
          </a:p>
          <a:p>
            <a:pPr lvl="1">
              <a:lnSpc>
                <a:spcPct val="120000"/>
              </a:lnSpc>
            </a:pPr>
            <a:r>
              <a:rPr lang="en-US" sz="2400" dirty="0">
                <a:solidFill>
                  <a:schemeClr val="bg1"/>
                </a:solidFill>
              </a:rPr>
              <a:t>Inadequate pre-service training on classroom management </a:t>
            </a:r>
          </a:p>
          <a:p>
            <a:pPr lvl="1">
              <a:lnSpc>
                <a:spcPct val="120000"/>
              </a:lnSpc>
            </a:pPr>
            <a:r>
              <a:rPr lang="en-US" sz="2400" dirty="0">
                <a:solidFill>
                  <a:schemeClr val="bg1"/>
                </a:solidFill>
              </a:rPr>
              <a:t>Lack of support and training for handling student behaviors </a:t>
            </a:r>
          </a:p>
          <a:p>
            <a:pPr>
              <a:buNone/>
            </a:pPr>
            <a:endParaRPr lang="en-US" sz="2800" dirty="0">
              <a:solidFill>
                <a:schemeClr val="bg1"/>
              </a:solidFill>
            </a:endParaRPr>
          </a:p>
        </p:txBody>
      </p:sp>
      <p:sp>
        <p:nvSpPr>
          <p:cNvPr id="4" name="TextBox 3"/>
          <p:cNvSpPr txBox="1"/>
          <p:nvPr/>
        </p:nvSpPr>
        <p:spPr>
          <a:xfrm>
            <a:off x="-33866" y="5502814"/>
            <a:ext cx="9211732" cy="646331"/>
          </a:xfrm>
          <a:prstGeom prst="rect">
            <a:avLst/>
          </a:prstGeom>
          <a:noFill/>
        </p:spPr>
        <p:txBody>
          <a:bodyPr wrap="square" rtlCol="0">
            <a:spAutoFit/>
          </a:bodyPr>
          <a:lstStyle/>
          <a:p>
            <a:pPr fontAlgn="base">
              <a:spcBef>
                <a:spcPct val="0"/>
              </a:spcBef>
              <a:spcAft>
                <a:spcPct val="0"/>
              </a:spcAft>
            </a:pPr>
            <a:r>
              <a:rPr lang="en-US" sz="1200" dirty="0">
                <a:solidFill>
                  <a:prstClr val="white"/>
                </a:solidFill>
                <a:ea typeface="ＭＳ Ｐゴシック" pitchFamily="34" charset="-128"/>
                <a:cs typeface="ＭＳ Ｐゴシック" pitchFamily="34" charset="-128"/>
              </a:rPr>
              <a:t>(Boyd, Grossman, </a:t>
            </a:r>
            <a:r>
              <a:rPr lang="en-US" sz="1200" dirty="0" err="1">
                <a:solidFill>
                  <a:prstClr val="white"/>
                </a:solidFill>
                <a:ea typeface="ＭＳ Ｐゴシック" pitchFamily="34" charset="-128"/>
                <a:cs typeface="ＭＳ Ｐゴシック" pitchFamily="34" charset="-128"/>
              </a:rPr>
              <a:t>Ing</a:t>
            </a:r>
            <a:r>
              <a:rPr lang="en-US" sz="1200" dirty="0">
                <a:solidFill>
                  <a:prstClr val="white"/>
                </a:solidFill>
                <a:ea typeface="ＭＳ Ｐゴシック" pitchFamily="34" charset="-128"/>
                <a:cs typeface="ＭＳ Ｐゴシック" pitchFamily="34" charset="-128"/>
              </a:rPr>
              <a:t>, Lankford, Loeb, &amp; Wyckoff, 2011; </a:t>
            </a:r>
            <a:r>
              <a:rPr lang="en-US" sz="1200" dirty="0" err="1">
                <a:solidFill>
                  <a:prstClr val="white"/>
                </a:solidFill>
                <a:ea typeface="ＭＳ Ｐゴシック" pitchFamily="34" charset="-128"/>
                <a:cs typeface="ＭＳ Ｐゴシック" pitchFamily="34" charset="-128"/>
              </a:rPr>
              <a:t>Chesley</a:t>
            </a:r>
            <a:r>
              <a:rPr lang="en-US" sz="1200" dirty="0">
                <a:solidFill>
                  <a:prstClr val="white"/>
                </a:solidFill>
                <a:ea typeface="ＭＳ Ｐゴシック" pitchFamily="34" charset="-128"/>
                <a:cs typeface="ＭＳ Ｐゴシック" pitchFamily="34" charset="-128"/>
              </a:rPr>
              <a:t> &amp; Jordan, 2012; </a:t>
            </a:r>
            <a:r>
              <a:rPr lang="en-US" sz="1200" dirty="0" err="1">
                <a:solidFill>
                  <a:prstClr val="white"/>
                </a:solidFill>
                <a:ea typeface="ＭＳ Ｐゴシック" pitchFamily="34" charset="-128"/>
                <a:cs typeface="ＭＳ Ｐゴシック" pitchFamily="34" charset="-128"/>
              </a:rPr>
              <a:t>Feng</a:t>
            </a:r>
            <a:r>
              <a:rPr lang="en-US" sz="1200" dirty="0">
                <a:solidFill>
                  <a:prstClr val="white"/>
                </a:solidFill>
                <a:ea typeface="ＭＳ Ｐゴシック" pitchFamily="34" charset="-128"/>
                <a:cs typeface="ＭＳ Ｐゴシック" pitchFamily="34" charset="-128"/>
              </a:rPr>
              <a:t>, 2006; </a:t>
            </a:r>
            <a:r>
              <a:rPr lang="en-US" sz="1200" dirty="0" err="1">
                <a:solidFill>
                  <a:prstClr val="white"/>
                </a:solidFill>
                <a:ea typeface="ＭＳ Ｐゴシック" pitchFamily="34" charset="-128"/>
                <a:cs typeface="ＭＳ Ｐゴシック" pitchFamily="34" charset="-128"/>
              </a:rPr>
              <a:t>Halford</a:t>
            </a:r>
            <a:r>
              <a:rPr lang="en-US" sz="1200" dirty="0">
                <a:solidFill>
                  <a:prstClr val="white"/>
                </a:solidFill>
                <a:ea typeface="ＭＳ Ｐゴシック" pitchFamily="34" charset="-128"/>
                <a:cs typeface="ＭＳ Ｐゴシック" pitchFamily="34" charset="-128"/>
              </a:rPr>
              <a:t>, 1998; Henke, Zahn, &amp; Carroll, 2001; Ingersoll, 2001; </a:t>
            </a:r>
            <a:r>
              <a:rPr lang="en-US" sz="1200" dirty="0" err="1">
                <a:solidFill>
                  <a:prstClr val="white"/>
                </a:solidFill>
                <a:ea typeface="ＭＳ Ｐゴシック" pitchFamily="34" charset="-128"/>
                <a:cs typeface="ＭＳ Ｐゴシック" pitchFamily="34" charset="-128"/>
              </a:rPr>
              <a:t>Ingersol</a:t>
            </a:r>
            <a:r>
              <a:rPr lang="en-US" sz="1200" dirty="0">
                <a:solidFill>
                  <a:prstClr val="white"/>
                </a:solidFill>
                <a:ea typeface="ＭＳ Ｐゴシック" pitchFamily="34" charset="-128"/>
                <a:cs typeface="ＭＳ Ｐゴシック" pitchFamily="34" charset="-128"/>
              </a:rPr>
              <a:t>, </a:t>
            </a:r>
            <a:r>
              <a:rPr lang="en-US" sz="1200" dirty="0" err="1">
                <a:solidFill>
                  <a:prstClr val="white"/>
                </a:solidFill>
                <a:ea typeface="ＭＳ Ｐゴシック" pitchFamily="34" charset="-128"/>
                <a:cs typeface="ＭＳ Ｐゴシック" pitchFamily="34" charset="-128"/>
              </a:rPr>
              <a:t>Merril</a:t>
            </a:r>
            <a:r>
              <a:rPr lang="en-US" sz="1200" dirty="0">
                <a:solidFill>
                  <a:prstClr val="white"/>
                </a:solidFill>
                <a:ea typeface="ＭＳ Ｐゴシック" pitchFamily="34" charset="-128"/>
                <a:cs typeface="ＭＳ Ｐゴシック" pitchFamily="34" charset="-128"/>
              </a:rPr>
              <a:t>, May, 2012; Johnson &amp; </a:t>
            </a:r>
            <a:r>
              <a:rPr lang="en-US" sz="1200" dirty="0" err="1">
                <a:solidFill>
                  <a:prstClr val="white"/>
                </a:solidFill>
                <a:ea typeface="ＭＳ Ｐゴシック" pitchFamily="34" charset="-128"/>
                <a:cs typeface="ＭＳ Ｐゴシック" pitchFamily="34" charset="-128"/>
              </a:rPr>
              <a:t>Birkeland</a:t>
            </a:r>
            <a:r>
              <a:rPr lang="en-US" sz="1200" dirty="0">
                <a:solidFill>
                  <a:prstClr val="white"/>
                </a:solidFill>
                <a:ea typeface="ＭＳ Ｐゴシック" pitchFamily="34" charset="-128"/>
                <a:cs typeface="ＭＳ Ｐゴシック" pitchFamily="34" charset="-128"/>
              </a:rPr>
              <a:t>, 2003; </a:t>
            </a:r>
            <a:r>
              <a:rPr lang="en-US" sz="1200" dirty="0" err="1">
                <a:solidFill>
                  <a:prstClr val="white"/>
                </a:solidFill>
                <a:ea typeface="ＭＳ Ｐゴシック" pitchFamily="34" charset="-128"/>
                <a:cs typeface="ＭＳ Ｐゴシック" pitchFamily="34" charset="-128"/>
              </a:rPr>
              <a:t>Kukla</a:t>
            </a:r>
            <a:r>
              <a:rPr lang="en-US" sz="1200" dirty="0">
                <a:solidFill>
                  <a:prstClr val="white"/>
                </a:solidFill>
                <a:ea typeface="ＭＳ Ｐゴシック" pitchFamily="34" charset="-128"/>
                <a:cs typeface="ＭＳ Ｐゴシック" pitchFamily="34" charset="-128"/>
              </a:rPr>
              <a:t>-Acevedo, 2009; Lane, </a:t>
            </a:r>
            <a:r>
              <a:rPr lang="en-US" sz="1200" dirty="0" err="1">
                <a:solidFill>
                  <a:prstClr val="white"/>
                </a:solidFill>
                <a:ea typeface="ＭＳ Ｐゴシック" pitchFamily="34" charset="-128"/>
                <a:cs typeface="ＭＳ Ｐゴシック" pitchFamily="34" charset="-128"/>
              </a:rPr>
              <a:t>Wehby</a:t>
            </a:r>
            <a:r>
              <a:rPr lang="en-US" sz="1200" dirty="0">
                <a:solidFill>
                  <a:prstClr val="white"/>
                </a:solidFill>
                <a:ea typeface="ＭＳ Ｐゴシック" pitchFamily="34" charset="-128"/>
                <a:cs typeface="ＭＳ Ｐゴシック" pitchFamily="34" charset="-128"/>
              </a:rPr>
              <a:t>, &amp; Barton-</a:t>
            </a:r>
            <a:r>
              <a:rPr lang="en-US" sz="1200" dirty="0" err="1">
                <a:solidFill>
                  <a:prstClr val="white"/>
                </a:solidFill>
                <a:ea typeface="ＭＳ Ｐゴシック" pitchFamily="34" charset="-128"/>
                <a:cs typeface="ＭＳ Ｐゴシック" pitchFamily="34" charset="-128"/>
              </a:rPr>
              <a:t>Arwood</a:t>
            </a:r>
            <a:r>
              <a:rPr lang="en-US" sz="1200" dirty="0">
                <a:solidFill>
                  <a:prstClr val="white"/>
                </a:solidFill>
                <a:ea typeface="ＭＳ Ｐゴシック" pitchFamily="34" charset="-128"/>
                <a:cs typeface="ＭＳ Ｐゴシック" pitchFamily="34" charset="-128"/>
              </a:rPr>
              <a:t>, 2005; </a:t>
            </a:r>
            <a:r>
              <a:rPr lang="en-US" sz="1200" dirty="0" err="1">
                <a:solidFill>
                  <a:prstClr val="white"/>
                </a:solidFill>
                <a:ea typeface="ＭＳ Ｐゴシック" pitchFamily="34" charset="-128"/>
                <a:cs typeface="ＭＳ Ｐゴシック" pitchFamily="34" charset="-128"/>
              </a:rPr>
              <a:t>Luekens</a:t>
            </a:r>
            <a:r>
              <a:rPr lang="en-US" sz="1200" dirty="0">
                <a:solidFill>
                  <a:prstClr val="white"/>
                </a:solidFill>
                <a:ea typeface="ＭＳ Ｐゴシック" pitchFamily="34" charset="-128"/>
                <a:cs typeface="ＭＳ Ｐゴシック" pitchFamily="34" charset="-128"/>
              </a:rPr>
              <a:t>, </a:t>
            </a:r>
            <a:r>
              <a:rPr lang="en-US" sz="1200" dirty="0" err="1">
                <a:solidFill>
                  <a:prstClr val="white"/>
                </a:solidFill>
                <a:ea typeface="ＭＳ Ｐゴシック" pitchFamily="34" charset="-128"/>
                <a:cs typeface="ＭＳ Ｐゴシック" pitchFamily="34" charset="-128"/>
              </a:rPr>
              <a:t>Lyter</a:t>
            </a:r>
            <a:r>
              <a:rPr lang="en-US" sz="1200" dirty="0">
                <a:solidFill>
                  <a:prstClr val="white"/>
                </a:solidFill>
                <a:ea typeface="ＭＳ Ｐゴシック" pitchFamily="34" charset="-128"/>
                <a:cs typeface="ＭＳ Ｐゴシック" pitchFamily="34" charset="-128"/>
              </a:rPr>
              <a:t>, Fox, &amp; </a:t>
            </a:r>
            <a:r>
              <a:rPr lang="en-US" sz="1200" dirty="0" err="1">
                <a:solidFill>
                  <a:prstClr val="white"/>
                </a:solidFill>
                <a:ea typeface="ＭＳ Ｐゴシック" pitchFamily="34" charset="-128"/>
                <a:cs typeface="ＭＳ Ｐゴシック" pitchFamily="34" charset="-128"/>
              </a:rPr>
              <a:t>Changler</a:t>
            </a:r>
            <a:r>
              <a:rPr lang="en-US" sz="1200" dirty="0">
                <a:solidFill>
                  <a:prstClr val="white"/>
                </a:solidFill>
                <a:ea typeface="ＭＳ Ｐゴシック" pitchFamily="34" charset="-128"/>
                <a:cs typeface="ＭＳ Ｐゴシック" pitchFamily="34" charset="-128"/>
              </a:rPr>
              <a:t>, 2004; </a:t>
            </a:r>
            <a:r>
              <a:rPr lang="en-US" sz="1200" dirty="0" err="1">
                <a:solidFill>
                  <a:prstClr val="white"/>
                </a:solidFill>
                <a:ea typeface="ＭＳ Ｐゴシック" pitchFamily="34" charset="-128"/>
                <a:cs typeface="ＭＳ Ｐゴシック" pitchFamily="34" charset="-128"/>
              </a:rPr>
              <a:t>Stough</a:t>
            </a:r>
            <a:r>
              <a:rPr lang="en-US" sz="1200" dirty="0">
                <a:solidFill>
                  <a:prstClr val="white"/>
                </a:solidFill>
                <a:ea typeface="ＭＳ Ｐゴシック" pitchFamily="34" charset="-128"/>
                <a:cs typeface="ＭＳ Ｐゴシック" pitchFamily="34" charset="-128"/>
              </a:rPr>
              <a:t>, 2006; Torres, 2012; </a:t>
            </a:r>
            <a:r>
              <a:rPr lang="en-US" sz="1200" dirty="0" err="1">
                <a:solidFill>
                  <a:prstClr val="white"/>
                </a:solidFill>
                <a:ea typeface="ＭＳ Ｐゴシック" pitchFamily="34" charset="-128"/>
                <a:cs typeface="ＭＳ Ｐゴシック" pitchFamily="34" charset="-128"/>
              </a:rPr>
              <a:t>Zabel</a:t>
            </a:r>
            <a:r>
              <a:rPr lang="en-US" sz="1200" dirty="0">
                <a:solidFill>
                  <a:prstClr val="white"/>
                </a:solidFill>
                <a:ea typeface="ＭＳ Ｐゴシック" pitchFamily="34" charset="-128"/>
                <a:cs typeface="ＭＳ Ｐゴシック" pitchFamily="34" charset="-128"/>
              </a:rPr>
              <a:t> &amp; </a:t>
            </a:r>
            <a:r>
              <a:rPr lang="en-US" sz="1200" dirty="0" err="1">
                <a:solidFill>
                  <a:prstClr val="white"/>
                </a:solidFill>
                <a:ea typeface="ＭＳ Ｐゴシック" pitchFamily="34" charset="-128"/>
                <a:cs typeface="ＭＳ Ｐゴシック" pitchFamily="34" charset="-128"/>
              </a:rPr>
              <a:t>Zabel</a:t>
            </a:r>
            <a:r>
              <a:rPr lang="en-US" sz="1200" dirty="0">
                <a:solidFill>
                  <a:prstClr val="white"/>
                </a:solidFill>
                <a:ea typeface="ＭＳ Ｐゴシック" pitchFamily="34" charset="-128"/>
                <a:cs typeface="ＭＳ Ｐゴシック" pitchFamily="34" charset="-128"/>
              </a:rPr>
              <a:t>, 2002)</a:t>
            </a:r>
          </a:p>
        </p:txBody>
      </p:sp>
    </p:spTree>
    <p:extLst>
      <p:ext uri="{BB962C8B-B14F-4D97-AF65-F5344CB8AC3E}">
        <p14:creationId xmlns:p14="http://schemas.microsoft.com/office/powerpoint/2010/main" val="20815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mn-lt"/>
              </a:rPr>
              <a:t>So teaching is hard</a:t>
            </a:r>
            <a:r>
              <a:rPr lang="mr-IN" b="1" dirty="0">
                <a:solidFill>
                  <a:schemeClr val="bg1"/>
                </a:solidFill>
                <a:latin typeface="+mn-lt"/>
              </a:rPr>
              <a:t>…</a:t>
            </a:r>
            <a:r>
              <a:rPr lang="en-US" b="1" dirty="0">
                <a:solidFill>
                  <a:schemeClr val="bg1"/>
                </a:solidFill>
                <a:latin typeface="+mn-lt"/>
              </a:rPr>
              <a:t>.</a:t>
            </a:r>
          </a:p>
        </p:txBody>
      </p:sp>
      <p:sp>
        <p:nvSpPr>
          <p:cNvPr id="3" name="Content Placeholder 2"/>
          <p:cNvSpPr>
            <a:spLocks noGrp="1"/>
          </p:cNvSpPr>
          <p:nvPr>
            <p:ph idx="1"/>
          </p:nvPr>
        </p:nvSpPr>
        <p:spPr/>
        <p:txBody>
          <a:bodyPr>
            <a:normAutofit/>
          </a:bodyPr>
          <a:lstStyle/>
          <a:p>
            <a:pPr marL="0" indent="0" algn="ctr">
              <a:buNone/>
            </a:pPr>
            <a:r>
              <a:rPr lang="en-US" sz="4400" b="1" spc="-50" dirty="0">
                <a:solidFill>
                  <a:schemeClr val="bg1"/>
                </a:solidFill>
              </a:rPr>
              <a:t>…why do you do it? </a:t>
            </a:r>
            <a:endParaRPr lang="en-US" sz="2400" b="1" dirty="0">
              <a:solidFill>
                <a:schemeClr val="bg1"/>
              </a:solidFill>
            </a:endParaRPr>
          </a:p>
        </p:txBody>
      </p:sp>
      <p:pic>
        <p:nvPicPr>
          <p:cNvPr id="4" name="Picture 3" descr="An image of a Nelson Mandela quote. &quot;Education is the most powerful weapon which you can use to change the world.&quot;"/>
          <p:cNvPicPr>
            <a:picLocks noChangeAspect="1"/>
          </p:cNvPicPr>
          <p:nvPr/>
        </p:nvPicPr>
        <p:blipFill>
          <a:blip r:embed="rId2"/>
          <a:stretch>
            <a:fillRect/>
          </a:stretch>
        </p:blipFill>
        <p:spPr>
          <a:xfrm>
            <a:off x="2165033" y="2677846"/>
            <a:ext cx="4827786" cy="3191248"/>
          </a:xfrm>
          <a:prstGeom prst="rect">
            <a:avLst/>
          </a:prstGeom>
        </p:spPr>
      </p:pic>
    </p:spTree>
    <p:extLst>
      <p:ext uri="{BB962C8B-B14F-4D97-AF65-F5344CB8AC3E}">
        <p14:creationId xmlns:p14="http://schemas.microsoft.com/office/powerpoint/2010/main" val="268546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1.2: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Effective teacher behaviors</a:t>
            </a:r>
            <a:endParaRPr lang="en-US" sz="3600" dirty="0"/>
          </a:p>
        </p:txBody>
      </p:sp>
      <p:sp>
        <p:nvSpPr>
          <p:cNvPr id="177155" name="Rectangle 3"/>
          <p:cNvSpPr>
            <a:spLocks noGrp="1" noChangeArrowheads="1"/>
          </p:cNvSpPr>
          <p:nvPr>
            <p:ph idx="1"/>
          </p:nvPr>
        </p:nvSpPr>
        <p:spPr>
          <a:xfrm>
            <a:off x="316679" y="1685622"/>
            <a:ext cx="5842581" cy="4380436"/>
          </a:xfrm>
        </p:spPr>
        <p:txBody>
          <a:bodyPr>
            <a:noAutofit/>
          </a:bodyPr>
          <a:lstStyle/>
          <a:p>
            <a:pPr marL="0" indent="0">
              <a:buNone/>
            </a:pPr>
            <a:r>
              <a:rPr lang="en-US" dirty="0">
                <a:solidFill>
                  <a:schemeClr val="bg1"/>
                </a:solidFill>
              </a:rPr>
              <a:t>Use this video to prompt your thinking Then respond to the following question in your workbook:</a:t>
            </a:r>
            <a:br>
              <a:rPr lang="en-US" sz="3200" dirty="0">
                <a:solidFill>
                  <a:schemeClr val="bg1"/>
                </a:solidFill>
              </a:rPr>
            </a:br>
            <a:endParaRPr lang="en-US" sz="1800" dirty="0">
              <a:solidFill>
                <a:schemeClr val="bg1"/>
              </a:solidFill>
            </a:endParaRPr>
          </a:p>
          <a:p>
            <a:pPr marL="0" indent="0" algn="ctr">
              <a:buNone/>
            </a:pPr>
            <a:r>
              <a:rPr lang="en-US" sz="3200" i="1" dirty="0">
                <a:solidFill>
                  <a:schemeClr val="bg1"/>
                </a:solidFill>
              </a:rPr>
              <a:t>What 3 words would you use     to describe the classroom environment of the most </a:t>
            </a:r>
            <a:r>
              <a:rPr lang="en-US" sz="3200" i="1" u="sng" dirty="0">
                <a:solidFill>
                  <a:schemeClr val="bg1"/>
                </a:solidFill>
              </a:rPr>
              <a:t>effective</a:t>
            </a:r>
            <a:r>
              <a:rPr lang="en-US" sz="3200" i="1" dirty="0">
                <a:solidFill>
                  <a:schemeClr val="bg1"/>
                </a:solidFill>
              </a:rPr>
              <a:t> teacher you’ve had?</a:t>
            </a: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6" name="TextBox 5"/>
          <p:cNvSpPr txBox="1"/>
          <p:nvPr/>
        </p:nvSpPr>
        <p:spPr>
          <a:xfrm>
            <a:off x="203013" y="528763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1.2</a:t>
            </a:r>
          </a:p>
        </p:txBody>
      </p:sp>
      <p:sp>
        <p:nvSpPr>
          <p:cNvPr id="4" name="Rectangle 3">
            <a:extLst>
              <a:ext uri="{FF2B5EF4-FFF2-40B4-BE49-F238E27FC236}">
                <a16:creationId xmlns:a16="http://schemas.microsoft.com/office/drawing/2014/main" id="{C5D1B014-22A8-4419-80C3-43EC30E1771B}"/>
              </a:ext>
            </a:extLst>
          </p:cNvPr>
          <p:cNvSpPr/>
          <p:nvPr/>
        </p:nvSpPr>
        <p:spPr>
          <a:xfrm>
            <a:off x="6052228" y="2263301"/>
            <a:ext cx="2984196" cy="646331"/>
          </a:xfrm>
          <a:prstGeom prst="rect">
            <a:avLst/>
          </a:prstGeom>
        </p:spPr>
        <p:txBody>
          <a:bodyPr wrap="square">
            <a:spAutoFit/>
          </a:bodyPr>
          <a:lstStyle/>
          <a:p>
            <a:r>
              <a:rPr lang="en-US" dirty="0">
                <a:solidFill>
                  <a:schemeClr val="accent2">
                    <a:lumMod val="75000"/>
                    <a:lumOff val="25000"/>
                  </a:schemeClr>
                </a:solidFill>
                <a:hlinkClick r:id="rId3">
                  <a:extLst>
                    <a:ext uri="{A12FA001-AC4F-418D-AE19-62706E023703}">
                      <ahyp:hlinkClr xmlns:ahyp="http://schemas.microsoft.com/office/drawing/2018/hyperlinkcolor" val="tx"/>
                    </a:ext>
                  </a:extLst>
                </a:hlinkClick>
              </a:rPr>
              <a:t>https://www.youtube.com/watch?v=VXCl2fMsdTU</a:t>
            </a:r>
            <a:endParaRPr lang="en-US" dirty="0">
              <a:solidFill>
                <a:schemeClr val="accent2">
                  <a:lumMod val="75000"/>
                  <a:lumOff val="25000"/>
                </a:schemeClr>
              </a:solidFill>
            </a:endParaRPr>
          </a:p>
        </p:txBody>
      </p:sp>
    </p:spTree>
    <p:extLst>
      <p:ext uri="{BB962C8B-B14F-4D97-AF65-F5344CB8AC3E}">
        <p14:creationId xmlns:p14="http://schemas.microsoft.com/office/powerpoint/2010/main" val="171607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image of a word cloud with big concepts. "/>
          <p:cNvPicPr>
            <a:picLocks noChangeAspect="1"/>
          </p:cNvPicPr>
          <p:nvPr/>
        </p:nvPicPr>
        <p:blipFill>
          <a:blip r:embed="rId2"/>
          <a:stretch>
            <a:fillRect/>
          </a:stretch>
        </p:blipFill>
        <p:spPr>
          <a:xfrm>
            <a:off x="923414" y="330952"/>
            <a:ext cx="7297173" cy="3881936"/>
          </a:xfrm>
          <a:prstGeom prst="rect">
            <a:avLst/>
          </a:prstGeom>
          <a:ln>
            <a:noFill/>
          </a:ln>
        </p:spPr>
      </p:pic>
      <p:sp>
        <p:nvSpPr>
          <p:cNvPr id="2" name="Title 1"/>
          <p:cNvSpPr>
            <a:spLocks noGrp="1"/>
          </p:cNvSpPr>
          <p:nvPr>
            <p:ph type="title"/>
          </p:nvPr>
        </p:nvSpPr>
        <p:spPr>
          <a:xfrm>
            <a:off x="475570" y="4340646"/>
            <a:ext cx="8192861" cy="1768198"/>
          </a:xfrm>
          <a:noFill/>
        </p:spPr>
        <p:txBody>
          <a:bodyPr>
            <a:noAutofit/>
          </a:bodyPr>
          <a:lstStyle/>
          <a:p>
            <a:pPr algn="ctr"/>
            <a:r>
              <a:rPr lang="en-US" sz="2800" dirty="0">
                <a:solidFill>
                  <a:schemeClr val="bg1"/>
                </a:solidFill>
                <a:latin typeface="+mn-lt"/>
              </a:rPr>
              <a:t>Our job in this course is to boil down some of these big concepts into concrete skills, which when implemented translate back into great teaching</a:t>
            </a:r>
          </a:p>
        </p:txBody>
      </p:sp>
    </p:spTree>
    <p:extLst>
      <p:ext uri="{BB962C8B-B14F-4D97-AF65-F5344CB8AC3E}">
        <p14:creationId xmlns:p14="http://schemas.microsoft.com/office/powerpoint/2010/main" val="77046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noFill/>
        </p:spPr>
        <p:txBody>
          <a:bodyPr>
            <a:noAutofit/>
          </a:bodyPr>
          <a:lstStyle/>
          <a:p>
            <a:r>
              <a:rPr lang="en-US" b="1" dirty="0">
                <a:solidFill>
                  <a:schemeClr val="accent2"/>
                </a:solidFill>
              </a:rPr>
              <a:t>Goal of Teaching</a:t>
            </a:r>
            <a:endParaRPr lang="en-US" dirty="0">
              <a:solidFill>
                <a:schemeClr val="accent2"/>
              </a:solidFill>
            </a:endParaRPr>
          </a:p>
        </p:txBody>
      </p:sp>
      <p:sp>
        <p:nvSpPr>
          <p:cNvPr id="4" name="Content Placeholder 3"/>
          <p:cNvSpPr>
            <a:spLocks noGrp="1"/>
          </p:cNvSpPr>
          <p:nvPr>
            <p:ph idx="1"/>
          </p:nvPr>
        </p:nvSpPr>
        <p:spPr>
          <a:xfrm>
            <a:off x="628650" y="4845588"/>
            <a:ext cx="7886700" cy="1010684"/>
          </a:xfrm>
        </p:spPr>
        <p:txBody>
          <a:bodyPr>
            <a:normAutofit lnSpcReduction="10000"/>
          </a:bodyPr>
          <a:lstStyle/>
          <a:p>
            <a:pPr marL="0" indent="0" algn="ctr">
              <a:buNone/>
            </a:pPr>
            <a:r>
              <a:rPr lang="en-US" dirty="0">
                <a:solidFill>
                  <a:schemeClr val="bg1"/>
                </a:solidFill>
              </a:rPr>
              <a:t>Behavior problems disrupt learning.</a:t>
            </a:r>
            <a:br>
              <a:rPr lang="en-US" dirty="0">
                <a:solidFill>
                  <a:schemeClr val="bg1"/>
                </a:solidFill>
              </a:rPr>
            </a:br>
            <a:br>
              <a:rPr lang="en-US" sz="1400" dirty="0">
                <a:solidFill>
                  <a:schemeClr val="bg1"/>
                </a:solidFill>
              </a:rPr>
            </a:br>
            <a:r>
              <a:rPr lang="en-US" dirty="0">
                <a:solidFill>
                  <a:schemeClr val="bg1"/>
                </a:solidFill>
              </a:rPr>
              <a:t>Engaging instruction prevents behavior problems.</a:t>
            </a:r>
            <a:endParaRPr lang="en-US" dirty="0"/>
          </a:p>
        </p:txBody>
      </p:sp>
      <p:sp>
        <p:nvSpPr>
          <p:cNvPr id="419842" name="Oval 2" descr="One half of a venn diagram that includes good teaching and student achievement. "/>
          <p:cNvSpPr>
            <a:spLocks noChangeArrowheads="1"/>
          </p:cNvSpPr>
          <p:nvPr/>
        </p:nvSpPr>
        <p:spPr bwMode="auto">
          <a:xfrm rot="-1077611">
            <a:off x="325338" y="1579751"/>
            <a:ext cx="6144084" cy="2734163"/>
          </a:xfrm>
          <a:prstGeom prst="ellipse">
            <a:avLst/>
          </a:prstGeom>
          <a:solidFill>
            <a:schemeClr val="accent1">
              <a:lumMod val="40000"/>
              <a:lumOff val="60000"/>
            </a:schemeClr>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fontAlgn="base">
              <a:spcBef>
                <a:spcPct val="0"/>
              </a:spcBef>
              <a:spcAft>
                <a:spcPct val="0"/>
              </a:spcAft>
            </a:pPr>
            <a:endParaRPr lang="en-US">
              <a:solidFill>
                <a:srgbClr val="000000"/>
              </a:solidFill>
            </a:endParaRPr>
          </a:p>
        </p:txBody>
      </p:sp>
      <p:sp>
        <p:nvSpPr>
          <p:cNvPr id="419844" name="Oval 4" descr="One half of a venn diagram that includes classroom management and student achievement. "/>
          <p:cNvSpPr>
            <a:spLocks noChangeArrowheads="1"/>
          </p:cNvSpPr>
          <p:nvPr/>
        </p:nvSpPr>
        <p:spPr bwMode="auto">
          <a:xfrm rot="1077611" flipH="1">
            <a:off x="2656559" y="1585910"/>
            <a:ext cx="6142137" cy="2728159"/>
          </a:xfrm>
          <a:prstGeom prst="ellipse">
            <a:avLst/>
          </a:prstGeom>
          <a:solidFill>
            <a:schemeClr val="accent2">
              <a:lumMod val="25000"/>
              <a:lumOff val="75000"/>
              <a:alpha val="50195"/>
            </a:schemeClr>
          </a:solidFill>
          <a:ln w="9525">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ea typeface="ＭＳ Ｐゴシック" pitchFamily="34" charset="-128"/>
              <a:cs typeface="ＭＳ Ｐゴシック" pitchFamily="34" charset="-128"/>
            </a:endParaRPr>
          </a:p>
        </p:txBody>
      </p:sp>
      <p:sp>
        <p:nvSpPr>
          <p:cNvPr id="419845" name="Text Box 5"/>
          <p:cNvSpPr txBox="1">
            <a:spLocks noChangeArrowheads="1"/>
          </p:cNvSpPr>
          <p:nvPr/>
        </p:nvSpPr>
        <p:spPr bwMode="auto">
          <a:xfrm>
            <a:off x="1017109" y="2973141"/>
            <a:ext cx="2971800" cy="1200329"/>
          </a:xfrm>
          <a:prstGeom prst="rect">
            <a:avLst/>
          </a:prstGeom>
          <a:noFill/>
          <a:ln w="9525">
            <a:noFill/>
            <a:miter lim="800000"/>
            <a:headEnd/>
            <a:tailEnd/>
          </a:ln>
        </p:spPr>
        <p:txBody>
          <a:bodyPr>
            <a:prstTxWarp prst="textNoShape">
              <a:avLst/>
            </a:prstTxWarp>
            <a:spAutoFit/>
          </a:bodyPr>
          <a:lstStyle/>
          <a:p>
            <a:pPr fontAlgn="base">
              <a:spcBef>
                <a:spcPct val="50000"/>
              </a:spcBef>
              <a:spcAft>
                <a:spcPct val="0"/>
              </a:spcAft>
            </a:pPr>
            <a:r>
              <a:rPr lang="en-US" sz="3600" b="1" dirty="0">
                <a:ea typeface="ＭＳ Ｐゴシック" pitchFamily="34" charset="-128"/>
                <a:cs typeface="ＭＳ Ｐゴシック" pitchFamily="34" charset="-128"/>
              </a:rPr>
              <a:t>Good Teaching</a:t>
            </a:r>
          </a:p>
        </p:txBody>
      </p:sp>
      <p:sp>
        <p:nvSpPr>
          <p:cNvPr id="419846" name="Text Box 6"/>
          <p:cNvSpPr txBox="1">
            <a:spLocks noChangeArrowheads="1"/>
          </p:cNvSpPr>
          <p:nvPr/>
        </p:nvSpPr>
        <p:spPr bwMode="auto">
          <a:xfrm>
            <a:off x="5034916" y="2973142"/>
            <a:ext cx="3276600" cy="1200329"/>
          </a:xfrm>
          <a:prstGeom prst="rect">
            <a:avLst/>
          </a:prstGeom>
          <a:noFill/>
          <a:ln w="9525">
            <a:noFill/>
            <a:miter lim="800000"/>
            <a:headEnd/>
            <a:tailEnd/>
          </a:ln>
        </p:spPr>
        <p:txBody>
          <a:bodyPr>
            <a:prstTxWarp prst="textNoShape">
              <a:avLst/>
            </a:prstTxWarp>
            <a:spAutoFit/>
          </a:bodyPr>
          <a:lstStyle/>
          <a:p>
            <a:pPr algn="r" fontAlgn="base">
              <a:spcBef>
                <a:spcPct val="50000"/>
              </a:spcBef>
              <a:spcAft>
                <a:spcPct val="0"/>
              </a:spcAft>
            </a:pPr>
            <a:r>
              <a:rPr lang="en-US" sz="3600" b="1" dirty="0">
                <a:ea typeface="ＭＳ Ｐゴシック" pitchFamily="34" charset="-128"/>
                <a:cs typeface="ＭＳ Ｐゴシック" pitchFamily="34" charset="-128"/>
              </a:rPr>
              <a:t>Classroom Management</a:t>
            </a:r>
          </a:p>
        </p:txBody>
      </p:sp>
      <p:sp>
        <p:nvSpPr>
          <p:cNvPr id="254983" name="Text Box 7"/>
          <p:cNvSpPr txBox="1">
            <a:spLocks noChangeArrowheads="1"/>
          </p:cNvSpPr>
          <p:nvPr/>
        </p:nvSpPr>
        <p:spPr bwMode="auto">
          <a:xfrm>
            <a:off x="2770698" y="1660186"/>
            <a:ext cx="3581400" cy="1200329"/>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3600" b="1" dirty="0">
                <a:ea typeface="ＭＳ Ｐゴシック" pitchFamily="34" charset="-128"/>
                <a:cs typeface="ＭＳ Ｐゴシック" pitchFamily="34" charset="-128"/>
              </a:rPr>
              <a:t>Student Achievement</a:t>
            </a:r>
          </a:p>
        </p:txBody>
      </p:sp>
      <p:sp>
        <p:nvSpPr>
          <p:cNvPr id="419851" name="AutoShape 11" descr="An arrow indicating good teaching leads to student achievement"/>
          <p:cNvSpPr>
            <a:spLocks noChangeArrowheads="1"/>
          </p:cNvSpPr>
          <p:nvPr/>
        </p:nvSpPr>
        <p:spPr bwMode="auto">
          <a:xfrm rot="2369975">
            <a:off x="2500464" y="2661844"/>
            <a:ext cx="457200" cy="304800"/>
          </a:xfrm>
          <a:prstGeom prst="upArrow">
            <a:avLst>
              <a:gd name="adj1" fmla="val 31250"/>
              <a:gd name="adj2" fmla="val 44273"/>
            </a:avLst>
          </a:prstGeom>
          <a:solidFill>
            <a:schemeClr val="tx1"/>
          </a:solidFill>
          <a:ln w="9525">
            <a:solidFill>
              <a:schemeClr val="tx1"/>
            </a:solidFill>
            <a:miter lim="800000"/>
            <a:headEnd/>
            <a:tailEnd/>
          </a:ln>
        </p:spPr>
        <p:txBody>
          <a:bodyPr vert="eaVert" wrap="none" anchor="ctr">
            <a:prstTxWarp prst="textNoShape">
              <a:avLst/>
            </a:prstTxWarp>
          </a:bodyPr>
          <a:lstStyle/>
          <a:p>
            <a:pPr fontAlgn="base">
              <a:spcBef>
                <a:spcPct val="0"/>
              </a:spcBef>
              <a:spcAft>
                <a:spcPct val="0"/>
              </a:spcAft>
            </a:pPr>
            <a:endParaRPr lang="en-US">
              <a:solidFill>
                <a:srgbClr val="000000"/>
              </a:solidFill>
              <a:ea typeface="ＭＳ Ｐゴシック" pitchFamily="34" charset="-128"/>
              <a:cs typeface="ＭＳ Ｐゴシック" pitchFamily="34" charset="-128"/>
            </a:endParaRPr>
          </a:p>
        </p:txBody>
      </p:sp>
      <p:sp>
        <p:nvSpPr>
          <p:cNvPr id="419852" name="AutoShape 12" descr="An arrow indicating classroom management leads to student achievement."/>
          <p:cNvSpPr>
            <a:spLocks noChangeArrowheads="1"/>
          </p:cNvSpPr>
          <p:nvPr/>
        </p:nvSpPr>
        <p:spPr bwMode="auto">
          <a:xfrm rot="19230025" flipH="1">
            <a:off x="6239341" y="2557738"/>
            <a:ext cx="457200" cy="304800"/>
          </a:xfrm>
          <a:prstGeom prst="upArrow">
            <a:avLst>
              <a:gd name="adj1" fmla="val 31250"/>
              <a:gd name="adj2" fmla="val 44273"/>
            </a:avLst>
          </a:prstGeom>
          <a:solidFill>
            <a:schemeClr val="tx1"/>
          </a:solidFill>
          <a:ln w="9525">
            <a:solidFill>
              <a:schemeClr val="tx1"/>
            </a:solidFill>
            <a:miter lim="800000"/>
            <a:headEnd/>
            <a:tailEnd/>
          </a:ln>
        </p:spPr>
        <p:txBody>
          <a:bodyPr vert="eaVert" wrap="none" anchor="ctr">
            <a:prstTxWarp prst="textNoShape">
              <a:avLst/>
            </a:prstTxWarp>
          </a:bodyPr>
          <a:lstStyle/>
          <a:p>
            <a:pPr fontAlgn="base">
              <a:spcBef>
                <a:spcPct val="0"/>
              </a:spcBef>
              <a:spcAft>
                <a:spcPct val="0"/>
              </a:spcAft>
            </a:pPr>
            <a:endParaRPr lang="en-US">
              <a:solidFill>
                <a:srgbClr val="000000"/>
              </a:solidFill>
              <a:ea typeface="ＭＳ Ｐゴシック" pitchFamily="34" charset="-128"/>
              <a:cs typeface="ＭＳ Ｐゴシック" pitchFamily="34" charset="-128"/>
            </a:endParaRPr>
          </a:p>
        </p:txBody>
      </p:sp>
      <p:sp>
        <p:nvSpPr>
          <p:cNvPr id="419856" name="AutoShape 16" descr="An arrow indicating good teaching leads to classroom management and vice versa."/>
          <p:cNvSpPr>
            <a:spLocks noChangeArrowheads="1"/>
          </p:cNvSpPr>
          <p:nvPr/>
        </p:nvSpPr>
        <p:spPr bwMode="auto">
          <a:xfrm>
            <a:off x="4044894" y="3546249"/>
            <a:ext cx="762000" cy="381000"/>
          </a:xfrm>
          <a:prstGeom prst="leftRightArrow">
            <a:avLst>
              <a:gd name="adj1" fmla="val 50000"/>
              <a:gd name="adj2" fmla="val 40000"/>
            </a:avLst>
          </a:prstGeom>
          <a:solidFill>
            <a:schemeClr val="tx1"/>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Times New Roman" charset="0"/>
              <a:ea typeface="ＭＳ Ｐゴシック" pitchFamily="34" charset="-128"/>
              <a:cs typeface="ＭＳ Ｐゴシック" pitchFamily="34" charset="-128"/>
            </a:endParaRPr>
          </a:p>
        </p:txBody>
      </p:sp>
      <p:sp>
        <p:nvSpPr>
          <p:cNvPr id="14" name="TextBox 13"/>
          <p:cNvSpPr txBox="1"/>
          <p:nvPr/>
        </p:nvSpPr>
        <p:spPr>
          <a:xfrm>
            <a:off x="-1813353" y="5881544"/>
            <a:ext cx="7095066" cy="276999"/>
          </a:xfrm>
          <a:prstGeom prst="rect">
            <a:avLst/>
          </a:prstGeom>
          <a:noFill/>
        </p:spPr>
        <p:txBody>
          <a:bodyPr wrap="square" rtlCol="0">
            <a:spAutoFit/>
          </a:bodyPr>
          <a:lstStyle/>
          <a:p>
            <a:pPr algn="ctr" fontAlgn="base">
              <a:spcBef>
                <a:spcPct val="0"/>
              </a:spcBef>
              <a:spcAft>
                <a:spcPct val="0"/>
              </a:spcAft>
            </a:pPr>
            <a:r>
              <a:rPr lang="en-US" sz="1200" dirty="0">
                <a:solidFill>
                  <a:prstClr val="white"/>
                </a:solidFill>
                <a:ea typeface="ＭＳ Ｐゴシック" pitchFamily="34" charset="-128"/>
                <a:cs typeface="ＭＳ Ｐゴシック" pitchFamily="34" charset="-128"/>
              </a:rPr>
              <a:t>(Gest &amp; Gest, 2005; </a:t>
            </a:r>
            <a:r>
              <a:rPr lang="en-US" sz="1200" dirty="0" err="1">
                <a:solidFill>
                  <a:prstClr val="white"/>
                </a:solidFill>
                <a:ea typeface="ＭＳ Ｐゴシック" pitchFamily="34" charset="-128"/>
                <a:cs typeface="ＭＳ Ｐゴシック" pitchFamily="34" charset="-128"/>
              </a:rPr>
              <a:t>Stronge</a:t>
            </a:r>
            <a:r>
              <a:rPr lang="en-US" sz="1200" dirty="0">
                <a:solidFill>
                  <a:prstClr val="white"/>
                </a:solidFill>
                <a:ea typeface="ＭＳ Ｐゴシック" pitchFamily="34" charset="-128"/>
                <a:cs typeface="ＭＳ Ｐゴシック" pitchFamily="34" charset="-128"/>
              </a:rPr>
              <a:t>, Ward, &amp; Grant, 2011)</a:t>
            </a:r>
          </a:p>
        </p:txBody>
      </p:sp>
    </p:spTree>
    <p:extLst>
      <p:ext uri="{BB962C8B-B14F-4D97-AF65-F5344CB8AC3E}">
        <p14:creationId xmlns:p14="http://schemas.microsoft.com/office/powerpoint/2010/main" val="151618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85" y="99671"/>
            <a:ext cx="8110165" cy="679847"/>
          </a:xfrm>
        </p:spPr>
        <p:txBody>
          <a:bodyPr>
            <a:normAutofit/>
          </a:bodyPr>
          <a:lstStyle/>
          <a:p>
            <a:r>
              <a:rPr lang="en-US" sz="4000" b="1" dirty="0">
                <a:solidFill>
                  <a:schemeClr val="accent2"/>
                </a:solidFill>
                <a:latin typeface="+mj-lt"/>
                <a:ea typeface="Arial" charset="0"/>
                <a:cs typeface="Arial" charset="0"/>
              </a:rPr>
              <a:t>In Other Words</a:t>
            </a:r>
            <a:r>
              <a:rPr lang="mr-IN" sz="4000" b="1" dirty="0">
                <a:solidFill>
                  <a:schemeClr val="accent2"/>
                </a:solidFill>
                <a:latin typeface="+mj-lt"/>
                <a:ea typeface="Arial" charset="0"/>
                <a:cs typeface="Arial" charset="0"/>
              </a:rPr>
              <a:t>…</a:t>
            </a:r>
            <a:r>
              <a:rPr lang="en-US" sz="4000" b="1" dirty="0">
                <a:solidFill>
                  <a:schemeClr val="accent2"/>
                </a:solidFill>
                <a:latin typeface="+mj-lt"/>
                <a:ea typeface="Arial" charset="0"/>
                <a:cs typeface="Arial" charset="0"/>
              </a:rPr>
              <a:t>.</a:t>
            </a:r>
          </a:p>
        </p:txBody>
      </p:sp>
      <p:sp>
        <p:nvSpPr>
          <p:cNvPr id="11" name="Title 1"/>
          <p:cNvSpPr txBox="1">
            <a:spLocks/>
          </p:cNvSpPr>
          <p:nvPr/>
        </p:nvSpPr>
        <p:spPr bwMode="auto">
          <a:xfrm>
            <a:off x="-1" y="1554239"/>
            <a:ext cx="9144000" cy="4631085"/>
          </a:xfrm>
          <a:prstGeom prst="rect">
            <a:avLst/>
          </a:prstGeom>
          <a:solidFill>
            <a:srgbClr val="002060">
              <a:alpha val="50000"/>
            </a:srgbClr>
          </a:solid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Arial" charset="0"/>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2800" kern="0" dirty="0">
                <a:solidFill>
                  <a:schemeClr val="bg1"/>
                </a:solidFill>
                <a:latin typeface="+mn-lt"/>
                <a:ea typeface="Arial" charset="0"/>
                <a:cs typeface="Arial" charset="0"/>
              </a:rPr>
              <a:t>Effective behavior </a:t>
            </a:r>
          </a:p>
          <a:p>
            <a:r>
              <a:rPr lang="en-US" sz="2800" kern="0" dirty="0">
                <a:solidFill>
                  <a:schemeClr val="bg1"/>
                </a:solidFill>
                <a:latin typeface="+mn-lt"/>
                <a:ea typeface="Arial" charset="0"/>
                <a:cs typeface="Arial" charset="0"/>
              </a:rPr>
              <a:t>support leads to:</a:t>
            </a:r>
          </a:p>
        </p:txBody>
      </p:sp>
      <p:sp>
        <p:nvSpPr>
          <p:cNvPr id="5" name="Up Arrow 4"/>
          <p:cNvSpPr/>
          <p:nvPr/>
        </p:nvSpPr>
        <p:spPr>
          <a:xfrm>
            <a:off x="15240" y="1676399"/>
            <a:ext cx="3474720" cy="3291840"/>
          </a:xfrm>
          <a:prstGeom prst="upArrow">
            <a:avLst>
              <a:gd name="adj1" fmla="val 61715"/>
              <a:gd name="adj2" fmla="val 34100"/>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ea typeface="Arial" charset="0"/>
                <a:cs typeface="Arial" charset="0"/>
              </a:rPr>
              <a:t>Increase in Appropriate Behavior</a:t>
            </a:r>
          </a:p>
          <a:p>
            <a:endParaRPr lang="en-US" sz="2400" i="1" dirty="0">
              <a:solidFill>
                <a:prstClr val="white"/>
              </a:solidFill>
              <a:ea typeface="Arial" charset="0"/>
              <a:cs typeface="Arial" charset="0"/>
            </a:endParaRPr>
          </a:p>
          <a:p>
            <a:r>
              <a:rPr lang="en-US" sz="2000" i="1" dirty="0">
                <a:solidFill>
                  <a:prstClr val="white"/>
                </a:solidFill>
                <a:ea typeface="Arial" charset="0"/>
                <a:cs typeface="Arial" charset="0"/>
              </a:rPr>
              <a:t>Examples:</a:t>
            </a:r>
          </a:p>
          <a:p>
            <a:pPr marL="573088" indent="-331788">
              <a:buFont typeface="Arial" charset="0"/>
              <a:buChar char="•"/>
            </a:pPr>
            <a:r>
              <a:rPr lang="en-US" sz="2000" dirty="0">
                <a:solidFill>
                  <a:prstClr val="white"/>
                </a:solidFill>
                <a:ea typeface="Arial" charset="0"/>
                <a:cs typeface="Arial" charset="0"/>
              </a:rPr>
              <a:t>On-Task</a:t>
            </a:r>
          </a:p>
          <a:p>
            <a:pPr marL="573088" indent="-331788">
              <a:buFont typeface="Arial" charset="0"/>
              <a:buChar char="•"/>
            </a:pPr>
            <a:r>
              <a:rPr lang="en-US" sz="2000" dirty="0">
                <a:solidFill>
                  <a:prstClr val="white"/>
                </a:solidFill>
                <a:ea typeface="Arial" charset="0"/>
                <a:cs typeface="Arial" charset="0"/>
              </a:rPr>
              <a:t>Prosocial</a:t>
            </a:r>
          </a:p>
        </p:txBody>
      </p:sp>
      <p:sp>
        <p:nvSpPr>
          <p:cNvPr id="7" name="Up Arrow 6"/>
          <p:cNvSpPr/>
          <p:nvPr/>
        </p:nvSpPr>
        <p:spPr>
          <a:xfrm>
            <a:off x="5690794" y="1676400"/>
            <a:ext cx="3474720" cy="3291840"/>
          </a:xfrm>
          <a:prstGeom prst="upArrow">
            <a:avLst>
              <a:gd name="adj1" fmla="val 61715"/>
              <a:gd name="adj2" fmla="val 34100"/>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ea typeface="Arial" charset="0"/>
                <a:cs typeface="Arial" charset="0"/>
              </a:rPr>
              <a:t>Increase in Academic Performance</a:t>
            </a:r>
          </a:p>
          <a:p>
            <a:pPr algn="ctr"/>
            <a:endParaRPr lang="en-US" sz="2400" dirty="0">
              <a:solidFill>
                <a:prstClr val="white"/>
              </a:solidFill>
              <a:ea typeface="Arial" charset="0"/>
              <a:cs typeface="Arial" charset="0"/>
            </a:endParaRPr>
          </a:p>
          <a:p>
            <a:r>
              <a:rPr lang="en-US" sz="2000" i="1" dirty="0">
                <a:solidFill>
                  <a:prstClr val="white"/>
                </a:solidFill>
                <a:ea typeface="Arial" charset="0"/>
                <a:cs typeface="Arial" charset="0"/>
              </a:rPr>
              <a:t>Examples:</a:t>
            </a:r>
          </a:p>
          <a:p>
            <a:pPr marL="573088" indent="-331788">
              <a:buFont typeface="Arial" charset="0"/>
              <a:buChar char="•"/>
            </a:pPr>
            <a:r>
              <a:rPr lang="en-US" sz="2000" dirty="0">
                <a:solidFill>
                  <a:prstClr val="white"/>
                </a:solidFill>
                <a:ea typeface="Arial" charset="0"/>
                <a:cs typeface="Arial" charset="0"/>
              </a:rPr>
              <a:t>Engagement</a:t>
            </a:r>
          </a:p>
          <a:p>
            <a:pPr marL="573088" indent="-331788">
              <a:buFont typeface="Arial" charset="0"/>
              <a:buChar char="•"/>
            </a:pPr>
            <a:r>
              <a:rPr lang="en-US" sz="2000" dirty="0">
                <a:solidFill>
                  <a:prstClr val="white"/>
                </a:solidFill>
                <a:ea typeface="Arial" charset="0"/>
                <a:cs typeface="Arial" charset="0"/>
              </a:rPr>
              <a:t>Achievement</a:t>
            </a:r>
          </a:p>
        </p:txBody>
      </p:sp>
      <p:grpSp>
        <p:nvGrpSpPr>
          <p:cNvPr id="10" name="Group 9" descr="An arrows that states a decrease in inappropriate behavior. Examples of that are off-task and disruptive. "/>
          <p:cNvGrpSpPr/>
          <p:nvPr/>
        </p:nvGrpSpPr>
        <p:grpSpPr>
          <a:xfrm>
            <a:off x="2834640" y="2831053"/>
            <a:ext cx="3474720" cy="3307080"/>
            <a:chOff x="2979420" y="3215640"/>
            <a:chExt cx="3642360" cy="3307080"/>
          </a:xfrm>
        </p:grpSpPr>
        <p:sp>
          <p:nvSpPr>
            <p:cNvPr id="8" name="Up Arrow 7"/>
            <p:cNvSpPr/>
            <p:nvPr/>
          </p:nvSpPr>
          <p:spPr>
            <a:xfrm rot="10800000">
              <a:off x="2979420" y="3230880"/>
              <a:ext cx="3642360" cy="3291840"/>
            </a:xfrm>
            <a:prstGeom prst="upArrow">
              <a:avLst>
                <a:gd name="adj1" fmla="val 61715"/>
                <a:gd name="adj2" fmla="val 34100"/>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ea typeface="Arial" charset="0"/>
                <a:cs typeface="Arial" charset="0"/>
              </a:endParaRPr>
            </a:p>
          </p:txBody>
        </p:sp>
        <p:sp>
          <p:nvSpPr>
            <p:cNvPr id="9" name="TextBox 8"/>
            <p:cNvSpPr txBox="1"/>
            <p:nvPr/>
          </p:nvSpPr>
          <p:spPr>
            <a:xfrm>
              <a:off x="3688080" y="3215640"/>
              <a:ext cx="2225040" cy="2492990"/>
            </a:xfrm>
            <a:prstGeom prst="rect">
              <a:avLst/>
            </a:prstGeom>
            <a:solidFill>
              <a:schemeClr val="accent4">
                <a:lumMod val="75000"/>
              </a:schemeClr>
            </a:solidFill>
          </p:spPr>
          <p:txBody>
            <a:bodyPr wrap="square" rtlCol="0">
              <a:spAutoFit/>
            </a:bodyPr>
            <a:lstStyle/>
            <a:p>
              <a:pPr algn="ctr"/>
              <a:r>
                <a:rPr lang="en-US" sz="2400" b="1" dirty="0">
                  <a:solidFill>
                    <a:prstClr val="white"/>
                  </a:solidFill>
                  <a:ea typeface="Arial" charset="0"/>
                  <a:cs typeface="Arial" charset="0"/>
                </a:rPr>
                <a:t>Decrease in Inappropriate Behavior</a:t>
              </a:r>
            </a:p>
            <a:p>
              <a:endParaRPr lang="en-US" sz="2400" i="1" dirty="0">
                <a:solidFill>
                  <a:prstClr val="white"/>
                </a:solidFill>
                <a:ea typeface="Arial" charset="0"/>
                <a:cs typeface="Arial" charset="0"/>
              </a:endParaRPr>
            </a:p>
            <a:p>
              <a:r>
                <a:rPr lang="en-US" sz="2000" i="1" dirty="0">
                  <a:solidFill>
                    <a:prstClr val="white"/>
                  </a:solidFill>
                  <a:ea typeface="Arial" charset="0"/>
                  <a:cs typeface="Arial" charset="0"/>
                </a:rPr>
                <a:t>Examples:</a:t>
              </a:r>
            </a:p>
            <a:p>
              <a:pPr marL="573088" indent="-331788">
                <a:buFont typeface="Arial" charset="0"/>
                <a:buChar char="•"/>
              </a:pPr>
              <a:r>
                <a:rPr lang="en-US" sz="2000" dirty="0">
                  <a:solidFill>
                    <a:prstClr val="white"/>
                  </a:solidFill>
                  <a:ea typeface="Arial" charset="0"/>
                  <a:cs typeface="Arial" charset="0"/>
                </a:rPr>
                <a:t>Off-Task</a:t>
              </a:r>
            </a:p>
            <a:p>
              <a:pPr marL="573088" indent="-331788">
                <a:buFont typeface="Arial" charset="0"/>
                <a:buChar char="•"/>
              </a:pPr>
              <a:r>
                <a:rPr lang="en-US" sz="2000" dirty="0">
                  <a:solidFill>
                    <a:prstClr val="white"/>
                  </a:solidFill>
                  <a:ea typeface="Arial" charset="0"/>
                  <a:cs typeface="Arial" charset="0"/>
                </a:rPr>
                <a:t>Disruptive</a:t>
              </a:r>
            </a:p>
          </p:txBody>
        </p:sp>
      </p:grpSp>
      <p:sp>
        <p:nvSpPr>
          <p:cNvPr id="13" name="TextBox 12"/>
          <p:cNvSpPr txBox="1"/>
          <p:nvPr/>
        </p:nvSpPr>
        <p:spPr>
          <a:xfrm>
            <a:off x="40909" y="5881430"/>
            <a:ext cx="2953694" cy="276999"/>
          </a:xfrm>
          <a:prstGeom prst="rect">
            <a:avLst/>
          </a:prstGeom>
          <a:noFill/>
        </p:spPr>
        <p:txBody>
          <a:bodyPr wrap="none" rtlCol="0">
            <a:spAutoFit/>
          </a:bodyPr>
          <a:lstStyle/>
          <a:p>
            <a:r>
              <a:rPr lang="en-US" sz="1200" dirty="0">
                <a:solidFill>
                  <a:prstClr val="white"/>
                </a:solidFill>
              </a:rPr>
              <a:t>(Lewis et al., 2004; Simonsen et al., 2008)</a:t>
            </a:r>
          </a:p>
        </p:txBody>
      </p:sp>
      <p:sp>
        <p:nvSpPr>
          <p:cNvPr id="4" name="Rectangle 3"/>
          <p:cNvSpPr/>
          <p:nvPr/>
        </p:nvSpPr>
        <p:spPr>
          <a:xfrm>
            <a:off x="355001" y="774639"/>
            <a:ext cx="8433996" cy="523220"/>
          </a:xfrm>
          <a:prstGeom prst="rect">
            <a:avLst/>
          </a:prstGeom>
        </p:spPr>
        <p:txBody>
          <a:bodyPr wrap="square">
            <a:spAutoFit/>
          </a:bodyPr>
          <a:lstStyle/>
          <a:p>
            <a:r>
              <a:rPr lang="en-US" sz="2800" b="1" dirty="0">
                <a:solidFill>
                  <a:schemeClr val="accent2"/>
                </a:solidFill>
                <a:ea typeface="Arial" charset="0"/>
                <a:cs typeface="Arial" charset="0"/>
              </a:rPr>
              <a:t>Support Student Behavior to Promote Student Success</a:t>
            </a:r>
            <a:endParaRPr lang="en-US" sz="2800" dirty="0"/>
          </a:p>
        </p:txBody>
      </p:sp>
    </p:spTree>
    <p:extLst>
      <p:ext uri="{BB962C8B-B14F-4D97-AF65-F5344CB8AC3E}">
        <p14:creationId xmlns:p14="http://schemas.microsoft.com/office/powerpoint/2010/main" val="260107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
          <p:cNvSpPr txBox="1">
            <a:spLocks noChangeArrowheads="1"/>
          </p:cNvSpPr>
          <p:nvPr/>
        </p:nvSpPr>
        <p:spPr bwMode="auto">
          <a:xfrm>
            <a:off x="628650" y="825956"/>
            <a:ext cx="8153334" cy="1077218"/>
          </a:xfrm>
          <a:prstGeom prst="rect">
            <a:avLst/>
          </a:prstGeom>
          <a:noFill/>
          <a:ln w="9525">
            <a:noFill/>
            <a:miter lim="800000"/>
            <a:headEnd/>
            <a:tailEnd/>
          </a:ln>
        </p:spPr>
        <p:txBody>
          <a:bodyPr wrap="square">
            <a:prstTxWarp prst="textNoShape">
              <a:avLst/>
            </a:prstTxWarp>
            <a:spAutoFit/>
          </a:bodyPr>
          <a:lstStyle/>
          <a:p>
            <a:pPr fontAlgn="base">
              <a:spcBef>
                <a:spcPts val="1000"/>
              </a:spcBef>
              <a:spcAft>
                <a:spcPct val="0"/>
              </a:spcAft>
            </a:pPr>
            <a:r>
              <a:rPr lang="en-US" sz="3200" b="1" dirty="0">
                <a:solidFill>
                  <a:schemeClr val="bg1"/>
                </a:solidFill>
                <a:ea typeface="ＭＳ Ｐゴシック" pitchFamily="34" charset="-128"/>
                <a:cs typeface="ＭＳ Ｐゴシック" pitchFamily="34" charset="-128"/>
              </a:rPr>
              <a:t>Classroom &amp; behavior management is a critical component of student success</a:t>
            </a:r>
          </a:p>
        </p:txBody>
      </p:sp>
      <p:sp>
        <p:nvSpPr>
          <p:cNvPr id="14" name="TextBox 13"/>
          <p:cNvSpPr txBox="1"/>
          <p:nvPr/>
        </p:nvSpPr>
        <p:spPr>
          <a:xfrm>
            <a:off x="-53162" y="5924806"/>
            <a:ext cx="3548130" cy="276999"/>
          </a:xfrm>
          <a:prstGeom prst="rect">
            <a:avLst/>
          </a:prstGeom>
          <a:noFill/>
        </p:spPr>
        <p:txBody>
          <a:bodyPr wrap="square" rtlCol="0">
            <a:spAutoFit/>
          </a:bodyPr>
          <a:lstStyle/>
          <a:p>
            <a:pPr algn="ctr" fontAlgn="base">
              <a:spcBef>
                <a:spcPct val="0"/>
              </a:spcBef>
              <a:spcAft>
                <a:spcPct val="0"/>
              </a:spcAft>
            </a:pPr>
            <a:r>
              <a:rPr lang="en-US" sz="1200" dirty="0">
                <a:solidFill>
                  <a:prstClr val="white"/>
                </a:solidFill>
                <a:ea typeface="ＭＳ Ｐゴシック" pitchFamily="34" charset="-128"/>
                <a:cs typeface="ＭＳ Ｐゴシック" pitchFamily="34" charset="-128"/>
              </a:rPr>
              <a:t>(Gest &amp; Gest, 2005; </a:t>
            </a:r>
            <a:r>
              <a:rPr lang="en-US" sz="1200" dirty="0" err="1">
                <a:solidFill>
                  <a:prstClr val="white"/>
                </a:solidFill>
                <a:ea typeface="ＭＳ Ｐゴシック" pitchFamily="34" charset="-128"/>
                <a:cs typeface="ＭＳ Ｐゴシック" pitchFamily="34" charset="-128"/>
              </a:rPr>
              <a:t>Stronge</a:t>
            </a:r>
            <a:r>
              <a:rPr lang="en-US" sz="1200" dirty="0">
                <a:solidFill>
                  <a:prstClr val="white"/>
                </a:solidFill>
                <a:ea typeface="ＭＳ Ｐゴシック" pitchFamily="34" charset="-128"/>
                <a:cs typeface="ＭＳ Ｐゴシック" pitchFamily="34" charset="-128"/>
              </a:rPr>
              <a:t>, Ward, &amp; Grant, 2011)</a:t>
            </a:r>
          </a:p>
        </p:txBody>
      </p:sp>
      <p:sp>
        <p:nvSpPr>
          <p:cNvPr id="16" name="TextBox 15"/>
          <p:cNvSpPr txBox="1"/>
          <p:nvPr/>
        </p:nvSpPr>
        <p:spPr>
          <a:xfrm>
            <a:off x="10602" y="5210349"/>
            <a:ext cx="9133398" cy="584775"/>
          </a:xfrm>
          <a:prstGeom prst="rect">
            <a:avLst/>
          </a:prstGeom>
          <a:noFill/>
        </p:spPr>
        <p:txBody>
          <a:bodyPr wrap="square" rtlCol="0">
            <a:spAutoFit/>
          </a:bodyPr>
          <a:lstStyle/>
          <a:p>
            <a:pPr algn="ctr"/>
            <a:r>
              <a:rPr lang="en-US" sz="3200" b="1" dirty="0">
                <a:solidFill>
                  <a:schemeClr val="bg1"/>
                </a:solidFill>
              </a:rPr>
              <a:t>The good news is we know what this looks like!</a:t>
            </a:r>
          </a:p>
        </p:txBody>
      </p:sp>
      <p:sp>
        <p:nvSpPr>
          <p:cNvPr id="2" name="Title 1"/>
          <p:cNvSpPr>
            <a:spLocks noGrp="1"/>
          </p:cNvSpPr>
          <p:nvPr>
            <p:ph type="title"/>
          </p:nvPr>
        </p:nvSpPr>
        <p:spPr>
          <a:xfrm>
            <a:off x="628650" y="16137"/>
            <a:ext cx="7886700" cy="1113416"/>
          </a:xfrm>
        </p:spPr>
        <p:txBody>
          <a:bodyPr>
            <a:normAutofit/>
          </a:bodyPr>
          <a:lstStyle/>
          <a:p>
            <a:r>
              <a:rPr lang="en-US" b="1" dirty="0">
                <a:solidFill>
                  <a:schemeClr val="accent2"/>
                </a:solidFill>
              </a:rPr>
              <a:t>Bottom Line</a:t>
            </a:r>
            <a:endParaRPr lang="en-US" sz="3600" dirty="0">
              <a:solidFill>
                <a:schemeClr val="accent2"/>
              </a:solidFill>
            </a:endParaRPr>
          </a:p>
        </p:txBody>
      </p:sp>
      <p:pic>
        <p:nvPicPr>
          <p:cNvPr id="4" name="Picture 3" descr="An image of a venn diagram with good teaching, student achievement, and classroom management. "/>
          <p:cNvPicPr>
            <a:picLocks noChangeAspect="1"/>
          </p:cNvPicPr>
          <p:nvPr/>
        </p:nvPicPr>
        <p:blipFill>
          <a:blip r:embed="rId3"/>
          <a:stretch>
            <a:fillRect/>
          </a:stretch>
        </p:blipFill>
        <p:spPr>
          <a:xfrm>
            <a:off x="866617" y="2033730"/>
            <a:ext cx="7410763" cy="2908437"/>
          </a:xfrm>
          <a:prstGeom prst="rect">
            <a:avLst/>
          </a:prstGeom>
        </p:spPr>
      </p:pic>
    </p:spTree>
    <p:extLst>
      <p:ext uri="{BB962C8B-B14F-4D97-AF65-F5344CB8AC3E}">
        <p14:creationId xmlns:p14="http://schemas.microsoft.com/office/powerpoint/2010/main" val="535813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noAutofit/>
          </a:bodyPr>
          <a:lstStyle/>
          <a:p>
            <a:pPr eaLnBrk="1" hangingPunct="1"/>
            <a:r>
              <a:rPr lang="en-US" b="1" dirty="0">
                <a:solidFill>
                  <a:schemeClr val="accent2"/>
                </a:solidFill>
                <a:ea typeface="ＭＳ Ｐゴシック" charset="0"/>
                <a:cs typeface="ＭＳ Ｐゴシック" charset="0"/>
              </a:rPr>
              <a:t>Research-Based Classroom Management</a:t>
            </a:r>
          </a:p>
        </p:txBody>
      </p:sp>
      <p:sp>
        <p:nvSpPr>
          <p:cNvPr id="218115" name="Rectangle 3"/>
          <p:cNvSpPr>
            <a:spLocks noGrp="1" noChangeArrowheads="1"/>
          </p:cNvSpPr>
          <p:nvPr>
            <p:ph idx="1"/>
          </p:nvPr>
        </p:nvSpPr>
        <p:spPr>
          <a:xfrm>
            <a:off x="628650" y="1543726"/>
            <a:ext cx="7886700" cy="4730059"/>
          </a:xfrm>
          <a:noFill/>
        </p:spPr>
        <p:txBody>
          <a:bodyPr>
            <a:noAutofit/>
          </a:bodyPr>
          <a:lstStyle/>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Maximize structure in your classroom. </a:t>
            </a:r>
          </a:p>
          <a:p>
            <a:pPr>
              <a:lnSpc>
                <a:spcPct val="100000"/>
              </a:lnSpc>
              <a:spcBef>
                <a:spcPts val="0"/>
              </a:spcBef>
              <a:spcAft>
                <a:spcPts val="0"/>
              </a:spcAft>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Post, teach, review, monitor, and reinforce a small number of positively stated expectations.</a:t>
            </a:r>
          </a:p>
          <a:p>
            <a:pPr>
              <a:lnSpc>
                <a:spcPct val="100000"/>
              </a:lnSpc>
              <a:spcBef>
                <a:spcPts val="0"/>
              </a:spcBef>
              <a:spcAft>
                <a:spcPts val="0"/>
              </a:spcAft>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Actively engage students in observable ways.</a:t>
            </a:r>
          </a:p>
          <a:p>
            <a:pPr>
              <a:lnSpc>
                <a:spcPct val="100000"/>
              </a:lnSpc>
              <a:spcBef>
                <a:spcPts val="0"/>
              </a:spcBef>
              <a:spcAft>
                <a:spcPts val="0"/>
              </a:spcAft>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Establish a continuum of strategies to acknowledge appropriate behavior.</a:t>
            </a:r>
          </a:p>
          <a:p>
            <a:pPr>
              <a:lnSpc>
                <a:spcPct val="100000"/>
              </a:lnSpc>
              <a:spcBef>
                <a:spcPts val="0"/>
              </a:spcBef>
              <a:spcAft>
                <a:spcPts val="0"/>
              </a:spcAft>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Establish a continuum of strategies to               respond to inappropriate behavior.</a:t>
            </a:r>
          </a:p>
          <a:p>
            <a:pPr marL="0" indent="0">
              <a:lnSpc>
                <a:spcPct val="100000"/>
              </a:lnSpc>
              <a:spcBef>
                <a:spcPts val="0"/>
              </a:spcBef>
              <a:spcAft>
                <a:spcPts val="0"/>
              </a:spcAft>
              <a:buClr>
                <a:schemeClr val="accent2"/>
              </a:buClr>
            </a:pPr>
            <a:endParaRPr lang="en-US" sz="2800" b="1" dirty="0">
              <a:solidFill>
                <a:schemeClr val="bg1"/>
              </a:solidFill>
              <a:ea typeface="ＭＳ Ｐゴシック" charset="0"/>
              <a:cs typeface="ＭＳ Ｐゴシック" charset="0"/>
            </a:endParaRPr>
          </a:p>
        </p:txBody>
      </p:sp>
      <p:sp>
        <p:nvSpPr>
          <p:cNvPr id="50180" name="Text Box 5"/>
          <p:cNvSpPr txBox="1">
            <a:spLocks noChangeArrowheads="1"/>
          </p:cNvSpPr>
          <p:nvPr/>
        </p:nvSpPr>
        <p:spPr bwMode="auto">
          <a:xfrm>
            <a:off x="-138225" y="5908229"/>
            <a:ext cx="4053857" cy="276999"/>
          </a:xfrm>
          <a:prstGeom prst="rect">
            <a:avLst/>
          </a:prstGeom>
          <a:noFill/>
          <a:ln w="9525">
            <a:noFill/>
            <a:miter lim="800000"/>
            <a:headEnd/>
            <a:tailEnd/>
          </a:ln>
        </p:spPr>
        <p:txBody>
          <a:bodyPr wrap="square">
            <a:spAutoFit/>
          </a:bodyPr>
          <a:lstStyle/>
          <a:p>
            <a:pPr algn="ctr">
              <a:spcBef>
                <a:spcPct val="50000"/>
              </a:spcBef>
              <a:defRPr/>
            </a:pPr>
            <a:r>
              <a:rPr lang="en-US" sz="1200" dirty="0">
                <a:solidFill>
                  <a:prstClr val="white"/>
                </a:solidFill>
                <a:ea typeface="ＭＳ Ｐゴシック" pitchFamily="-111" charset="-128"/>
              </a:rPr>
              <a:t>(Simonsen, Fairbanks, </a:t>
            </a:r>
            <a:r>
              <a:rPr lang="en-US" sz="1200" dirty="0" err="1">
                <a:solidFill>
                  <a:prstClr val="white"/>
                </a:solidFill>
                <a:ea typeface="ＭＳ Ｐゴシック" pitchFamily="-111" charset="-128"/>
              </a:rPr>
              <a:t>Briesch</a:t>
            </a:r>
            <a:r>
              <a:rPr lang="en-US" sz="1200" dirty="0">
                <a:solidFill>
                  <a:prstClr val="white"/>
                </a:solidFill>
                <a:ea typeface="ＭＳ Ｐゴシック" pitchFamily="-111" charset="-128"/>
              </a:rPr>
              <a:t>, Myers, &amp; Sugai, 2008)</a:t>
            </a:r>
          </a:p>
        </p:txBody>
      </p:sp>
    </p:spTree>
    <p:extLst>
      <p:ext uri="{BB962C8B-B14F-4D97-AF65-F5344CB8AC3E}">
        <p14:creationId xmlns:p14="http://schemas.microsoft.com/office/powerpoint/2010/main" val="377693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304800" y="304800"/>
            <a:ext cx="8534400" cy="533400"/>
          </a:xfrm>
          <a:solidFill>
            <a:schemeClr val="accent2">
              <a:lumMod val="20000"/>
              <a:lumOff val="80000"/>
            </a:schemeClr>
          </a:solidFill>
        </p:spPr>
        <p:txBody>
          <a:bodyPr>
            <a:normAutofit/>
          </a:bodyPr>
          <a:lstStyle/>
          <a:p>
            <a:pPr algn="ctr" eaLnBrk="1" hangingPunct="1">
              <a:defRPr/>
            </a:pPr>
            <a:r>
              <a:rPr lang="en-US" sz="3200" b="1" dirty="0">
                <a:ea typeface="ＭＳ Ｐゴシック" pitchFamily="34" charset="-128"/>
              </a:rPr>
              <a:t>But we don’t seem to be using them</a:t>
            </a:r>
            <a:endParaRPr lang="en-US" sz="3200" i="1" dirty="0">
              <a:ea typeface="ＭＳ Ｐゴシック" pitchFamily="34" charset="-128"/>
            </a:endParaRPr>
          </a:p>
        </p:txBody>
      </p:sp>
      <p:graphicFrame>
        <p:nvGraphicFramePr>
          <p:cNvPr id="2" name="Table 1"/>
          <p:cNvGraphicFramePr>
            <a:graphicFrameLocks noGrp="1"/>
          </p:cNvGraphicFramePr>
          <p:nvPr>
            <p:extLst/>
          </p:nvPr>
        </p:nvGraphicFramePr>
        <p:xfrm>
          <a:off x="609600" y="990600"/>
          <a:ext cx="8153400" cy="3810000"/>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590537">
                <a:tc>
                  <a:txBody>
                    <a:bodyPr/>
                    <a:lstStyle/>
                    <a:p>
                      <a:endParaRPr lang="en-US" sz="2000" dirty="0">
                        <a:latin typeface="Arial"/>
                        <a:cs typeface="Arial"/>
                      </a:endParaRPr>
                    </a:p>
                  </a:txBody>
                  <a:tcPr/>
                </a:tc>
                <a:tc>
                  <a:txBody>
                    <a:bodyPr/>
                    <a:lstStyle/>
                    <a:p>
                      <a:r>
                        <a:rPr lang="en-US" sz="2000" dirty="0">
                          <a:latin typeface="Arial"/>
                          <a:cs typeface="Arial"/>
                        </a:rPr>
                        <a:t>Specific</a:t>
                      </a:r>
                      <a:r>
                        <a:rPr lang="en-US" sz="2000" baseline="0" dirty="0">
                          <a:latin typeface="Arial"/>
                          <a:cs typeface="Arial"/>
                        </a:rPr>
                        <a:t> Praise</a:t>
                      </a:r>
                      <a:endParaRPr lang="en-US" sz="2000" dirty="0">
                        <a:latin typeface="Arial"/>
                        <a:cs typeface="Arial"/>
                      </a:endParaRPr>
                    </a:p>
                  </a:txBody>
                  <a:tcPr/>
                </a:tc>
                <a:tc>
                  <a:txBody>
                    <a:bodyPr/>
                    <a:lstStyle/>
                    <a:p>
                      <a:r>
                        <a:rPr lang="en-US" sz="2000" dirty="0">
                          <a:latin typeface="Arial"/>
                          <a:cs typeface="Arial"/>
                        </a:rPr>
                        <a:t>General Praise</a:t>
                      </a:r>
                    </a:p>
                  </a:txBody>
                  <a:tcPr/>
                </a:tc>
                <a:tc>
                  <a:txBody>
                    <a:bodyPr/>
                    <a:lstStyle/>
                    <a:p>
                      <a:r>
                        <a:rPr lang="en-US" sz="2000" dirty="0">
                          <a:latin typeface="Arial"/>
                          <a:cs typeface="Arial"/>
                        </a:rPr>
                        <a:t>OTR</a:t>
                      </a:r>
                    </a:p>
                  </a:txBody>
                  <a:tcPr/>
                </a:tc>
                <a:tc>
                  <a:txBody>
                    <a:bodyPr/>
                    <a:lstStyle/>
                    <a:p>
                      <a:r>
                        <a:rPr lang="en-US" sz="2000" dirty="0">
                          <a:latin typeface="Arial"/>
                          <a:cs typeface="Arial"/>
                        </a:rPr>
                        <a:t>Corrective/Reprimand</a:t>
                      </a:r>
                    </a:p>
                  </a:txBody>
                  <a:tcPr/>
                </a:tc>
                <a:extLst>
                  <a:ext uri="{0D108BD9-81ED-4DB2-BD59-A6C34878D82A}">
                    <a16:rowId xmlns:a16="http://schemas.microsoft.com/office/drawing/2014/main" val="10000"/>
                  </a:ext>
                </a:extLst>
              </a:tr>
              <a:tr h="590537">
                <a:tc>
                  <a:txBody>
                    <a:bodyPr/>
                    <a:lstStyle/>
                    <a:p>
                      <a:r>
                        <a:rPr lang="en-US" sz="2000" dirty="0" err="1">
                          <a:latin typeface="Arial"/>
                          <a:cs typeface="Arial"/>
                        </a:rPr>
                        <a:t>Reinke</a:t>
                      </a:r>
                      <a:r>
                        <a:rPr lang="en-US" sz="2000" baseline="0" dirty="0">
                          <a:latin typeface="Arial"/>
                          <a:cs typeface="Arial"/>
                        </a:rPr>
                        <a:t> et al. (2012)</a:t>
                      </a:r>
                      <a:r>
                        <a:rPr lang="en-US" sz="2000" baseline="30000" dirty="0">
                          <a:latin typeface="Arial"/>
                          <a:cs typeface="Arial"/>
                        </a:rPr>
                        <a:t>1</a:t>
                      </a:r>
                    </a:p>
                  </a:txBody>
                  <a:tcPr/>
                </a:tc>
                <a:tc>
                  <a:txBody>
                    <a:bodyPr/>
                    <a:lstStyle/>
                    <a:p>
                      <a:pPr algn="l"/>
                      <a:r>
                        <a:rPr lang="en-US" sz="2000" dirty="0">
                          <a:latin typeface="Arial"/>
                          <a:cs typeface="Arial"/>
                        </a:rPr>
                        <a:t>0.13</a:t>
                      </a:r>
                    </a:p>
                  </a:txBody>
                  <a:tcPr anchor="ctr"/>
                </a:tc>
                <a:tc>
                  <a:txBody>
                    <a:bodyPr/>
                    <a:lstStyle/>
                    <a:p>
                      <a:pPr algn="l"/>
                      <a:r>
                        <a:rPr lang="en-US" sz="2000" dirty="0">
                          <a:latin typeface="Arial"/>
                          <a:cs typeface="Arial"/>
                        </a:rPr>
                        <a:t>0.43</a:t>
                      </a:r>
                    </a:p>
                  </a:txBody>
                  <a:tcPr anchor="ctr"/>
                </a:tc>
                <a:tc>
                  <a:txBody>
                    <a:bodyPr/>
                    <a:lstStyle/>
                    <a:p>
                      <a:pPr algn="l"/>
                      <a:r>
                        <a:rPr lang="en-US" sz="2000" dirty="0">
                          <a:latin typeface="Arial"/>
                          <a:cs typeface="Arial"/>
                        </a:rPr>
                        <a:t>1.43</a:t>
                      </a:r>
                    </a:p>
                  </a:txBody>
                  <a:tcPr anchor="ctr"/>
                </a:tc>
                <a:tc>
                  <a:txBody>
                    <a:bodyPr/>
                    <a:lstStyle/>
                    <a:p>
                      <a:pPr algn="l"/>
                      <a:r>
                        <a:rPr lang="en-US" sz="2000" dirty="0">
                          <a:latin typeface="Arial"/>
                          <a:cs typeface="Arial"/>
                        </a:rPr>
                        <a:t>0.67</a:t>
                      </a:r>
                    </a:p>
                  </a:txBody>
                  <a:tcPr anchor="ctr"/>
                </a:tc>
                <a:extLst>
                  <a:ext uri="{0D108BD9-81ED-4DB2-BD59-A6C34878D82A}">
                    <a16:rowId xmlns:a16="http://schemas.microsoft.com/office/drawing/2014/main" val="10001"/>
                  </a:ext>
                </a:extLst>
              </a:tr>
              <a:tr h="590537">
                <a:tc>
                  <a:txBody>
                    <a:bodyPr/>
                    <a:lstStyle/>
                    <a:p>
                      <a:r>
                        <a:rPr lang="en-US" sz="2000" dirty="0">
                          <a:latin typeface="Arial"/>
                          <a:cs typeface="Arial"/>
                        </a:rPr>
                        <a:t>Scott et al. (2011)</a:t>
                      </a:r>
                      <a:r>
                        <a:rPr lang="en-US" sz="2000" baseline="30000" dirty="0">
                          <a:latin typeface="Arial"/>
                          <a:cs typeface="Arial"/>
                        </a:rPr>
                        <a:t>2</a:t>
                      </a:r>
                      <a:endParaRPr lang="en-US" sz="2000" i="1" baseline="30000" dirty="0">
                        <a:solidFill>
                          <a:srgbClr val="008000"/>
                        </a:solidFill>
                        <a:latin typeface="Arial"/>
                        <a:cs typeface="Arial"/>
                      </a:endParaRPr>
                    </a:p>
                  </a:txBody>
                  <a:tcPr/>
                </a:tc>
                <a:tc gridSpan="2">
                  <a:txBody>
                    <a:bodyPr/>
                    <a:lstStyle/>
                    <a:p>
                      <a:pPr algn="l"/>
                      <a:r>
                        <a:rPr lang="en-US" sz="2000" dirty="0">
                          <a:latin typeface="Arial"/>
                          <a:cs typeface="Arial"/>
                        </a:rPr>
                        <a:t>0.06 (overall positive)</a:t>
                      </a:r>
                    </a:p>
                  </a:txBody>
                  <a:tcPr anchor="ctr"/>
                </a:tc>
                <a:tc hMerge="1">
                  <a:txBody>
                    <a:bodyPr/>
                    <a:lstStyle/>
                    <a:p>
                      <a:endParaRPr lang="en-US" sz="2000" dirty="0">
                        <a:latin typeface="Arial"/>
                        <a:cs typeface="Arial"/>
                      </a:endParaRPr>
                    </a:p>
                  </a:txBody>
                  <a:tcPr/>
                </a:tc>
                <a:tc>
                  <a:txBody>
                    <a:bodyPr/>
                    <a:lstStyle/>
                    <a:p>
                      <a:pPr algn="l"/>
                      <a:r>
                        <a:rPr lang="en-US" sz="2000" dirty="0">
                          <a:latin typeface="Arial"/>
                          <a:cs typeface="Arial"/>
                        </a:rPr>
                        <a:t>0.57</a:t>
                      </a:r>
                    </a:p>
                  </a:txBody>
                  <a:tcPr anchor="ctr"/>
                </a:tc>
                <a:tc>
                  <a:txBody>
                    <a:bodyPr/>
                    <a:lstStyle/>
                    <a:p>
                      <a:pPr algn="l"/>
                      <a:r>
                        <a:rPr lang="en-US" sz="2000" dirty="0">
                          <a:latin typeface="Arial"/>
                          <a:cs typeface="Arial"/>
                        </a:rPr>
                        <a:t>0.07</a:t>
                      </a:r>
                    </a:p>
                  </a:txBody>
                  <a:tcPr anchor="ctr"/>
                </a:tc>
                <a:extLst>
                  <a:ext uri="{0D108BD9-81ED-4DB2-BD59-A6C34878D82A}">
                    <a16:rowId xmlns:a16="http://schemas.microsoft.com/office/drawing/2014/main" val="10002"/>
                  </a:ext>
                </a:extLst>
              </a:tr>
              <a:tr h="847292">
                <a:tc>
                  <a:txBody>
                    <a:bodyPr/>
                    <a:lstStyle/>
                    <a:p>
                      <a:r>
                        <a:rPr lang="en-US" sz="2000" dirty="0" err="1">
                          <a:latin typeface="Arial"/>
                          <a:cs typeface="Arial"/>
                        </a:rPr>
                        <a:t>Hirn</a:t>
                      </a:r>
                      <a:r>
                        <a:rPr lang="en-US" sz="2000" dirty="0">
                          <a:latin typeface="Arial"/>
                          <a:cs typeface="Arial"/>
                        </a:rPr>
                        <a:t> &amp; Scott (2014)</a:t>
                      </a:r>
                      <a:r>
                        <a:rPr lang="en-US" sz="2000" baseline="30000" dirty="0">
                          <a:latin typeface="Arial"/>
                          <a:cs typeface="Arial"/>
                        </a:rPr>
                        <a:t>3</a:t>
                      </a:r>
                    </a:p>
                  </a:txBody>
                  <a:tcPr/>
                </a:tc>
                <a:tc gridSpan="2">
                  <a:txBody>
                    <a:bodyPr/>
                    <a:lstStyle/>
                    <a:p>
                      <a:pPr algn="l"/>
                      <a:r>
                        <a:rPr lang="en-US" sz="2000" dirty="0">
                          <a:latin typeface="Arial"/>
                          <a:cs typeface="Arial"/>
                        </a:rPr>
                        <a:t>0.03 (overall positive)</a:t>
                      </a:r>
                    </a:p>
                  </a:txBody>
                  <a:tcPr anchor="ctr"/>
                </a:tc>
                <a:tc hMerge="1">
                  <a:txBody>
                    <a:bodyPr/>
                    <a:lstStyle/>
                    <a:p>
                      <a:pPr algn="ctr"/>
                      <a:endParaRPr lang="en-US" sz="2000" dirty="0">
                        <a:latin typeface="Arial"/>
                        <a:cs typeface="Arial"/>
                      </a:endParaRPr>
                    </a:p>
                  </a:txBody>
                  <a:tcPr anchor="ctr"/>
                </a:tc>
                <a:tc>
                  <a:txBody>
                    <a:bodyPr/>
                    <a:lstStyle/>
                    <a:p>
                      <a:pPr algn="l"/>
                      <a:r>
                        <a:rPr lang="en-US" sz="2000" dirty="0">
                          <a:latin typeface="Arial"/>
                          <a:cs typeface="Arial"/>
                        </a:rPr>
                        <a:t>0.47 Group</a:t>
                      </a:r>
                    </a:p>
                    <a:p>
                      <a:pPr algn="l"/>
                      <a:r>
                        <a:rPr lang="en-US" sz="2000" dirty="0">
                          <a:latin typeface="Arial"/>
                          <a:cs typeface="Arial"/>
                        </a:rPr>
                        <a:t>0.06 </a:t>
                      </a:r>
                      <a:r>
                        <a:rPr lang="en-US" sz="2000" dirty="0" err="1">
                          <a:latin typeface="Arial"/>
                          <a:cs typeface="Arial"/>
                        </a:rPr>
                        <a:t>Indiv</a:t>
                      </a:r>
                      <a:r>
                        <a:rPr lang="en-US" sz="2000" dirty="0">
                          <a:latin typeface="Arial"/>
                          <a:cs typeface="Arial"/>
                        </a:rPr>
                        <a:t>.</a:t>
                      </a:r>
                    </a:p>
                  </a:txBody>
                  <a:tcPr anchor="ctr"/>
                </a:tc>
                <a:tc>
                  <a:txBody>
                    <a:bodyPr/>
                    <a:lstStyle/>
                    <a:p>
                      <a:pPr algn="l"/>
                      <a:r>
                        <a:rPr lang="en-US" sz="2000" dirty="0">
                          <a:latin typeface="Arial"/>
                          <a:cs typeface="Arial"/>
                        </a:rPr>
                        <a:t>0.08</a:t>
                      </a:r>
                    </a:p>
                  </a:txBody>
                  <a:tcPr anchor="ctr"/>
                </a:tc>
                <a:extLst>
                  <a:ext uri="{0D108BD9-81ED-4DB2-BD59-A6C34878D82A}">
                    <a16:rowId xmlns:a16="http://schemas.microsoft.com/office/drawing/2014/main" val="10003"/>
                  </a:ext>
                </a:extLst>
              </a:tr>
              <a:tr h="590537">
                <a:tc>
                  <a:txBody>
                    <a:bodyPr/>
                    <a:lstStyle/>
                    <a:p>
                      <a:r>
                        <a:rPr lang="en-US" sz="2000" baseline="0" dirty="0">
                          <a:latin typeface="Arial"/>
                          <a:cs typeface="Arial"/>
                        </a:rPr>
                        <a:t>Pas et al. (2015)</a:t>
                      </a:r>
                      <a:r>
                        <a:rPr lang="en-US" sz="2000" baseline="30000" dirty="0">
                          <a:latin typeface="Arial"/>
                          <a:cs typeface="Arial"/>
                        </a:rPr>
                        <a:t>4</a:t>
                      </a:r>
                    </a:p>
                  </a:txBody>
                  <a:tcPr/>
                </a:tc>
                <a:tc gridSpan="2">
                  <a:txBody>
                    <a:bodyPr/>
                    <a:lstStyle/>
                    <a:p>
                      <a:pPr algn="l"/>
                      <a:r>
                        <a:rPr lang="en-US" sz="2000" dirty="0">
                          <a:latin typeface="Arial"/>
                          <a:cs typeface="Arial"/>
                        </a:rPr>
                        <a:t>0.12 (approval)</a:t>
                      </a:r>
                    </a:p>
                  </a:txBody>
                  <a:tcPr anchor="ctr"/>
                </a:tc>
                <a:tc hMerge="1">
                  <a:txBody>
                    <a:bodyPr/>
                    <a:lstStyle/>
                    <a:p>
                      <a:pPr algn="ctr"/>
                      <a:endParaRPr lang="en-US" sz="2000" dirty="0">
                        <a:latin typeface="Arial"/>
                        <a:cs typeface="Arial"/>
                      </a:endParaRPr>
                    </a:p>
                  </a:txBody>
                  <a:tcPr anchor="ctr"/>
                </a:tc>
                <a:tc>
                  <a:txBody>
                    <a:bodyPr/>
                    <a:lstStyle/>
                    <a:p>
                      <a:pPr algn="l"/>
                      <a:r>
                        <a:rPr lang="en-US" sz="2000" dirty="0">
                          <a:latin typeface="Arial"/>
                          <a:cs typeface="Arial"/>
                        </a:rPr>
                        <a:t>0.93</a:t>
                      </a:r>
                    </a:p>
                  </a:txBody>
                  <a:tcPr anchor="ctr"/>
                </a:tc>
                <a:tc>
                  <a:txBody>
                    <a:bodyPr/>
                    <a:lstStyle/>
                    <a:p>
                      <a:pPr algn="l"/>
                      <a:r>
                        <a:rPr lang="en-US" sz="2000" dirty="0">
                          <a:latin typeface="Arial"/>
                          <a:cs typeface="Arial"/>
                        </a:rPr>
                        <a:t>0.27</a:t>
                      </a:r>
                    </a:p>
                  </a:txBody>
                  <a:tcPr anchor="ctr"/>
                </a:tc>
                <a:extLst>
                  <a:ext uri="{0D108BD9-81ED-4DB2-BD59-A6C34878D82A}">
                    <a16:rowId xmlns:a16="http://schemas.microsoft.com/office/drawing/2014/main" val="10004"/>
                  </a:ext>
                </a:extLst>
              </a:tr>
            </a:tbl>
          </a:graphicData>
        </a:graphic>
      </p:graphicFrame>
      <p:sp>
        <p:nvSpPr>
          <p:cNvPr id="4" name="TextBox 3"/>
          <p:cNvSpPr txBox="1"/>
          <p:nvPr/>
        </p:nvSpPr>
        <p:spPr>
          <a:xfrm>
            <a:off x="609600" y="4953000"/>
            <a:ext cx="8153400" cy="830997"/>
          </a:xfrm>
          <a:prstGeom prst="rect">
            <a:avLst/>
          </a:prstGeom>
          <a:noFill/>
        </p:spPr>
        <p:txBody>
          <a:bodyPr wrap="square" rtlCol="0">
            <a:spAutoFit/>
          </a:bodyPr>
          <a:lstStyle/>
          <a:p>
            <a:pPr marL="168275" indent="-168275"/>
            <a:r>
              <a:rPr lang="en-US" sz="1200" baseline="30000" dirty="0"/>
              <a:t>1</a:t>
            </a:r>
            <a:r>
              <a:rPr lang="en-US" sz="1200" dirty="0"/>
              <a:t> Based on observations of</a:t>
            </a:r>
            <a:r>
              <a:rPr lang="en-US" sz="1200" b="1" dirty="0"/>
              <a:t> 33 elementary teachers </a:t>
            </a:r>
            <a:r>
              <a:rPr lang="en-US" sz="1200" dirty="0"/>
              <a:t>in schools </a:t>
            </a:r>
            <a:r>
              <a:rPr lang="en-US" sz="1200" b="1" dirty="0"/>
              <a:t>implementing PBIS with fidelity</a:t>
            </a:r>
          </a:p>
          <a:p>
            <a:pPr marL="168275" indent="-168275"/>
            <a:r>
              <a:rPr lang="en-US" sz="1200" baseline="30000" dirty="0"/>
              <a:t>2</a:t>
            </a:r>
            <a:r>
              <a:rPr lang="en-US" sz="1200" dirty="0"/>
              <a:t> Based on &gt; 1000 observations of </a:t>
            </a:r>
            <a:r>
              <a:rPr lang="en-US" sz="1200" b="1" dirty="0"/>
              <a:t>elementary and high school teachers </a:t>
            </a:r>
            <a:r>
              <a:rPr lang="en-US" sz="1200" dirty="0"/>
              <a:t>in schools not identified as implementing PBIS</a:t>
            </a:r>
          </a:p>
          <a:p>
            <a:pPr marL="168275" indent="-168275"/>
            <a:r>
              <a:rPr lang="en-US" sz="1200" baseline="30000" dirty="0"/>
              <a:t>3</a:t>
            </a:r>
            <a:r>
              <a:rPr lang="en-US" sz="1200" dirty="0"/>
              <a:t> Based on 827 observations of </a:t>
            </a:r>
            <a:r>
              <a:rPr lang="en-US" sz="1200" b="1" dirty="0"/>
              <a:t>high school teachers </a:t>
            </a:r>
          </a:p>
          <a:p>
            <a:pPr marL="168275" indent="-168275"/>
            <a:r>
              <a:rPr lang="en-US" sz="1200" baseline="30000" dirty="0"/>
              <a:t>4</a:t>
            </a:r>
            <a:r>
              <a:rPr lang="en-US" sz="1200" dirty="0"/>
              <a:t> Based on observations of </a:t>
            </a:r>
            <a:r>
              <a:rPr lang="en-US" sz="1200" b="1" dirty="0"/>
              <a:t>1262 high school teachers </a:t>
            </a:r>
            <a:r>
              <a:rPr lang="en-US" sz="1200" dirty="0"/>
              <a:t>prior to PBIS implementation</a:t>
            </a:r>
          </a:p>
        </p:txBody>
      </p:sp>
    </p:spTree>
    <p:extLst>
      <p:ext uri="{BB962C8B-B14F-4D97-AF65-F5344CB8AC3E}">
        <p14:creationId xmlns:p14="http://schemas.microsoft.com/office/powerpoint/2010/main" val="156814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CB35-8237-104F-B71A-4603C5F7E7A7}"/>
              </a:ext>
            </a:extLst>
          </p:cNvPr>
          <p:cNvSpPr>
            <a:spLocks noGrp="1"/>
          </p:cNvSpPr>
          <p:nvPr>
            <p:ph type="title"/>
          </p:nvPr>
        </p:nvSpPr>
        <p:spPr/>
        <p:txBody>
          <a:bodyPr anchor="ctr"/>
          <a:lstStyle/>
          <a:p>
            <a:r>
              <a:rPr lang="en-US" b="1" dirty="0">
                <a:solidFill>
                  <a:schemeClr val="accent2"/>
                </a:solidFill>
              </a:rPr>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p:txBody>
          <a:bodyPr>
            <a:normAutofit/>
          </a:bodyPr>
          <a:lstStyle/>
          <a:p>
            <a:pPr marL="0" indent="0">
              <a:buNone/>
            </a:pPr>
            <a:r>
              <a:rPr lang="en-US" dirty="0">
                <a:solidFill>
                  <a:schemeClr val="bg1"/>
                </a:solidFill>
              </a:rPr>
              <a:t>Much of the content shared in this module was developed by members of the OSEP-funded National Technical Assistance Center for Positive Behavioral Interventions and Supports. </a:t>
            </a:r>
          </a:p>
          <a:p>
            <a:pPr marL="0" indent="0">
              <a:buNone/>
            </a:pPr>
            <a:endParaRPr lang="en-US" sz="1050" b="1" dirty="0">
              <a:solidFill>
                <a:schemeClr val="bg1"/>
              </a:solidFill>
            </a:endParaRPr>
          </a:p>
          <a:p>
            <a:pPr marL="0" indent="0">
              <a:buNone/>
            </a:pPr>
            <a:r>
              <a:rPr lang="en-US" b="1" dirty="0">
                <a:solidFill>
                  <a:schemeClr val="bg1"/>
                </a:solidFill>
              </a:rPr>
              <a:t>Thank you to: </a:t>
            </a:r>
          </a:p>
          <a:p>
            <a:pPr lvl="1"/>
            <a:r>
              <a:rPr lang="en-US" b="1" dirty="0">
                <a:solidFill>
                  <a:schemeClr val="bg1"/>
                </a:solidFill>
              </a:rPr>
              <a:t>Members of classroom workgroup: </a:t>
            </a:r>
          </a:p>
          <a:p>
            <a:pPr lvl="2"/>
            <a:r>
              <a:rPr lang="en-US" dirty="0">
                <a:solidFill>
                  <a:schemeClr val="bg1"/>
                </a:solidFill>
              </a:rPr>
              <a:t>Brandi Simonsen, Jennifer Freeman, Jessica Swain-</a:t>
            </a:r>
            <a:r>
              <a:rPr lang="en-US" dirty="0" err="1">
                <a:solidFill>
                  <a:schemeClr val="bg1"/>
                </a:solidFill>
              </a:rPr>
              <a:t>Bradway</a:t>
            </a:r>
            <a:r>
              <a:rPr lang="en-US" dirty="0">
                <a:solidFill>
                  <a:schemeClr val="bg1"/>
                </a:solidFill>
              </a:rPr>
              <a:t>, Robert Putnam, Heather George, Steve Goodman, Barb Mitchell, Kimberly </a:t>
            </a:r>
            <a:r>
              <a:rPr lang="en-US" dirty="0" err="1">
                <a:solidFill>
                  <a:schemeClr val="bg1"/>
                </a:solidFill>
              </a:rPr>
              <a:t>Yanek</a:t>
            </a:r>
            <a:r>
              <a:rPr lang="en-US" dirty="0">
                <a:solidFill>
                  <a:schemeClr val="bg1"/>
                </a:solidFill>
              </a:rPr>
              <a:t>, Kathleen Lane &amp; Jeffrey Sprague</a:t>
            </a:r>
          </a:p>
          <a:p>
            <a:pPr lvl="1"/>
            <a:r>
              <a:rPr lang="en-US" b="1" dirty="0">
                <a:solidFill>
                  <a:schemeClr val="bg1"/>
                </a:solidFill>
              </a:rPr>
              <a:t>Members of the Northeast PBIS Network: </a:t>
            </a:r>
          </a:p>
          <a:p>
            <a:pPr lvl="2"/>
            <a:r>
              <a:rPr lang="en-US" dirty="0">
                <a:solidFill>
                  <a:schemeClr val="bg1"/>
                </a:solidFill>
              </a:rPr>
              <a:t>Susannah Everett, Adam Feinberg, George </a:t>
            </a:r>
            <a:r>
              <a:rPr lang="en-US" dirty="0" err="1">
                <a:solidFill>
                  <a:schemeClr val="bg1"/>
                </a:solidFill>
              </a:rPr>
              <a:t>Sugai</a:t>
            </a:r>
            <a:r>
              <a:rPr lang="en-US" dirty="0">
                <a:solidFill>
                  <a:schemeClr val="bg1"/>
                </a:solidFill>
              </a:rPr>
              <a:t>, Brandi </a:t>
            </a:r>
            <a:r>
              <a:rPr lang="en-US" dirty="0" err="1">
                <a:solidFill>
                  <a:schemeClr val="bg1"/>
                </a:solidFill>
              </a:rPr>
              <a:t>Simonsen</a:t>
            </a:r>
            <a:r>
              <a:rPr lang="en-US" dirty="0">
                <a:solidFill>
                  <a:schemeClr val="bg1"/>
                </a:solidFill>
              </a:rPr>
              <a:t> &amp; Jennifer Freeman</a:t>
            </a:r>
          </a:p>
        </p:txBody>
      </p:sp>
      <p:pic>
        <p:nvPicPr>
          <p:cNvPr id="4" name="Picture 9" descr="PBIS Logo">
            <a:extLst>
              <a:ext uri="{FF2B5EF4-FFF2-40B4-BE49-F238E27FC236}">
                <a16:creationId xmlns:a16="http://schemas.microsoft.com/office/drawing/2014/main" id="{5E419208-20CF-364F-8EF5-445E13E29DBA}"/>
              </a:ext>
            </a:extLst>
          </p:cNvPr>
          <p:cNvPicPr>
            <a:picLocks noChangeAspect="1" noChangeArrowheads="1"/>
          </p:cNvPicPr>
          <p:nvPr/>
        </p:nvPicPr>
        <p:blipFill>
          <a:blip r:embed="rId2"/>
          <a:srcRect/>
          <a:stretch>
            <a:fillRect/>
          </a:stretch>
        </p:blipFill>
        <p:spPr bwMode="auto">
          <a:xfrm>
            <a:off x="6374869" y="6238179"/>
            <a:ext cx="2223562" cy="558037"/>
          </a:xfrm>
          <a:prstGeom prst="rect">
            <a:avLst/>
          </a:prstGeom>
          <a:noFill/>
          <a:ln w="9525">
            <a:noFill/>
            <a:miter lim="800000"/>
            <a:headEnd/>
            <a:tailEnd/>
          </a:ln>
        </p:spPr>
      </p:pic>
    </p:spTree>
    <p:extLst>
      <p:ext uri="{BB962C8B-B14F-4D97-AF65-F5344CB8AC3E}">
        <p14:creationId xmlns:p14="http://schemas.microsoft.com/office/powerpoint/2010/main" val="202109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A bar graph indicating how many states require research based classroom management instruction in elementary, secondary, special education, and alternative track settings. "/>
          <p:cNvGraphicFramePr>
            <a:graphicFrameLocks noGrp="1"/>
          </p:cNvGraphicFramePr>
          <p:nvPr>
            <p:extLst>
              <p:ext uri="{D42A27DB-BD31-4B8C-83A1-F6EECF244321}">
                <p14:modId xmlns:p14="http://schemas.microsoft.com/office/powerpoint/2010/main" val="3369552838"/>
              </p:ext>
            </p:extLst>
          </p:nvPr>
        </p:nvGraphicFramePr>
        <p:xfrm>
          <a:off x="-2" y="922643"/>
          <a:ext cx="9143999" cy="52406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C183D7F6-B498-43B3-948B-1728B52AA6E4}">
                <adec:decorative xmlns:adec="http://schemas.microsoft.com/office/drawing/2017/decorative" val="1"/>
              </a:ext>
            </a:extLst>
          </p:cNvPr>
          <p:cNvSpPr/>
          <p:nvPr/>
        </p:nvSpPr>
        <p:spPr>
          <a:xfrm>
            <a:off x="5959736" y="1051317"/>
            <a:ext cx="2996584" cy="60736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66071" y="150433"/>
            <a:ext cx="7886700" cy="1113416"/>
          </a:xfrm>
        </p:spPr>
        <p:txBody>
          <a:bodyPr>
            <a:noAutofit/>
          </a:bodyPr>
          <a:lstStyle/>
          <a:p>
            <a:r>
              <a:rPr lang="en-US" sz="4000" b="1" dirty="0">
                <a:solidFill>
                  <a:schemeClr val="accent2"/>
                </a:solidFill>
              </a:rPr>
              <a:t>Do states require classroom management instruction? </a:t>
            </a:r>
            <a:endParaRPr lang="en-US" sz="2800" dirty="0">
              <a:solidFill>
                <a:schemeClr val="bg1"/>
              </a:solidFill>
            </a:endParaRPr>
          </a:p>
        </p:txBody>
      </p:sp>
      <p:sp>
        <p:nvSpPr>
          <p:cNvPr id="9" name="Rounded Rectangle 8"/>
          <p:cNvSpPr/>
          <p:nvPr/>
        </p:nvSpPr>
        <p:spPr>
          <a:xfrm>
            <a:off x="-95475" y="5797021"/>
            <a:ext cx="3854086" cy="441158"/>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white"/>
                </a:solidFill>
              </a:rPr>
              <a:t>(Freeman, Simonsen, </a:t>
            </a:r>
            <a:r>
              <a:rPr lang="en-US" sz="1200" dirty="0" err="1">
                <a:solidFill>
                  <a:prstClr val="white"/>
                </a:solidFill>
              </a:rPr>
              <a:t>Briere</a:t>
            </a:r>
            <a:r>
              <a:rPr lang="en-US" sz="1200" dirty="0">
                <a:solidFill>
                  <a:prstClr val="white"/>
                </a:solidFill>
              </a:rPr>
              <a:t>, &amp; </a:t>
            </a:r>
            <a:r>
              <a:rPr lang="en-US" sz="1200" dirty="0" err="1">
                <a:solidFill>
                  <a:prstClr val="white"/>
                </a:solidFill>
              </a:rPr>
              <a:t>MacSuga</a:t>
            </a:r>
            <a:r>
              <a:rPr lang="en-US" sz="1200" dirty="0">
                <a:solidFill>
                  <a:prstClr val="white"/>
                </a:solidFill>
              </a:rPr>
              <a:t>-Gage, 2014)</a:t>
            </a:r>
          </a:p>
        </p:txBody>
      </p:sp>
      <p:sp>
        <p:nvSpPr>
          <p:cNvPr id="4" name="Rectangle 3"/>
          <p:cNvSpPr/>
          <p:nvPr/>
        </p:nvSpPr>
        <p:spPr>
          <a:xfrm>
            <a:off x="166071" y="1258204"/>
            <a:ext cx="5727025" cy="523220"/>
          </a:xfrm>
          <a:prstGeom prst="rect">
            <a:avLst/>
          </a:prstGeom>
        </p:spPr>
        <p:txBody>
          <a:bodyPr wrap="square">
            <a:spAutoFit/>
          </a:bodyPr>
          <a:lstStyle/>
          <a:p>
            <a:r>
              <a:rPr lang="en-US" sz="2800" b="1" dirty="0">
                <a:solidFill>
                  <a:schemeClr val="accent5"/>
                </a:solidFill>
              </a:rPr>
              <a:t>Does it have to be research based?</a:t>
            </a:r>
          </a:p>
        </p:txBody>
      </p:sp>
    </p:spTree>
    <p:extLst>
      <p:ext uri="{BB962C8B-B14F-4D97-AF65-F5344CB8AC3E}">
        <p14:creationId xmlns:p14="http://schemas.microsoft.com/office/powerpoint/2010/main" val="66077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solidFill>
                  <a:schemeClr val="accent2"/>
                </a:solidFill>
              </a:rPr>
              <a:t>Challenges of Past Responses to Problem Behavior</a:t>
            </a:r>
            <a:endParaRPr lang="en-US" dirty="0">
              <a:solidFill>
                <a:schemeClr val="accent2"/>
              </a:solidFill>
            </a:endParaRPr>
          </a:p>
        </p:txBody>
      </p:sp>
      <p:sp>
        <p:nvSpPr>
          <p:cNvPr id="3" name="Content Placeholder 2"/>
          <p:cNvSpPr>
            <a:spLocks noGrp="1"/>
          </p:cNvSpPr>
          <p:nvPr>
            <p:ph idx="1"/>
          </p:nvPr>
        </p:nvSpPr>
        <p:spPr>
          <a:xfrm>
            <a:off x="628650" y="1834116"/>
            <a:ext cx="7886700" cy="4342847"/>
          </a:xfrm>
        </p:spPr>
        <p:txBody>
          <a:bodyPr>
            <a:noAutofit/>
          </a:bodyPr>
          <a:lstStyle/>
          <a:p>
            <a:pPr lvl="1">
              <a:spcAft>
                <a:spcPts val="1200"/>
              </a:spcAft>
            </a:pPr>
            <a:r>
              <a:rPr lang="en-US" dirty="0">
                <a:solidFill>
                  <a:schemeClr val="bg1"/>
                </a:solidFill>
              </a:rPr>
              <a:t>Overuse of reactive management (zero tolerance)</a:t>
            </a:r>
          </a:p>
          <a:p>
            <a:pPr lvl="1">
              <a:spcAft>
                <a:spcPts val="1200"/>
              </a:spcAft>
            </a:pPr>
            <a:r>
              <a:rPr lang="en-US" dirty="0">
                <a:solidFill>
                  <a:schemeClr val="bg1"/>
                </a:solidFill>
              </a:rPr>
              <a:t>Adoption of non-evidence-based practices</a:t>
            </a:r>
          </a:p>
          <a:p>
            <a:pPr lvl="1">
              <a:spcAft>
                <a:spcPts val="1200"/>
              </a:spcAft>
            </a:pPr>
            <a:r>
              <a:rPr lang="en-US" dirty="0">
                <a:solidFill>
                  <a:schemeClr val="bg1"/>
                </a:solidFill>
              </a:rPr>
              <a:t>Information not used to guide decision making</a:t>
            </a:r>
          </a:p>
          <a:p>
            <a:pPr lvl="1">
              <a:spcAft>
                <a:spcPts val="1200"/>
              </a:spcAft>
            </a:pPr>
            <a:r>
              <a:rPr lang="en-US" dirty="0">
                <a:solidFill>
                  <a:schemeClr val="bg1"/>
                </a:solidFill>
              </a:rPr>
              <a:t>Lack of investment in classroom teachers</a:t>
            </a:r>
          </a:p>
          <a:p>
            <a:pPr lvl="1">
              <a:spcAft>
                <a:spcPts val="1200"/>
              </a:spcAft>
            </a:pPr>
            <a:r>
              <a:rPr lang="en-US" dirty="0">
                <a:solidFill>
                  <a:schemeClr val="bg1"/>
                </a:solidFill>
              </a:rPr>
              <a:t>Use of “train-n-hope” approach to teaching &amp; learning</a:t>
            </a:r>
          </a:p>
        </p:txBody>
      </p:sp>
    </p:spTree>
    <p:extLst>
      <p:ext uri="{BB962C8B-B14F-4D97-AF65-F5344CB8AC3E}">
        <p14:creationId xmlns:p14="http://schemas.microsoft.com/office/powerpoint/2010/main" val="274804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3413730"/>
              </p:ext>
            </p:extLst>
          </p:nvPr>
        </p:nvGraphicFramePr>
        <p:xfrm>
          <a:off x="-1362024" y="1350085"/>
          <a:ext cx="9383233" cy="446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5EFFC02E-2D7A-6F40-A0D4-DAE4E5B82C2C}"/>
              </a:ext>
            </a:extLst>
          </p:cNvPr>
          <p:cNvSpPr/>
          <p:nvPr/>
        </p:nvSpPr>
        <p:spPr>
          <a:xfrm>
            <a:off x="6069445" y="1723852"/>
            <a:ext cx="2912229" cy="161721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2700" dirty="0">
                <a:solidFill>
                  <a:schemeClr val="bg1"/>
                </a:solidFill>
              </a:rPr>
              <a:t>What did the student learn?</a:t>
            </a:r>
          </a:p>
        </p:txBody>
      </p:sp>
      <p:sp>
        <p:nvSpPr>
          <p:cNvPr id="7" name="Rounded Rectangle 6">
            <a:extLst>
              <a:ext uri="{FF2B5EF4-FFF2-40B4-BE49-F238E27FC236}">
                <a16:creationId xmlns:a16="http://schemas.microsoft.com/office/drawing/2014/main" id="{690BCA3F-CB8C-574C-9A4E-C3F2DDD189F9}"/>
              </a:ext>
            </a:extLst>
          </p:cNvPr>
          <p:cNvSpPr/>
          <p:nvPr/>
        </p:nvSpPr>
        <p:spPr>
          <a:xfrm>
            <a:off x="6153128" y="3925532"/>
            <a:ext cx="2828545" cy="151670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2700" dirty="0">
                <a:solidFill>
                  <a:schemeClr val="bg1"/>
                </a:solidFill>
              </a:rPr>
              <a:t>What did the teacher learn?</a:t>
            </a:r>
          </a:p>
        </p:txBody>
      </p:sp>
      <p:sp>
        <p:nvSpPr>
          <p:cNvPr id="9" name="Title 1">
            <a:extLst>
              <a:ext uri="{FF2B5EF4-FFF2-40B4-BE49-F238E27FC236}">
                <a16:creationId xmlns:a16="http://schemas.microsoft.com/office/drawing/2014/main" id="{8D33055A-4549-A84A-91D9-37A8E3FBFCAE}"/>
              </a:ext>
            </a:extLst>
          </p:cNvPr>
          <p:cNvSpPr txBox="1">
            <a:spLocks/>
          </p:cNvSpPr>
          <p:nvPr/>
        </p:nvSpPr>
        <p:spPr>
          <a:xfrm>
            <a:off x="711731" y="236669"/>
            <a:ext cx="7886700" cy="11134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solidFill>
              </a:rPr>
              <a:t>“Get Tough” Doesn’t Work</a:t>
            </a:r>
            <a:br>
              <a:rPr lang="en-US" b="1" dirty="0">
                <a:solidFill>
                  <a:schemeClr val="accent2"/>
                </a:solidFill>
              </a:rPr>
            </a:br>
            <a:r>
              <a:rPr lang="en-US" sz="3200" b="1" dirty="0">
                <a:solidFill>
                  <a:schemeClr val="accent2"/>
                </a:solidFill>
              </a:rPr>
              <a:t>So why do we keep doing it?</a:t>
            </a:r>
          </a:p>
        </p:txBody>
      </p:sp>
      <p:sp>
        <p:nvSpPr>
          <p:cNvPr id="2" name="Title 1" hidden="1">
            <a:extLst>
              <a:ext uri="{FF2B5EF4-FFF2-40B4-BE49-F238E27FC236}">
                <a16:creationId xmlns:a16="http://schemas.microsoft.com/office/drawing/2014/main" id="{B85AD022-ADE1-4B54-8FA4-1FAD96373609}"/>
              </a:ext>
            </a:extLst>
          </p:cNvPr>
          <p:cNvSpPr>
            <a:spLocks noGrp="1"/>
          </p:cNvSpPr>
          <p:nvPr>
            <p:ph type="title"/>
          </p:nvPr>
        </p:nvSpPr>
        <p:spPr/>
        <p:txBody>
          <a:bodyPr/>
          <a:lstStyle/>
          <a:p>
            <a:r>
              <a:rPr lang="en-US" dirty="0"/>
              <a:t>Get tough slide doesn’t work</a:t>
            </a:r>
          </a:p>
        </p:txBody>
      </p:sp>
      <p:sp>
        <p:nvSpPr>
          <p:cNvPr id="3" name="Content Placeholder 2" hidden="1">
            <a:extLst>
              <a:ext uri="{FF2B5EF4-FFF2-40B4-BE49-F238E27FC236}">
                <a16:creationId xmlns:a16="http://schemas.microsoft.com/office/drawing/2014/main" id="{B7015BD3-074F-4CA5-A9AD-620A1683A8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79672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2"/>
                </a:solidFill>
              </a:rPr>
              <a:t>“Get Tough” Approach</a:t>
            </a:r>
          </a:p>
        </p:txBody>
      </p:sp>
      <p:sp>
        <p:nvSpPr>
          <p:cNvPr id="89091" name="Rectangle 3"/>
          <p:cNvSpPr>
            <a:spLocks noGrp="1" noChangeArrowheads="1"/>
          </p:cNvSpPr>
          <p:nvPr>
            <p:ph idx="1"/>
          </p:nvPr>
        </p:nvSpPr>
        <p:spPr>
          <a:xfrm>
            <a:off x="320306" y="1350085"/>
            <a:ext cx="5299001" cy="4730059"/>
          </a:xfrm>
          <a:noFill/>
        </p:spPr>
        <p:txBody>
          <a:bodyPr>
            <a:normAutofit fontScale="85000" lnSpcReduction="20000"/>
          </a:bodyPr>
          <a:lstStyle/>
          <a:p>
            <a:pPr eaLnBrk="1" hangingPunct="1">
              <a:lnSpc>
                <a:spcPct val="130000"/>
              </a:lnSpc>
            </a:pPr>
            <a:r>
              <a:rPr lang="en-US" sz="3200" dirty="0">
                <a:solidFill>
                  <a:schemeClr val="bg1"/>
                </a:solidFill>
              </a:rPr>
              <a:t>Fosters environments of control</a:t>
            </a:r>
          </a:p>
          <a:p>
            <a:pPr eaLnBrk="1" hangingPunct="1">
              <a:lnSpc>
                <a:spcPct val="130000"/>
              </a:lnSpc>
            </a:pPr>
            <a:r>
              <a:rPr lang="en-US" sz="3200" dirty="0">
                <a:solidFill>
                  <a:schemeClr val="bg1"/>
                </a:solidFill>
              </a:rPr>
              <a:t>Triggers and reinforces antisocial behavior </a:t>
            </a:r>
          </a:p>
          <a:p>
            <a:pPr eaLnBrk="1" hangingPunct="1">
              <a:lnSpc>
                <a:spcPct val="130000"/>
              </a:lnSpc>
            </a:pPr>
            <a:r>
              <a:rPr lang="en-US" sz="3200" dirty="0">
                <a:solidFill>
                  <a:schemeClr val="bg1"/>
                </a:solidFill>
              </a:rPr>
              <a:t>Shifts accountability away from school</a:t>
            </a:r>
          </a:p>
          <a:p>
            <a:pPr eaLnBrk="1" hangingPunct="1">
              <a:lnSpc>
                <a:spcPct val="130000"/>
              </a:lnSpc>
              <a:buClr>
                <a:schemeClr val="bg1"/>
              </a:buClr>
            </a:pPr>
            <a:r>
              <a:rPr lang="en-US" sz="3200" dirty="0">
                <a:solidFill>
                  <a:schemeClr val="bg1"/>
                </a:solidFill>
              </a:rPr>
              <a:t>Devalues child-adult relationship</a:t>
            </a:r>
          </a:p>
          <a:p>
            <a:pPr eaLnBrk="1" hangingPunct="1">
              <a:lnSpc>
                <a:spcPct val="130000"/>
              </a:lnSpc>
              <a:buClr>
                <a:schemeClr val="bg1"/>
              </a:buClr>
            </a:pPr>
            <a:r>
              <a:rPr lang="en-US" sz="3200" dirty="0">
                <a:solidFill>
                  <a:schemeClr val="bg1"/>
                </a:solidFill>
              </a:rPr>
              <a:t>Weakens relationship between academic and social behavior programming</a:t>
            </a:r>
          </a:p>
        </p:txBody>
      </p:sp>
      <p:pic>
        <p:nvPicPr>
          <p:cNvPr id="2" name="Picture 3" descr="Image result for school discipline">
            <a:extLst>
              <a:ext uri="{FF2B5EF4-FFF2-40B4-BE49-F238E27FC236}">
                <a16:creationId xmlns:a16="http://schemas.microsoft.com/office/drawing/2014/main" id="{F63F40D5-0821-4A39-B449-FA2228A375E0}"/>
              </a:ext>
            </a:extLst>
          </p:cNvPr>
          <p:cNvPicPr>
            <a:picLocks noChangeAspect="1"/>
          </p:cNvPicPr>
          <p:nvPr/>
        </p:nvPicPr>
        <p:blipFill>
          <a:blip r:embed="rId3"/>
          <a:stretch>
            <a:fillRect/>
          </a:stretch>
        </p:blipFill>
        <p:spPr>
          <a:xfrm>
            <a:off x="5672470" y="2151577"/>
            <a:ext cx="3028557" cy="2334627"/>
          </a:xfrm>
          <a:prstGeom prst="rect">
            <a:avLst/>
          </a:prstGeom>
        </p:spPr>
      </p:pic>
    </p:spTree>
    <p:extLst>
      <p:ext uri="{BB962C8B-B14F-4D97-AF65-F5344CB8AC3E}">
        <p14:creationId xmlns:p14="http://schemas.microsoft.com/office/powerpoint/2010/main" val="4238188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Science of behavior has taught us that students….</a:t>
            </a:r>
          </a:p>
        </p:txBody>
      </p:sp>
      <p:sp>
        <p:nvSpPr>
          <p:cNvPr id="415747" name="Rectangle 3"/>
          <p:cNvSpPr>
            <a:spLocks noGrp="1" noChangeArrowheads="1"/>
          </p:cNvSpPr>
          <p:nvPr>
            <p:ph idx="1"/>
          </p:nvPr>
        </p:nvSpPr>
        <p:spPr>
          <a:xfrm>
            <a:off x="628650" y="1561672"/>
            <a:ext cx="3985880" cy="4615291"/>
          </a:xfrm>
        </p:spPr>
        <p:txBody>
          <a:bodyPr vert="horz" lIns="0" tIns="45720" rIns="0" bIns="45720" rtlCol="0" anchor="t">
            <a:normAutofit/>
          </a:bodyPr>
          <a:lstStyle/>
          <a:p>
            <a:pPr marL="0" indent="0">
              <a:buNone/>
            </a:pPr>
            <a:r>
              <a:rPr lang="en-US" sz="2400" dirty="0">
                <a:solidFill>
                  <a:schemeClr val="bg1"/>
                </a:solidFill>
                <a:latin typeface="+mj-lt"/>
              </a:rPr>
              <a:t>…are NOT born with “bad behaviors”</a:t>
            </a:r>
          </a:p>
          <a:p>
            <a:pPr marL="0" indent="0">
              <a:buNone/>
            </a:pPr>
            <a:endParaRPr lang="en-US" sz="1200" dirty="0">
              <a:solidFill>
                <a:schemeClr val="bg1"/>
              </a:solidFill>
              <a:latin typeface="+mj-lt"/>
            </a:endParaRPr>
          </a:p>
          <a:p>
            <a:pPr marL="0" indent="0" eaLnBrk="1" hangingPunct="1">
              <a:lnSpc>
                <a:spcPct val="90000"/>
              </a:lnSpc>
              <a:buNone/>
            </a:pPr>
            <a:r>
              <a:rPr lang="en-US" sz="2400" dirty="0">
                <a:solidFill>
                  <a:schemeClr val="bg1"/>
                </a:solidFill>
                <a:latin typeface="+mj-lt"/>
              </a:rPr>
              <a:t>…do NOT learn when presented contingent aversive consequences</a:t>
            </a:r>
          </a:p>
          <a:p>
            <a:pPr>
              <a:spcAft>
                <a:spcPts val="100"/>
              </a:spcAft>
            </a:pPr>
            <a:endParaRPr lang="en-US" sz="2400" dirty="0">
              <a:solidFill>
                <a:schemeClr val="bg1"/>
              </a:solidFill>
              <a:latin typeface="+mj-lt"/>
            </a:endParaRPr>
          </a:p>
          <a:p>
            <a:pPr>
              <a:spcAft>
                <a:spcPts val="100"/>
              </a:spcAft>
              <a:buFont typeface="Calibri" panose="020F0502020204030204" pitchFamily="34" charset="0"/>
              <a:buChar char=" "/>
            </a:pPr>
            <a:endParaRPr lang="en-US" sz="2400" dirty="0">
              <a:solidFill>
                <a:schemeClr val="bg1"/>
              </a:solidFill>
              <a:latin typeface="+mj-lt"/>
            </a:endParaRPr>
          </a:p>
          <a:p>
            <a:pPr marL="0" indent="0">
              <a:buFont typeface="Calibri" panose="020F0502020204030204" pitchFamily="34" charset="0"/>
              <a:buNone/>
            </a:pPr>
            <a:endParaRPr lang="en-US" sz="2400" i="1" dirty="0">
              <a:solidFill>
                <a:schemeClr val="bg1"/>
              </a:solidFill>
              <a:latin typeface="+mj-lt"/>
            </a:endParaRPr>
          </a:p>
        </p:txBody>
      </p:sp>
      <p:pic>
        <p:nvPicPr>
          <p:cNvPr id="3" name="Picture 3" descr="Image result for school discipline">
            <a:extLst>
              <a:ext uri="{FF2B5EF4-FFF2-40B4-BE49-F238E27FC236}">
                <a16:creationId xmlns:a16="http://schemas.microsoft.com/office/drawing/2014/main" id="{E258D93B-E8DB-4E80-991B-20E477AF559D}"/>
              </a:ext>
            </a:extLst>
          </p:cNvPr>
          <p:cNvPicPr>
            <a:picLocks noChangeAspect="1"/>
          </p:cNvPicPr>
          <p:nvPr/>
        </p:nvPicPr>
        <p:blipFill>
          <a:blip r:embed="rId3"/>
          <a:stretch>
            <a:fillRect/>
          </a:stretch>
        </p:blipFill>
        <p:spPr>
          <a:xfrm>
            <a:off x="1208065" y="4018590"/>
            <a:ext cx="2032390" cy="1518880"/>
          </a:xfrm>
          <a:prstGeom prst="rect">
            <a:avLst/>
          </a:prstGeom>
        </p:spPr>
      </p:pic>
      <p:sp>
        <p:nvSpPr>
          <p:cNvPr id="4" name="Rectangle 3"/>
          <p:cNvSpPr/>
          <p:nvPr/>
        </p:nvSpPr>
        <p:spPr>
          <a:xfrm>
            <a:off x="5080570" y="1561672"/>
            <a:ext cx="3585682" cy="1569660"/>
          </a:xfrm>
          <a:prstGeom prst="rect">
            <a:avLst/>
          </a:prstGeom>
        </p:spPr>
        <p:txBody>
          <a:bodyPr wrap="square">
            <a:spAutoFit/>
          </a:bodyPr>
          <a:lstStyle/>
          <a:p>
            <a:r>
              <a:rPr lang="en-US" sz="2400" b="1" dirty="0">
                <a:solidFill>
                  <a:schemeClr val="bg1"/>
                </a:solidFill>
              </a:rPr>
              <a:t>...DO LEARN better ways of behaving by being </a:t>
            </a:r>
            <a:r>
              <a:rPr lang="en-US" sz="2400" b="1" i="1" dirty="0">
                <a:solidFill>
                  <a:schemeClr val="bg1"/>
                </a:solidFill>
              </a:rPr>
              <a:t>taught directly &amp; receiving positive feedback</a:t>
            </a:r>
          </a:p>
        </p:txBody>
      </p:sp>
      <p:sp>
        <p:nvSpPr>
          <p:cNvPr id="5" name="Rectangle 4"/>
          <p:cNvSpPr/>
          <p:nvPr/>
        </p:nvSpPr>
        <p:spPr>
          <a:xfrm>
            <a:off x="4798031" y="1248311"/>
            <a:ext cx="3991510" cy="450521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3200" dirty="0">
                <a:solidFill>
                  <a:schemeClr val="bg1"/>
                </a:solidFill>
              </a:rPr>
              <a:t>The power of PBIS is    not in the rewards; </a:t>
            </a:r>
          </a:p>
          <a:p>
            <a:pPr algn="ctr" defTabSz="342900"/>
            <a:r>
              <a:rPr lang="en-US" sz="3200" dirty="0">
                <a:solidFill>
                  <a:schemeClr val="bg1"/>
                </a:solidFill>
              </a:rPr>
              <a:t>it is in the teaching!</a:t>
            </a:r>
          </a:p>
        </p:txBody>
      </p:sp>
    </p:spTree>
    <p:extLst>
      <p:ext uri="{BB962C8B-B14F-4D97-AF65-F5344CB8AC3E}">
        <p14:creationId xmlns:p14="http://schemas.microsoft.com/office/powerpoint/2010/main" val="21317779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04" y="236669"/>
            <a:ext cx="8237948" cy="1838711"/>
          </a:xfrm>
        </p:spPr>
        <p:txBody>
          <a:bodyPr>
            <a:noAutofit/>
          </a:bodyPr>
          <a:lstStyle/>
          <a:p>
            <a:r>
              <a:rPr lang="en-US" b="1" dirty="0">
                <a:solidFill>
                  <a:schemeClr val="accent2"/>
                </a:solidFill>
              </a:rPr>
              <a:t>Positive Behavioral Interventions and Supports (PBIS) Logic</a:t>
            </a:r>
          </a:p>
        </p:txBody>
      </p:sp>
      <p:sp>
        <p:nvSpPr>
          <p:cNvPr id="3" name="Content Placeholder 2"/>
          <p:cNvSpPr>
            <a:spLocks noGrp="1"/>
          </p:cNvSpPr>
          <p:nvPr>
            <p:ph idx="1"/>
          </p:nvPr>
        </p:nvSpPr>
        <p:spPr>
          <a:xfrm>
            <a:off x="355422" y="2075380"/>
            <a:ext cx="8330415" cy="3256907"/>
          </a:xfrm>
        </p:spPr>
        <p:txBody>
          <a:bodyPr vert="horz" lIns="0" tIns="45720" rIns="0" bIns="45720" rtlCol="0" anchor="t">
            <a:noAutofit/>
          </a:bodyPr>
          <a:lstStyle/>
          <a:p>
            <a:pPr marL="0" indent="0">
              <a:lnSpc>
                <a:spcPct val="120000"/>
              </a:lnSpc>
              <a:buNone/>
            </a:pPr>
            <a:r>
              <a:rPr lang="en-US" sz="4000" i="1" dirty="0">
                <a:solidFill>
                  <a:schemeClr val="bg1"/>
                </a:solidFill>
              </a:rPr>
              <a:t>Successful individual student behavior support is linked to </a:t>
            </a:r>
            <a:r>
              <a:rPr lang="en-US" sz="4000" b="1" i="1" dirty="0">
                <a:solidFill>
                  <a:schemeClr val="accent1"/>
                </a:solidFill>
              </a:rPr>
              <a:t>host environments</a:t>
            </a:r>
            <a:r>
              <a:rPr lang="en-US" sz="4000" i="1" dirty="0">
                <a:solidFill>
                  <a:schemeClr val="accent1"/>
                </a:solidFill>
              </a:rPr>
              <a:t> </a:t>
            </a:r>
            <a:r>
              <a:rPr lang="en-US" sz="4000" i="1" dirty="0">
                <a:solidFill>
                  <a:schemeClr val="bg1"/>
                </a:solidFill>
              </a:rPr>
              <a:t>or school climates that are effective, efficient, relevant, and durable.</a:t>
            </a:r>
          </a:p>
          <a:p>
            <a:pPr marL="0" indent="0">
              <a:buNone/>
            </a:pPr>
            <a:endParaRPr lang="en-US" sz="4000" i="1" dirty="0">
              <a:solidFill>
                <a:schemeClr val="bg1"/>
              </a:solidFill>
            </a:endParaRPr>
          </a:p>
          <a:p>
            <a:pPr marL="0" indent="0">
              <a:buNone/>
            </a:pPr>
            <a:endParaRPr lang="en-US" sz="4000" dirty="0">
              <a:solidFill>
                <a:schemeClr val="bg1"/>
              </a:solidFill>
            </a:endParaRPr>
          </a:p>
        </p:txBody>
      </p:sp>
      <p:sp>
        <p:nvSpPr>
          <p:cNvPr id="4" name="Rectangle 3"/>
          <p:cNvSpPr/>
          <p:nvPr/>
        </p:nvSpPr>
        <p:spPr>
          <a:xfrm>
            <a:off x="477104" y="6422528"/>
            <a:ext cx="2286780" cy="400110"/>
          </a:xfrm>
          <a:prstGeom prst="rect">
            <a:avLst/>
          </a:prstGeom>
        </p:spPr>
        <p:txBody>
          <a:bodyPr wrap="none">
            <a:spAutoFit/>
          </a:bodyPr>
          <a:lstStyle/>
          <a:p>
            <a:r>
              <a:rPr lang="en-US" sz="2000" dirty="0">
                <a:solidFill>
                  <a:prstClr val="white"/>
                </a:solidFill>
              </a:rPr>
              <a:t>(Zins &amp; </a:t>
            </a:r>
            <a:r>
              <a:rPr lang="en-US" sz="2000" dirty="0" err="1">
                <a:solidFill>
                  <a:prstClr val="white"/>
                </a:solidFill>
              </a:rPr>
              <a:t>Ponti</a:t>
            </a:r>
            <a:r>
              <a:rPr lang="en-US" sz="2000" dirty="0">
                <a:solidFill>
                  <a:prstClr val="white"/>
                </a:solidFill>
              </a:rPr>
              <a:t>, 1990) </a:t>
            </a:r>
          </a:p>
        </p:txBody>
      </p:sp>
    </p:spTree>
    <p:extLst>
      <p:ext uri="{BB962C8B-B14F-4D97-AF65-F5344CB8AC3E}">
        <p14:creationId xmlns:p14="http://schemas.microsoft.com/office/powerpoint/2010/main" val="633825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0" y="-18249"/>
            <a:ext cx="872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2800" b="1" i="1" kern="0" dirty="0">
                <a:solidFill>
                  <a:schemeClr val="accent2"/>
                </a:solidFill>
                <a:ea typeface="Arial" charset="0"/>
                <a:cs typeface="Arial" charset="0"/>
              </a:rPr>
              <a:t>PBIS is a data-driven framework to organize empirically-supported prevention and intervention practices</a:t>
            </a:r>
          </a:p>
        </p:txBody>
      </p:sp>
      <p:sp>
        <p:nvSpPr>
          <p:cNvPr id="12" name="TextBox 11"/>
          <p:cNvSpPr txBox="1"/>
          <p:nvPr/>
        </p:nvSpPr>
        <p:spPr>
          <a:xfrm>
            <a:off x="-60960" y="6441550"/>
            <a:ext cx="1474956" cy="338554"/>
          </a:xfrm>
          <a:prstGeom prst="rect">
            <a:avLst/>
          </a:prstGeom>
          <a:noFill/>
        </p:spPr>
        <p:txBody>
          <a:bodyPr wrap="none" rtlCol="0">
            <a:spAutoFit/>
          </a:bodyPr>
          <a:lstStyle/>
          <a:p>
            <a:r>
              <a:rPr lang="en-US" sz="1600" dirty="0">
                <a:solidFill>
                  <a:prstClr val="white"/>
                </a:solidFill>
                <a:latin typeface="Calibri Light" panose="020F0302020204030204"/>
              </a:rPr>
              <a:t>(</a:t>
            </a:r>
            <a:r>
              <a:rPr lang="en-US" sz="1600" dirty="0" err="1">
                <a:solidFill>
                  <a:prstClr val="white"/>
                </a:solidFill>
                <a:latin typeface="Calibri Light" panose="020F0302020204030204"/>
              </a:rPr>
              <a:t>www.pbis.org</a:t>
            </a:r>
            <a:r>
              <a:rPr lang="en-US" sz="1600" dirty="0">
                <a:solidFill>
                  <a:prstClr val="white"/>
                </a:solidFill>
                <a:latin typeface="Calibri Light" panose="020F0302020204030204"/>
              </a:rPr>
              <a:t>)</a:t>
            </a:r>
          </a:p>
        </p:txBody>
      </p:sp>
      <p:sp>
        <p:nvSpPr>
          <p:cNvPr id="14" name="Rounded Rectangle 13" descr="An image detailing how to support culturally equitable outcomes. Key components are supporting culturally knowledgeable staff behavior, supporting culturally valid decision making, and supporting culturally relevant evidence-based interventions. "/>
          <p:cNvSpPr/>
          <p:nvPr/>
        </p:nvSpPr>
        <p:spPr>
          <a:xfrm>
            <a:off x="573707" y="1217110"/>
            <a:ext cx="7996586" cy="4833708"/>
          </a:xfrm>
          <a:prstGeom prst="roundRect">
            <a:avLst/>
          </a:prstGeom>
          <a:solidFill>
            <a:schemeClr val="accent4">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Text Box 10"/>
          <p:cNvSpPr txBox="1">
            <a:spLocks noChangeArrowheads="1"/>
          </p:cNvSpPr>
          <p:nvPr/>
        </p:nvSpPr>
        <p:spPr bwMode="auto">
          <a:xfrm>
            <a:off x="678494" y="2581915"/>
            <a:ext cx="1918087" cy="1323439"/>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ea typeface="Arial" pitchFamily="-1" charset="0"/>
                <a:cs typeface="Arial" pitchFamily="-1" charset="0"/>
              </a:rPr>
              <a:t>Supporting </a:t>
            </a:r>
          </a:p>
          <a:p>
            <a:pPr algn="ctr" eaLnBrk="0" hangingPunct="0"/>
            <a:r>
              <a:rPr lang="en-US" sz="2000" b="1" i="1" dirty="0">
                <a:solidFill>
                  <a:prstClr val="black"/>
                </a:solidFill>
                <a:ea typeface="Arial" pitchFamily="-1" charset="0"/>
                <a:cs typeface="Arial" pitchFamily="-1" charset="0"/>
              </a:rPr>
              <a:t>Culturally </a:t>
            </a:r>
          </a:p>
          <a:p>
            <a:pPr algn="ctr" eaLnBrk="0" hangingPunct="0"/>
            <a:r>
              <a:rPr lang="en-US" sz="2000" b="1" i="1" dirty="0">
                <a:solidFill>
                  <a:prstClr val="black"/>
                </a:solidFill>
                <a:ea typeface="Arial" pitchFamily="-1" charset="0"/>
                <a:cs typeface="Arial" pitchFamily="-1" charset="0"/>
              </a:rPr>
              <a:t>Knowledgeable </a:t>
            </a:r>
          </a:p>
          <a:p>
            <a:pPr algn="ctr" eaLnBrk="0" hangingPunct="0"/>
            <a:r>
              <a:rPr lang="en-US" sz="2000" b="1" dirty="0">
                <a:solidFill>
                  <a:prstClr val="black"/>
                </a:solidFill>
                <a:ea typeface="Arial" pitchFamily="-1" charset="0"/>
                <a:cs typeface="Arial" pitchFamily="-1" charset="0"/>
              </a:rPr>
              <a:t>Staff Behavior</a:t>
            </a:r>
          </a:p>
        </p:txBody>
      </p:sp>
      <p:sp>
        <p:nvSpPr>
          <p:cNvPr id="23" name="Text Box 11"/>
          <p:cNvSpPr txBox="1">
            <a:spLocks noChangeArrowheads="1"/>
          </p:cNvSpPr>
          <p:nvPr/>
        </p:nvSpPr>
        <p:spPr bwMode="auto">
          <a:xfrm>
            <a:off x="2587714" y="5299235"/>
            <a:ext cx="3968573" cy="707886"/>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ea typeface="Arial" pitchFamily="-1" charset="0"/>
                <a:cs typeface="Arial" pitchFamily="-1" charset="0"/>
              </a:rPr>
              <a:t>Supporting </a:t>
            </a:r>
            <a:r>
              <a:rPr lang="en-US" sz="2000" b="1" i="1" dirty="0">
                <a:solidFill>
                  <a:prstClr val="black"/>
                </a:solidFill>
                <a:ea typeface="Arial" pitchFamily="-1" charset="0"/>
                <a:cs typeface="Arial" pitchFamily="-1" charset="0"/>
              </a:rPr>
              <a:t>Culturally Relevant</a:t>
            </a:r>
          </a:p>
          <a:p>
            <a:pPr algn="ctr" eaLnBrk="0" hangingPunct="0"/>
            <a:r>
              <a:rPr lang="en-US" sz="2000" b="1" dirty="0">
                <a:solidFill>
                  <a:prstClr val="black"/>
                </a:solidFill>
                <a:ea typeface="Arial" pitchFamily="-1" charset="0"/>
                <a:cs typeface="Arial" pitchFamily="-1" charset="0"/>
              </a:rPr>
              <a:t>Evidence-based Interventions</a:t>
            </a:r>
          </a:p>
        </p:txBody>
      </p:sp>
      <p:sp>
        <p:nvSpPr>
          <p:cNvPr id="15" name="Oval 14">
            <a:extLst>
              <a:ext uri="{C183D7F6-B498-43B3-948B-1728B52AA6E4}">
                <adec:decorative xmlns:adec="http://schemas.microsoft.com/office/drawing/2017/decorative" val="1"/>
              </a:ext>
            </a:extLst>
          </p:cNvPr>
          <p:cNvSpPr>
            <a:spLocks noChangeArrowheads="1"/>
          </p:cNvSpPr>
          <p:nvPr/>
        </p:nvSpPr>
        <p:spPr bwMode="auto">
          <a:xfrm>
            <a:off x="2887273" y="1904447"/>
            <a:ext cx="3369455" cy="3416446"/>
          </a:xfrm>
          <a:prstGeom prst="ellipse">
            <a:avLst/>
          </a:prstGeom>
          <a:solidFill>
            <a:schemeClr val="bg1"/>
          </a:solidFill>
          <a:ln w="63500">
            <a:solidFill>
              <a:schemeClr val="tx2"/>
            </a:solidFill>
            <a:round/>
            <a:headEnd/>
            <a:tailEnd/>
          </a:ln>
        </p:spPr>
        <p:txBody>
          <a:bodyPr wrap="none" anchor="ctr">
            <a:prstTxWarp prst="textNoShape">
              <a:avLst/>
            </a:prstTxWarp>
          </a:bodyPr>
          <a:lstStyle/>
          <a:p>
            <a:pPr algn="ctr"/>
            <a:endParaRPr lang="en-US" sz="1600" b="1">
              <a:solidFill>
                <a:prstClr val="black"/>
              </a:solidFill>
            </a:endParaRPr>
          </a:p>
        </p:txBody>
      </p:sp>
      <p:sp>
        <p:nvSpPr>
          <p:cNvPr id="16" name="Oval 15">
            <a:extLst>
              <a:ext uri="{C183D7F6-B498-43B3-948B-1728B52AA6E4}">
                <adec:decorative xmlns:adec="http://schemas.microsoft.com/office/drawing/2017/decorative" val="1"/>
              </a:ext>
            </a:extLst>
          </p:cNvPr>
          <p:cNvSpPr>
            <a:spLocks noChangeArrowheads="1"/>
          </p:cNvSpPr>
          <p:nvPr/>
        </p:nvSpPr>
        <p:spPr bwMode="auto">
          <a:xfrm>
            <a:off x="3843029" y="3571692"/>
            <a:ext cx="1513285" cy="1511465"/>
          </a:xfrm>
          <a:prstGeom prst="ellipse">
            <a:avLst/>
          </a:prstGeom>
          <a:solidFill>
            <a:schemeClr val="accent2">
              <a:lumMod val="25000"/>
              <a:lumOff val="75000"/>
              <a:alpha val="50195"/>
            </a:schemeClr>
          </a:solidFill>
          <a:ln w="63500">
            <a:solidFill>
              <a:schemeClr val="accent2">
                <a:lumMod val="75000"/>
                <a:lumOff val="25000"/>
              </a:schemeClr>
            </a:solidFill>
            <a:round/>
            <a:headEnd/>
            <a:tailEnd/>
          </a:ln>
        </p:spPr>
        <p:txBody>
          <a:bodyPr wrap="none" anchor="ctr">
            <a:prstTxWarp prst="textNoShape">
              <a:avLst/>
            </a:prstTxWarp>
          </a:bodyPr>
          <a:lstStyle/>
          <a:p>
            <a:pPr algn="ctr" eaLnBrk="0" hangingPunct="0"/>
            <a:endParaRPr lang="en-US" sz="2000" b="1">
              <a:solidFill>
                <a:prstClr val="black"/>
              </a:solidFill>
              <a:ea typeface="Arial" pitchFamily="-1" charset="0"/>
              <a:cs typeface="Arial" pitchFamily="-1" charset="0"/>
            </a:endParaRPr>
          </a:p>
        </p:txBody>
      </p:sp>
      <p:sp>
        <p:nvSpPr>
          <p:cNvPr id="17" name="Oval 16">
            <a:extLst>
              <a:ext uri="{C183D7F6-B498-43B3-948B-1728B52AA6E4}">
                <adec:decorative xmlns:adec="http://schemas.microsoft.com/office/drawing/2017/decorative" val="1"/>
              </a:ext>
            </a:extLst>
          </p:cNvPr>
          <p:cNvSpPr>
            <a:spLocks noChangeArrowheads="1"/>
          </p:cNvSpPr>
          <p:nvPr/>
        </p:nvSpPr>
        <p:spPr bwMode="auto">
          <a:xfrm>
            <a:off x="4327361" y="2484985"/>
            <a:ext cx="1464469" cy="1511465"/>
          </a:xfrm>
          <a:prstGeom prst="ellipse">
            <a:avLst/>
          </a:prstGeom>
          <a:solidFill>
            <a:schemeClr val="accent5">
              <a:lumMod val="40000"/>
              <a:lumOff val="60000"/>
              <a:alpha val="50195"/>
            </a:schemeClr>
          </a:solidFill>
          <a:ln w="63500">
            <a:solidFill>
              <a:schemeClr val="accent5"/>
            </a:solidFill>
            <a:round/>
            <a:headEnd/>
            <a:tailEnd/>
          </a:ln>
        </p:spPr>
        <p:txBody>
          <a:bodyPr wrap="none" anchor="ctr">
            <a:prstTxWarp prst="textNoShape">
              <a:avLst/>
            </a:prstTxWarp>
          </a:bodyPr>
          <a:lstStyle/>
          <a:p>
            <a:pPr algn="ctr"/>
            <a:endParaRPr lang="en-US" sz="1600" b="1">
              <a:solidFill>
                <a:prstClr val="black"/>
              </a:solidFill>
            </a:endParaRPr>
          </a:p>
        </p:txBody>
      </p:sp>
      <p:sp>
        <p:nvSpPr>
          <p:cNvPr id="18" name="Oval 17">
            <a:extLst>
              <a:ext uri="{C183D7F6-B498-43B3-948B-1728B52AA6E4}">
                <adec:decorative xmlns:adec="http://schemas.microsoft.com/office/drawing/2017/decorative" val="1"/>
              </a:ext>
            </a:extLst>
          </p:cNvPr>
          <p:cNvSpPr>
            <a:spLocks noChangeArrowheads="1"/>
          </p:cNvSpPr>
          <p:nvPr/>
        </p:nvSpPr>
        <p:spPr bwMode="auto">
          <a:xfrm>
            <a:off x="3375147" y="2462760"/>
            <a:ext cx="1415653" cy="1511465"/>
          </a:xfrm>
          <a:prstGeom prst="ellipse">
            <a:avLst/>
          </a:prstGeom>
          <a:solidFill>
            <a:schemeClr val="accent1">
              <a:lumMod val="40000"/>
              <a:lumOff val="60000"/>
              <a:alpha val="50195"/>
            </a:schemeClr>
          </a:solidFill>
          <a:ln w="63500">
            <a:solidFill>
              <a:schemeClr val="accent1"/>
            </a:solidFill>
            <a:round/>
            <a:headEnd/>
            <a:tailEnd/>
          </a:ln>
        </p:spPr>
        <p:txBody>
          <a:bodyPr wrap="none" anchor="ctr">
            <a:prstTxWarp prst="textNoShape">
              <a:avLst/>
            </a:prstTxWarp>
          </a:bodyPr>
          <a:lstStyle/>
          <a:p>
            <a:pPr algn="ctr"/>
            <a:endParaRPr lang="en-US" sz="1600" b="1">
              <a:solidFill>
                <a:prstClr val="black"/>
              </a:solidFill>
            </a:endParaRPr>
          </a:p>
        </p:txBody>
      </p:sp>
      <p:sp>
        <p:nvSpPr>
          <p:cNvPr id="19" name="Text Box 7"/>
          <p:cNvSpPr txBox="1">
            <a:spLocks noChangeArrowheads="1"/>
          </p:cNvSpPr>
          <p:nvPr/>
        </p:nvSpPr>
        <p:spPr bwMode="auto">
          <a:xfrm rot="18341135">
            <a:off x="3236514" y="2878111"/>
            <a:ext cx="1315194"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latin typeface="Calibri Light" panose="020F0302020204030204"/>
                <a:ea typeface="Arial" pitchFamily="-1" charset="0"/>
                <a:cs typeface="Arial" pitchFamily="-1" charset="0"/>
              </a:rPr>
              <a:t>SYSTEMS</a:t>
            </a:r>
          </a:p>
        </p:txBody>
      </p:sp>
      <p:sp>
        <p:nvSpPr>
          <p:cNvPr id="20" name="Text Box 8"/>
          <p:cNvSpPr txBox="1">
            <a:spLocks noChangeArrowheads="1"/>
          </p:cNvSpPr>
          <p:nvPr/>
        </p:nvSpPr>
        <p:spPr bwMode="auto">
          <a:xfrm>
            <a:off x="3741090" y="4339748"/>
            <a:ext cx="1725636"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latin typeface="Calibri Light" panose="020F0302020204030204"/>
                <a:ea typeface="Arial" pitchFamily="-1" charset="0"/>
                <a:cs typeface="Arial" pitchFamily="-1" charset="0"/>
              </a:rPr>
              <a:t>PRACTICES</a:t>
            </a:r>
          </a:p>
        </p:txBody>
      </p:sp>
      <p:sp>
        <p:nvSpPr>
          <p:cNvPr id="21" name="Text Box 9"/>
          <p:cNvSpPr txBox="1">
            <a:spLocks noChangeArrowheads="1"/>
          </p:cNvSpPr>
          <p:nvPr/>
        </p:nvSpPr>
        <p:spPr bwMode="auto">
          <a:xfrm rot="2905354">
            <a:off x="4768142" y="2849310"/>
            <a:ext cx="1024538"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dirty="0">
                <a:solidFill>
                  <a:prstClr val="black"/>
                </a:solidFill>
                <a:latin typeface="Calibri Light" panose="020F0302020204030204"/>
                <a:ea typeface="Arial" pitchFamily="-1" charset="0"/>
                <a:cs typeface="Arial" pitchFamily="-1" charset="0"/>
              </a:rPr>
              <a:t>DATA</a:t>
            </a:r>
          </a:p>
        </p:txBody>
      </p:sp>
      <p:sp>
        <p:nvSpPr>
          <p:cNvPr id="24" name="Text Box 12"/>
          <p:cNvSpPr txBox="1">
            <a:spLocks noChangeArrowheads="1"/>
          </p:cNvSpPr>
          <p:nvPr/>
        </p:nvSpPr>
        <p:spPr bwMode="auto">
          <a:xfrm>
            <a:off x="3798729" y="2020604"/>
            <a:ext cx="1546542"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latin typeface="Calibri Light" panose="020F0302020204030204"/>
                <a:ea typeface="Arial" pitchFamily="-1" charset="0"/>
                <a:cs typeface="Arial" pitchFamily="-1" charset="0"/>
              </a:rPr>
              <a:t>OUTCOMES</a:t>
            </a:r>
          </a:p>
        </p:txBody>
      </p:sp>
      <p:sp>
        <p:nvSpPr>
          <p:cNvPr id="25" name="Text Box 13"/>
          <p:cNvSpPr txBox="1">
            <a:spLocks noChangeArrowheads="1"/>
          </p:cNvSpPr>
          <p:nvPr/>
        </p:nvSpPr>
        <p:spPr bwMode="auto">
          <a:xfrm>
            <a:off x="2220553" y="1189499"/>
            <a:ext cx="4702895" cy="707886"/>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ea typeface="Arial" pitchFamily="-1" charset="0"/>
                <a:cs typeface="Arial" pitchFamily="-1" charset="0"/>
              </a:rPr>
              <a:t>Supporting </a:t>
            </a:r>
            <a:r>
              <a:rPr lang="en-US" sz="2000" b="1" i="1" dirty="0">
                <a:solidFill>
                  <a:prstClr val="black"/>
                </a:solidFill>
                <a:ea typeface="Arial" pitchFamily="-1" charset="0"/>
                <a:cs typeface="Arial" pitchFamily="-1" charset="0"/>
              </a:rPr>
              <a:t>Culturally Equitable </a:t>
            </a:r>
          </a:p>
          <a:p>
            <a:pPr algn="ctr" eaLnBrk="0" hangingPunct="0"/>
            <a:r>
              <a:rPr lang="en-US" sz="2000" b="1" dirty="0">
                <a:solidFill>
                  <a:prstClr val="black"/>
                </a:solidFill>
                <a:ea typeface="Arial" pitchFamily="-1" charset="0"/>
                <a:cs typeface="Arial" pitchFamily="-1" charset="0"/>
              </a:rPr>
              <a:t>Outcomes</a:t>
            </a:r>
          </a:p>
        </p:txBody>
      </p:sp>
      <p:sp>
        <p:nvSpPr>
          <p:cNvPr id="26" name="Text Box 14"/>
          <p:cNvSpPr txBox="1">
            <a:spLocks noChangeArrowheads="1"/>
          </p:cNvSpPr>
          <p:nvPr/>
        </p:nvSpPr>
        <p:spPr bwMode="auto">
          <a:xfrm>
            <a:off x="6429374" y="2581915"/>
            <a:ext cx="1847118" cy="1323439"/>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ea typeface="Arial" pitchFamily="-1" charset="0"/>
                <a:cs typeface="Arial" pitchFamily="-1" charset="0"/>
              </a:rPr>
              <a:t>Supporting</a:t>
            </a:r>
          </a:p>
          <a:p>
            <a:pPr algn="ctr" eaLnBrk="0" hangingPunct="0"/>
            <a:r>
              <a:rPr lang="en-US" sz="2000" b="1" i="1" dirty="0">
                <a:solidFill>
                  <a:prstClr val="black"/>
                </a:solidFill>
                <a:ea typeface="Arial" pitchFamily="-1" charset="0"/>
                <a:cs typeface="Arial" pitchFamily="-1" charset="0"/>
              </a:rPr>
              <a:t>Culturally Valid </a:t>
            </a:r>
          </a:p>
          <a:p>
            <a:pPr algn="ctr" eaLnBrk="0" hangingPunct="0"/>
            <a:r>
              <a:rPr lang="en-US" sz="2000" b="1" dirty="0">
                <a:solidFill>
                  <a:prstClr val="black"/>
                </a:solidFill>
                <a:ea typeface="Arial" pitchFamily="-1" charset="0"/>
                <a:cs typeface="Arial" pitchFamily="-1" charset="0"/>
              </a:rPr>
              <a:t>Decision</a:t>
            </a:r>
          </a:p>
          <a:p>
            <a:pPr algn="ctr" eaLnBrk="0" hangingPunct="0"/>
            <a:r>
              <a:rPr lang="en-US" sz="2000" b="1" dirty="0">
                <a:solidFill>
                  <a:prstClr val="black"/>
                </a:solidFill>
                <a:ea typeface="Arial" pitchFamily="-1" charset="0"/>
                <a:cs typeface="Arial" pitchFamily="-1" charset="0"/>
              </a:rPr>
              <a:t>Making</a:t>
            </a:r>
          </a:p>
        </p:txBody>
      </p:sp>
      <p:cxnSp>
        <p:nvCxnSpPr>
          <p:cNvPr id="27" name="Straight Connector 26">
            <a:extLst>
              <a:ext uri="{C183D7F6-B498-43B3-948B-1728B52AA6E4}">
                <adec:decorative xmlns:adec="http://schemas.microsoft.com/office/drawing/2017/decorative" val="1"/>
              </a:ext>
            </a:extLst>
          </p:cNvPr>
          <p:cNvCxnSpPr/>
          <p:nvPr/>
        </p:nvCxnSpPr>
        <p:spPr>
          <a:xfrm>
            <a:off x="4170802" y="1560972"/>
            <a:ext cx="207614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C183D7F6-B498-43B3-948B-1728B52AA6E4}">
                <adec:decorative xmlns:adec="http://schemas.microsoft.com/office/drawing/2017/decorative" val="1"/>
              </a:ext>
            </a:extLst>
          </p:cNvPr>
          <p:cNvCxnSpPr/>
          <p:nvPr/>
        </p:nvCxnSpPr>
        <p:spPr>
          <a:xfrm>
            <a:off x="6540677" y="3263106"/>
            <a:ext cx="1694718" cy="0"/>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C183D7F6-B498-43B3-948B-1728B52AA6E4}">
                <adec:decorative xmlns:adec="http://schemas.microsoft.com/office/drawing/2017/decorative" val="1"/>
              </a:ext>
            </a:extLst>
          </p:cNvPr>
          <p:cNvCxnSpPr/>
          <p:nvPr/>
        </p:nvCxnSpPr>
        <p:spPr>
          <a:xfrm>
            <a:off x="4209535" y="5663452"/>
            <a:ext cx="2031030" cy="0"/>
          </a:xfrm>
          <a:prstGeom prst="line">
            <a:avLst/>
          </a:prstGeom>
          <a:ln w="38100">
            <a:solidFill>
              <a:schemeClr val="accent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C183D7F6-B498-43B3-948B-1728B52AA6E4}">
                <adec:decorative xmlns:adec="http://schemas.microsoft.com/office/drawing/2017/decorative" val="1"/>
              </a:ext>
            </a:extLst>
          </p:cNvPr>
          <p:cNvCxnSpPr/>
          <p:nvPr/>
        </p:nvCxnSpPr>
        <p:spPr>
          <a:xfrm>
            <a:off x="1038052" y="3263106"/>
            <a:ext cx="1171575"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C183D7F6-B498-43B3-948B-1728B52AA6E4}">
                <adec:decorative xmlns:adec="http://schemas.microsoft.com/office/drawing/2017/decorative" val="1"/>
              </a:ext>
            </a:extLst>
          </p:cNvPr>
          <p:cNvCxnSpPr/>
          <p:nvPr/>
        </p:nvCxnSpPr>
        <p:spPr>
          <a:xfrm>
            <a:off x="770479" y="3557103"/>
            <a:ext cx="1700214"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hidden="1">
            <a:extLst>
              <a:ext uri="{FF2B5EF4-FFF2-40B4-BE49-F238E27FC236}">
                <a16:creationId xmlns:a16="http://schemas.microsoft.com/office/drawing/2014/main" id="{1FA60EA2-6F61-4D14-A095-9102017D6E0E}"/>
              </a:ext>
            </a:extLst>
          </p:cNvPr>
          <p:cNvSpPr>
            <a:spLocks noGrp="1"/>
          </p:cNvSpPr>
          <p:nvPr>
            <p:ph type="title"/>
          </p:nvPr>
        </p:nvSpPr>
        <p:spPr/>
        <p:txBody>
          <a:bodyPr/>
          <a:lstStyle/>
          <a:p>
            <a:r>
              <a:rPr lang="en-US" dirty="0"/>
              <a:t>Supporting culturally equitable outcomes</a:t>
            </a:r>
          </a:p>
        </p:txBody>
      </p:sp>
    </p:spTree>
    <p:extLst>
      <p:ext uri="{BB962C8B-B14F-4D97-AF65-F5344CB8AC3E}">
        <p14:creationId xmlns:p14="http://schemas.microsoft.com/office/powerpoint/2010/main" val="144575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1.3: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Effective teacher behaviors</a:t>
            </a:r>
            <a:endParaRPr lang="en-US" sz="3600" dirty="0"/>
          </a:p>
        </p:txBody>
      </p:sp>
      <p:sp>
        <p:nvSpPr>
          <p:cNvPr id="177155" name="Rectangle 3"/>
          <p:cNvSpPr>
            <a:spLocks noGrp="1" noChangeArrowheads="1"/>
          </p:cNvSpPr>
          <p:nvPr>
            <p:ph idx="1"/>
          </p:nvPr>
        </p:nvSpPr>
        <p:spPr>
          <a:xfrm>
            <a:off x="421973" y="2044930"/>
            <a:ext cx="8223263" cy="3939419"/>
          </a:xfrm>
        </p:spPr>
        <p:txBody>
          <a:bodyPr>
            <a:noAutofit/>
          </a:bodyPr>
          <a:lstStyle/>
          <a:p>
            <a:pPr marL="0" indent="0">
              <a:buNone/>
            </a:pPr>
            <a:r>
              <a:rPr lang="en-US" dirty="0">
                <a:solidFill>
                  <a:schemeClr val="bg1"/>
                </a:solidFill>
              </a:rPr>
              <a:t>Have you seen a “get tough” approach used in schools or classrooms?</a:t>
            </a:r>
            <a:br>
              <a:rPr lang="en-US" dirty="0">
                <a:solidFill>
                  <a:schemeClr val="bg1"/>
                </a:solidFill>
              </a:rPr>
            </a:br>
            <a:r>
              <a:rPr lang="en-US" dirty="0">
                <a:solidFill>
                  <a:schemeClr val="bg1"/>
                </a:solidFill>
              </a:rPr>
              <a:t> </a:t>
            </a:r>
            <a:br>
              <a:rPr lang="en-US" dirty="0">
                <a:solidFill>
                  <a:schemeClr val="bg1"/>
                </a:solidFill>
              </a:rPr>
            </a:br>
            <a:r>
              <a:rPr lang="en-US" dirty="0">
                <a:solidFill>
                  <a:schemeClr val="bg1"/>
                </a:solidFill>
              </a:rPr>
              <a:t>Was it effective? Why or Why not? </a:t>
            </a:r>
            <a:br>
              <a:rPr lang="en-US" dirty="0">
                <a:solidFill>
                  <a:schemeClr val="bg1"/>
                </a:solidFill>
              </a:rPr>
            </a:br>
            <a:br>
              <a:rPr lang="en-US" dirty="0">
                <a:solidFill>
                  <a:schemeClr val="bg1"/>
                </a:solidFill>
              </a:rPr>
            </a:br>
            <a:r>
              <a:rPr lang="en-US" dirty="0">
                <a:solidFill>
                  <a:schemeClr val="bg1"/>
                </a:solidFill>
              </a:rPr>
              <a:t>Share your initial impressions of the PBIS logic. </a:t>
            </a:r>
            <a:endParaRPr lang="en-US" sz="3200" i="1" dirty="0">
              <a:solidFill>
                <a:schemeClr val="bg1"/>
              </a:solidFill>
              <a:ea typeface="ヒラギノ角ゴ Pro W3" pitchFamily="-65" charset="-128"/>
              <a:cs typeface="ヒラギノ角ゴ Pro W3" pitchFamily="-65" charset="-128"/>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203013" y="528763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1.3</a:t>
            </a:r>
          </a:p>
        </p:txBody>
      </p:sp>
    </p:spTree>
    <p:extLst>
      <p:ext uri="{BB962C8B-B14F-4D97-AF65-F5344CB8AC3E}">
        <p14:creationId xmlns:p14="http://schemas.microsoft.com/office/powerpoint/2010/main" val="167595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a:solidFill>
            <a:srgbClr val="63717F"/>
          </a:solidFill>
        </p:spPr>
        <p:txBody>
          <a:bodyPr>
            <a:normAutofit/>
          </a:bodyPr>
          <a:lstStyle/>
          <a:p>
            <a:r>
              <a:rPr lang="en-US" sz="4400" b="1" dirty="0">
                <a:solidFill>
                  <a:schemeClr val="accent2"/>
                </a:solidFill>
              </a:rPr>
              <a:t>Behavioral Theory I</a:t>
            </a:r>
          </a:p>
        </p:txBody>
      </p:sp>
      <p:sp>
        <p:nvSpPr>
          <p:cNvPr id="3" name="Text Placeholder 2"/>
          <p:cNvSpPr>
            <a:spLocks noGrp="1"/>
          </p:cNvSpPr>
          <p:nvPr>
            <p:ph type="body" sz="quarter" idx="15"/>
          </p:nvPr>
        </p:nvSpPr>
        <p:spPr/>
        <p:txBody>
          <a:bodyPr/>
          <a:lstStyle/>
          <a:p>
            <a:r>
              <a:rPr lang="en-US" sz="3600" dirty="0"/>
              <a:t>Part 2</a:t>
            </a:r>
          </a:p>
          <a:p>
            <a:r>
              <a:rPr lang="en-US" sz="3600" dirty="0"/>
              <a:t>What are the elements of basic behavioral theory?</a:t>
            </a:r>
          </a:p>
        </p:txBody>
      </p:sp>
    </p:spTree>
    <p:extLst>
      <p:ext uri="{BB962C8B-B14F-4D97-AF65-F5344CB8AC3E}">
        <p14:creationId xmlns:p14="http://schemas.microsoft.com/office/powerpoint/2010/main" val="3674508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1.4: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Thinking about Behavior</a:t>
            </a:r>
            <a:endParaRPr lang="en-US" sz="3600" dirty="0"/>
          </a:p>
        </p:txBody>
      </p:sp>
      <p:sp>
        <p:nvSpPr>
          <p:cNvPr id="177155" name="Rectangle 3"/>
          <p:cNvSpPr>
            <a:spLocks noGrp="1" noChangeArrowheads="1"/>
          </p:cNvSpPr>
          <p:nvPr>
            <p:ph idx="1"/>
          </p:nvPr>
        </p:nvSpPr>
        <p:spPr>
          <a:xfrm>
            <a:off x="316679" y="1685622"/>
            <a:ext cx="8505896" cy="4380436"/>
          </a:xfrm>
        </p:spPr>
        <p:txBody>
          <a:bodyPr>
            <a:noAutofit/>
          </a:bodyPr>
          <a:lstStyle/>
          <a:p>
            <a:pPr marL="0" indent="0">
              <a:buNone/>
            </a:pPr>
            <a:r>
              <a:rPr lang="en-US" sz="3200" b="1" dirty="0">
                <a:solidFill>
                  <a:schemeClr val="bg1"/>
                </a:solidFill>
              </a:rPr>
              <a:t>Take a moment to consider:</a:t>
            </a:r>
            <a:endParaRPr lang="en-US" sz="3200" dirty="0">
              <a:solidFill>
                <a:schemeClr val="bg1"/>
              </a:solidFill>
            </a:endParaRPr>
          </a:p>
          <a:p>
            <a:pPr marL="742950" lvl="1" indent="-285750">
              <a:buFont typeface="Arial"/>
              <a:buChar char="•"/>
            </a:pPr>
            <a:endParaRPr lang="en-US" sz="1400" dirty="0">
              <a:solidFill>
                <a:schemeClr val="bg1"/>
              </a:solidFill>
            </a:endParaRPr>
          </a:p>
          <a:p>
            <a:pPr marL="742950" lvl="1" indent="-285750">
              <a:buFont typeface="Arial"/>
              <a:buChar char="•"/>
            </a:pPr>
            <a:r>
              <a:rPr lang="en-US" sz="2800" dirty="0">
                <a:solidFill>
                  <a:schemeClr val="bg1"/>
                </a:solidFill>
              </a:rPr>
              <a:t>What are some typical patterns of behavior you have seen in classrooms?</a:t>
            </a:r>
          </a:p>
          <a:p>
            <a:pPr marL="742950" lvl="1" indent="-285750">
              <a:buFont typeface="Arial"/>
              <a:buChar char="•"/>
            </a:pPr>
            <a:endParaRPr lang="en-US" sz="2800" dirty="0">
              <a:solidFill>
                <a:schemeClr val="bg1"/>
              </a:solidFill>
            </a:endParaRPr>
          </a:p>
          <a:p>
            <a:pPr marL="742950" lvl="1" indent="-285750">
              <a:buFont typeface="Arial"/>
              <a:buChar char="•"/>
            </a:pPr>
            <a:r>
              <a:rPr lang="en-US" sz="2800" dirty="0">
                <a:solidFill>
                  <a:schemeClr val="bg1"/>
                </a:solidFill>
              </a:rPr>
              <a:t>Why do you think they continue? </a:t>
            </a:r>
          </a:p>
          <a:p>
            <a:pPr marL="0" indent="0">
              <a:buNone/>
            </a:pP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203013" y="528763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1.4</a:t>
            </a:r>
          </a:p>
        </p:txBody>
      </p:sp>
    </p:spTree>
    <p:extLst>
      <p:ext uri="{BB962C8B-B14F-4D97-AF65-F5344CB8AC3E}">
        <p14:creationId xmlns:p14="http://schemas.microsoft.com/office/powerpoint/2010/main" val="215642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fontScale="90000"/>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Module Readings and Additional Resources</a:t>
            </a:r>
          </a:p>
        </p:txBody>
      </p:sp>
      <p:pic>
        <p:nvPicPr>
          <p:cNvPr id="7" name="Picture 6" descr="An image of the behavior support module 1 workbook">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465" y="3093396"/>
            <a:ext cx="1142756" cy="1478604"/>
          </a:xfrm>
          <a:prstGeom prst="rect">
            <a:avLst/>
          </a:prstGeom>
        </p:spPr>
      </p:pic>
      <p:pic>
        <p:nvPicPr>
          <p:cNvPr id="9" name="Picture 8" descr="A screenshot of a module video ">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622" y="1488433"/>
            <a:ext cx="2180442" cy="1204879"/>
          </a:xfrm>
          <a:prstGeom prst="rect">
            <a:avLst/>
          </a:prstGeom>
        </p:spPr>
      </p:pic>
      <p:pic>
        <p:nvPicPr>
          <p:cNvPr id="11" name="Picture 10">
            <a:extLst>
              <a:ext uri="{FF2B5EF4-FFF2-40B4-BE49-F238E27FC236}">
                <a16:creationId xmlns:a16="http://schemas.microsoft.com/office/drawing/2014/main" id="{9B629FAD-CAC7-444A-A2F1-E655642DF7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149" y="5175114"/>
            <a:ext cx="979299" cy="756731"/>
          </a:xfrm>
          <a:prstGeom prst="rect">
            <a:avLst/>
          </a:prstGeom>
        </p:spPr>
      </p:pic>
    </p:spTree>
    <p:extLst>
      <p:ext uri="{BB962C8B-B14F-4D97-AF65-F5344CB8AC3E}">
        <p14:creationId xmlns:p14="http://schemas.microsoft.com/office/powerpoint/2010/main" val="2623124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1.4: Review</a:t>
            </a:r>
            <a:br>
              <a:rPr lang="en-US" sz="5400" b="1" kern="0" dirty="0">
                <a:solidFill>
                  <a:schemeClr val="accent2"/>
                </a:solidFill>
                <a:ea typeface="ヒラギノ角ゴ Pro W3" pitchFamily="-65" charset="-128"/>
                <a:cs typeface="ヒラギノ角ゴ Pro W3" pitchFamily="-65" charset="-128"/>
              </a:rPr>
            </a:br>
            <a:endParaRPr lang="en-US" sz="3600" dirty="0"/>
          </a:p>
        </p:txBody>
      </p:sp>
      <p:sp>
        <p:nvSpPr>
          <p:cNvPr id="177155" name="Rectangle 3"/>
          <p:cNvSpPr>
            <a:spLocks noGrp="1" noChangeArrowheads="1"/>
          </p:cNvSpPr>
          <p:nvPr>
            <p:ph idx="1"/>
          </p:nvPr>
        </p:nvSpPr>
        <p:spPr>
          <a:xfrm>
            <a:off x="307971" y="1494033"/>
            <a:ext cx="8505896" cy="4380436"/>
          </a:xfrm>
        </p:spPr>
        <p:txBody>
          <a:bodyPr vert="horz" lIns="91440" tIns="45720" rIns="91440" bIns="45720" rtlCol="0" anchor="t">
            <a:noAutofit/>
          </a:bodyPr>
          <a:lstStyle/>
          <a:p>
            <a:pPr marL="0" lvl="1" indent="0">
              <a:buNone/>
            </a:pPr>
            <a:r>
              <a:rPr lang="en-US" dirty="0">
                <a:solidFill>
                  <a:schemeClr val="bg1"/>
                </a:solidFill>
              </a:rPr>
              <a:t>What are some typical patterns of behavior you have seen in classrooms? Some examples…</a:t>
            </a:r>
          </a:p>
          <a:p>
            <a:pPr marL="457200" lvl="1" indent="-457200"/>
            <a:r>
              <a:rPr lang="en-US" dirty="0">
                <a:solidFill>
                  <a:schemeClr val="bg1"/>
                </a:solidFill>
              </a:rPr>
              <a:t>Non-compliance, disrespectful, pencil tapping, throwing objects, work refusal, swearing, ...</a:t>
            </a:r>
          </a:p>
          <a:p>
            <a:pPr marL="457200" lvl="1" indent="0">
              <a:buNone/>
            </a:pPr>
            <a:endParaRPr lang="en-US" dirty="0">
              <a:solidFill>
                <a:schemeClr val="bg1"/>
              </a:solidFill>
            </a:endParaRPr>
          </a:p>
          <a:p>
            <a:pPr marL="0" lvl="1" indent="0">
              <a:buNone/>
            </a:pPr>
            <a:r>
              <a:rPr lang="en-US" dirty="0">
                <a:solidFill>
                  <a:schemeClr val="bg1"/>
                </a:solidFill>
              </a:rPr>
              <a:t>Why do you think they continue? </a:t>
            </a:r>
          </a:p>
          <a:p>
            <a:r>
              <a:rPr lang="en-US" sz="2400" dirty="0">
                <a:solidFill>
                  <a:schemeClr val="bg1"/>
                </a:solidFill>
              </a:rPr>
              <a:t>In one way or another, the behavior "works" for the student or teacher. </a:t>
            </a:r>
          </a:p>
          <a:p>
            <a:endParaRPr lang="en-US" sz="2400" dirty="0">
              <a:solidFill>
                <a:schemeClr val="bg1"/>
              </a:solidFill>
            </a:endParaRPr>
          </a:p>
          <a:p>
            <a:pPr marL="0" indent="0">
              <a:buNone/>
            </a:pPr>
            <a:r>
              <a:rPr lang="en-US" sz="2400" dirty="0">
                <a:solidFill>
                  <a:schemeClr val="bg1"/>
                </a:solidFill>
              </a:rPr>
              <a:t>In this module we will explore the science behind behavior to help us better understand why students and teachers behave the way they do.</a:t>
            </a:r>
          </a:p>
          <a:p>
            <a:pPr marL="0" lvl="1" indent="0">
              <a:buNone/>
            </a:pPr>
            <a:endParaRPr lang="en-US" dirty="0">
              <a:solidFill>
                <a:schemeClr val="bg1"/>
              </a:solidFill>
            </a:endParaRPr>
          </a:p>
          <a:p>
            <a:pPr marL="0" indent="0">
              <a:buNone/>
            </a:pPr>
            <a:endParaRPr lang="en-US"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32990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22143" y="236669"/>
            <a:ext cx="8099714" cy="1113416"/>
          </a:xfrm>
        </p:spPr>
        <p:txBody>
          <a:bodyPr>
            <a:normAutofit fontScale="90000"/>
          </a:bodyPr>
          <a:lstStyle/>
          <a:p>
            <a:pPr eaLnBrk="1" hangingPunct="1"/>
            <a:r>
              <a:rPr lang="en-US" b="1" dirty="0">
                <a:solidFill>
                  <a:schemeClr val="accent2"/>
                </a:solidFill>
              </a:rPr>
              <a:t>Conceptual Foundations of CW-PBIS</a:t>
            </a:r>
          </a:p>
        </p:txBody>
      </p:sp>
      <p:sp>
        <p:nvSpPr>
          <p:cNvPr id="4" name="Connector 3"/>
          <p:cNvSpPr/>
          <p:nvPr/>
        </p:nvSpPr>
        <p:spPr>
          <a:xfrm>
            <a:off x="91479" y="1191086"/>
            <a:ext cx="4206240" cy="1645920"/>
          </a:xfrm>
          <a:prstGeom prst="flowChartConnector">
            <a:avLst/>
          </a:prstGeom>
          <a:solidFill>
            <a:schemeClr val="accent2">
              <a:lumMod val="75000"/>
              <a:lumOff val="25000"/>
              <a:alpha val="5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4400" dirty="0">
                <a:solidFill>
                  <a:schemeClr val="bg1"/>
                </a:solidFill>
                <a:latin typeface="Calibri Light" panose="020F0302020204030204"/>
                <a:ea typeface="Britannic Bold" pitchFamily="-108" charset="0"/>
                <a:cs typeface="Britannic Bold" pitchFamily="-108" charset="0"/>
              </a:rPr>
              <a:t>Behaviorism</a:t>
            </a:r>
          </a:p>
        </p:txBody>
      </p:sp>
      <p:sp>
        <p:nvSpPr>
          <p:cNvPr id="5" name="Connector 4"/>
          <p:cNvSpPr/>
          <p:nvPr/>
        </p:nvSpPr>
        <p:spPr>
          <a:xfrm>
            <a:off x="1104599" y="2361021"/>
            <a:ext cx="4206240" cy="1645920"/>
          </a:xfrm>
          <a:prstGeom prst="flowChartConnector">
            <a:avLst/>
          </a:prstGeom>
          <a:solidFill>
            <a:schemeClr val="accent1">
              <a:alpha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400">
                <a:solidFill>
                  <a:schemeClr val="bg1"/>
                </a:solidFill>
                <a:latin typeface="Calibri Light" panose="020F0302020204030204"/>
                <a:ea typeface="Britannic Bold" pitchFamily="-108" charset="0"/>
                <a:cs typeface="Britannic Bold" pitchFamily="-108" charset="0"/>
              </a:rPr>
              <a:t>ABA</a:t>
            </a:r>
          </a:p>
        </p:txBody>
      </p:sp>
      <p:sp>
        <p:nvSpPr>
          <p:cNvPr id="6" name="Connector 5"/>
          <p:cNvSpPr/>
          <p:nvPr/>
        </p:nvSpPr>
        <p:spPr>
          <a:xfrm>
            <a:off x="2585258" y="3510513"/>
            <a:ext cx="4206240" cy="1645920"/>
          </a:xfrm>
          <a:prstGeom prst="flowChartConnector">
            <a:avLst/>
          </a:prstGeom>
          <a:solidFill>
            <a:schemeClr val="accent4">
              <a:alpha val="5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400" dirty="0">
                <a:solidFill>
                  <a:schemeClr val="bg1"/>
                </a:solidFill>
                <a:latin typeface="Calibri Light" panose="020F0302020204030204"/>
                <a:ea typeface="Britannic Bold" pitchFamily="-108" charset="0"/>
                <a:cs typeface="Britannic Bold" pitchFamily="-108" charset="0"/>
              </a:rPr>
              <a:t>PBS</a:t>
            </a:r>
          </a:p>
        </p:txBody>
      </p:sp>
      <p:sp>
        <p:nvSpPr>
          <p:cNvPr id="7" name="Connector 6"/>
          <p:cNvSpPr/>
          <p:nvPr/>
        </p:nvSpPr>
        <p:spPr>
          <a:xfrm>
            <a:off x="3709595" y="4433363"/>
            <a:ext cx="4206240" cy="1645920"/>
          </a:xfrm>
          <a:prstGeom prst="flowChartConnector">
            <a:avLst/>
          </a:prstGeom>
          <a:solidFill>
            <a:schemeClr val="accent5">
              <a:alpha val="5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400" dirty="0">
                <a:solidFill>
                  <a:schemeClr val="bg1"/>
                </a:solidFill>
                <a:latin typeface="Calibri Light" panose="020F0302020204030204"/>
                <a:ea typeface="Britannic Bold" pitchFamily="-108" charset="0"/>
                <a:cs typeface="Britannic Bold" pitchFamily="-108" charset="0"/>
              </a:rPr>
              <a:t>SW-PBIS</a:t>
            </a:r>
          </a:p>
          <a:p>
            <a:pPr algn="ctr">
              <a:defRPr/>
            </a:pPr>
            <a:r>
              <a:rPr lang="en-US" sz="4400" dirty="0">
                <a:solidFill>
                  <a:schemeClr val="bg1"/>
                </a:solidFill>
                <a:latin typeface="Calibri Light" panose="020F0302020204030204"/>
                <a:ea typeface="Britannic Bold" pitchFamily="-108" charset="0"/>
                <a:cs typeface="Britannic Bold" pitchFamily="-108" charset="0"/>
              </a:rPr>
              <a:t>CW-PBIS</a:t>
            </a:r>
          </a:p>
        </p:txBody>
      </p:sp>
      <p:sp>
        <p:nvSpPr>
          <p:cNvPr id="11" name="Round Same Side Corner Rectangle 4"/>
          <p:cNvSpPr/>
          <p:nvPr/>
        </p:nvSpPr>
        <p:spPr>
          <a:xfrm>
            <a:off x="6888481" y="4538749"/>
            <a:ext cx="2255520" cy="1435332"/>
          </a:xfrm>
          <a:prstGeom prst="rect">
            <a:avLst/>
          </a:prstGeom>
          <a:solidFill>
            <a:schemeClr val="accent5">
              <a:lumMod val="75000"/>
              <a:alpha val="2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74295" rIns="148590" bIns="74295" anchor="ctr">
            <a:prstTxWarp prst="textNoShape">
              <a:avLst/>
            </a:prstTxWarp>
          </a:bodyPr>
          <a:lstStyle/>
          <a:p>
            <a:pPr marL="285750" lvl="1" indent="-285750" algn="r" defTabSz="1733550">
              <a:lnSpc>
                <a:spcPct val="90000"/>
              </a:lnSpc>
              <a:spcAft>
                <a:spcPct val="15000"/>
              </a:spcAft>
              <a:defRPr/>
            </a:pPr>
            <a:r>
              <a:rPr lang="en-US" sz="2400" dirty="0">
                <a:solidFill>
                  <a:schemeClr val="bg1"/>
                </a:solidFill>
                <a:latin typeface="Calibri Light" panose="020F0302020204030204"/>
                <a:ea typeface="Britannic Bold" pitchFamily="-108" charset="0"/>
                <a:cs typeface="Britannic Bold" pitchFamily="-108" charset="0"/>
              </a:rPr>
              <a:t>Apply setting-wide to support all</a:t>
            </a:r>
          </a:p>
        </p:txBody>
      </p:sp>
    </p:spTree>
    <p:extLst>
      <p:ext uri="{BB962C8B-B14F-4D97-AF65-F5344CB8AC3E}">
        <p14:creationId xmlns:p14="http://schemas.microsoft.com/office/powerpoint/2010/main" val="3202808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Why does this matter? </a:t>
            </a:r>
          </a:p>
        </p:txBody>
      </p:sp>
      <p:sp>
        <p:nvSpPr>
          <p:cNvPr id="3" name="Content Placeholder 2"/>
          <p:cNvSpPr>
            <a:spLocks noGrp="1"/>
          </p:cNvSpPr>
          <p:nvPr>
            <p:ph idx="1"/>
          </p:nvPr>
        </p:nvSpPr>
        <p:spPr/>
        <p:txBody>
          <a:bodyPr>
            <a:normAutofit/>
          </a:bodyPr>
          <a:lstStyle/>
          <a:p>
            <a:r>
              <a:rPr lang="en-US" sz="2400" dirty="0">
                <a:solidFill>
                  <a:schemeClr val="bg1"/>
                </a:solidFill>
              </a:rPr>
              <a:t>A basic understanding of the science of behavior change gives us tools to observe, measure, teach, and correct behaviors </a:t>
            </a:r>
            <a:r>
              <a:rPr lang="en-US" sz="2400" b="1" u="sng" dirty="0">
                <a:solidFill>
                  <a:schemeClr val="bg1"/>
                </a:solidFill>
              </a:rPr>
              <a:t>effectively</a:t>
            </a:r>
            <a:r>
              <a:rPr lang="en-US" sz="2400" dirty="0">
                <a:solidFill>
                  <a:schemeClr val="bg1"/>
                </a:solidFill>
              </a:rPr>
              <a:t> and </a:t>
            </a:r>
            <a:r>
              <a:rPr lang="en-US" sz="2400" b="1" u="sng" dirty="0">
                <a:solidFill>
                  <a:schemeClr val="bg1"/>
                </a:solidFill>
              </a:rPr>
              <a:t>efficiently</a:t>
            </a:r>
            <a:r>
              <a:rPr lang="en-US" sz="2400" dirty="0">
                <a:solidFill>
                  <a:schemeClr val="bg1"/>
                </a:solidFill>
              </a:rPr>
              <a:t>.</a:t>
            </a:r>
          </a:p>
          <a:p>
            <a:r>
              <a:rPr lang="en-US" sz="2400" dirty="0">
                <a:solidFill>
                  <a:schemeClr val="bg1"/>
                </a:solidFill>
              </a:rPr>
              <a:t>Moves us away from perceptions, opinions, and assumptions about motivations or intentions to a conversation that recognizes that</a:t>
            </a:r>
          </a:p>
          <a:p>
            <a:pPr lvl="1"/>
            <a:r>
              <a:rPr lang="en-US" sz="2400" dirty="0">
                <a:solidFill>
                  <a:schemeClr val="bg1"/>
                </a:solidFill>
              </a:rPr>
              <a:t>Behavior is communication, and</a:t>
            </a:r>
          </a:p>
          <a:p>
            <a:pPr lvl="1"/>
            <a:r>
              <a:rPr lang="en-US" sz="2400" dirty="0">
                <a:solidFill>
                  <a:schemeClr val="bg1"/>
                </a:solidFill>
              </a:rPr>
              <a:t>Behavior occurs in the context of an antecedent and consequence. </a:t>
            </a:r>
          </a:p>
        </p:txBody>
      </p:sp>
    </p:spTree>
    <p:extLst>
      <p:ext uri="{BB962C8B-B14F-4D97-AF65-F5344CB8AC3E}">
        <p14:creationId xmlns:p14="http://schemas.microsoft.com/office/powerpoint/2010/main" val="831722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7854" y="2736601"/>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5" name="Rectangle 4"/>
          <p:cNvSpPr/>
          <p:nvPr/>
        </p:nvSpPr>
        <p:spPr>
          <a:xfrm>
            <a:off x="4753927" y="2729106"/>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6" name="Rectangle 5"/>
          <p:cNvSpPr/>
          <p:nvPr/>
        </p:nvSpPr>
        <p:spPr>
          <a:xfrm>
            <a:off x="6930000" y="2729105"/>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7" name="Rectangle 6"/>
          <p:cNvSpPr/>
          <p:nvPr/>
        </p:nvSpPr>
        <p:spPr>
          <a:xfrm>
            <a:off x="401781" y="2736601"/>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1" name="Title 1"/>
          <p:cNvSpPr txBox="1">
            <a:spLocks/>
          </p:cNvSpPr>
          <p:nvPr/>
        </p:nvSpPr>
        <p:spPr bwMode="auto">
          <a:xfrm>
            <a:off x="2895600" y="1419402"/>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Three Term Contingency</a:t>
            </a:r>
            <a:endParaRPr lang="en-US" sz="4000" b="1" kern="0" dirty="0">
              <a:solidFill>
                <a:schemeClr val="bg1"/>
              </a:solidFill>
            </a:endParaRPr>
          </a:p>
        </p:txBody>
      </p:sp>
      <p:sp>
        <p:nvSpPr>
          <p:cNvPr id="12" name="Title 1"/>
          <p:cNvSpPr>
            <a:spLocks noGrp="1"/>
          </p:cNvSpPr>
          <p:nvPr>
            <p:ph type="title"/>
          </p:nvPr>
        </p:nvSpPr>
        <p:spPr>
          <a:xfrm>
            <a:off x="457200" y="274638"/>
            <a:ext cx="8229600" cy="1143000"/>
          </a:xfrm>
        </p:spPr>
        <p:txBody>
          <a:bodyPr>
            <a:noAutofit/>
          </a:bodyPr>
          <a:lstStyle/>
          <a:p>
            <a:r>
              <a:rPr lang="en-US" sz="4400" b="1" dirty="0">
                <a:solidFill>
                  <a:schemeClr val="accent2"/>
                </a:solidFill>
              </a:rPr>
              <a:t>Building Blocks of Behavior</a:t>
            </a:r>
          </a:p>
        </p:txBody>
      </p:sp>
      <p:pic>
        <p:nvPicPr>
          <p:cNvPr id="13" name="Picture 9" descr="PBIS Logo">
            <a:extLst>
              <a:ext uri="{FF2B5EF4-FFF2-40B4-BE49-F238E27FC236}">
                <a16:creationId xmlns:a16="http://schemas.microsoft.com/office/drawing/2014/main" id="{2DE08004-2A5B-8543-8DBF-393420479BF2}"/>
              </a:ext>
            </a:extLst>
          </p:cNvPr>
          <p:cNvPicPr>
            <a:picLocks noChangeAspect="1" noChangeArrowheads="1"/>
          </p:cNvPicPr>
          <p:nvPr/>
        </p:nvPicPr>
        <p:blipFill>
          <a:blip r:embed="rId2"/>
          <a:srcRect/>
          <a:stretch>
            <a:fillRect/>
          </a:stretch>
        </p:blipFill>
        <p:spPr bwMode="auto">
          <a:xfrm>
            <a:off x="6374869" y="6238179"/>
            <a:ext cx="2223562" cy="558037"/>
          </a:xfrm>
          <a:prstGeom prst="rect">
            <a:avLst/>
          </a:prstGeom>
          <a:noFill/>
          <a:ln w="9525">
            <a:noFill/>
            <a:miter lim="800000"/>
            <a:headEnd/>
            <a:tailEnd/>
          </a:ln>
        </p:spPr>
      </p:pic>
      <p:sp>
        <p:nvSpPr>
          <p:cNvPr id="15" name="Right Arrow 14" descr="An arrow leading to antecedent"/>
          <p:cNvSpPr/>
          <p:nvPr/>
        </p:nvSpPr>
        <p:spPr>
          <a:xfrm>
            <a:off x="2226822" y="3251747"/>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Right Arrow 15" descr="An arrow leading to behavior. "/>
          <p:cNvSpPr/>
          <p:nvPr/>
        </p:nvSpPr>
        <p:spPr>
          <a:xfrm>
            <a:off x="4391651" y="3251746"/>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Right Arrow 16" descr="An arrow leading to consequence. "/>
          <p:cNvSpPr/>
          <p:nvPr/>
        </p:nvSpPr>
        <p:spPr>
          <a:xfrm>
            <a:off x="6577717" y="3251746"/>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537850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0851" y="2194564"/>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6" name="Rectangle 5"/>
          <p:cNvSpPr/>
          <p:nvPr/>
        </p:nvSpPr>
        <p:spPr>
          <a:xfrm>
            <a:off x="4686924" y="2187069"/>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7" name="Rectangle 6"/>
          <p:cNvSpPr/>
          <p:nvPr/>
        </p:nvSpPr>
        <p:spPr>
          <a:xfrm>
            <a:off x="6862997" y="2187068"/>
            <a:ext cx="1928734" cy="139408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8" name="Rectangle 7"/>
          <p:cNvSpPr/>
          <p:nvPr/>
        </p:nvSpPr>
        <p:spPr>
          <a:xfrm>
            <a:off x="334778" y="2194564"/>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2" name="Rectangle 11"/>
          <p:cNvSpPr/>
          <p:nvPr/>
        </p:nvSpPr>
        <p:spPr>
          <a:xfrm>
            <a:off x="4669435" y="3656092"/>
            <a:ext cx="1946223" cy="1938992"/>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An ”observable and measurable act of an individual (also called a response).”</a:t>
            </a:r>
            <a:endParaRPr lang="en-US" sz="2400" dirty="0">
              <a:solidFill>
                <a:schemeClr val="bg1"/>
              </a:solidFill>
              <a:latin typeface="Franklin Gothic Medium"/>
              <a:ea typeface="Calibri" charset="0"/>
              <a:cs typeface="Calibri" charset="0"/>
            </a:endParaRPr>
          </a:p>
        </p:txBody>
      </p:sp>
      <p:sp>
        <p:nvSpPr>
          <p:cNvPr id="13" name="Rectangle 12"/>
          <p:cNvSpPr/>
          <p:nvPr/>
        </p:nvSpPr>
        <p:spPr>
          <a:xfrm>
            <a:off x="2529587" y="3694610"/>
            <a:ext cx="1946223" cy="1015663"/>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 “stimulus that precedes a behavior.”</a:t>
            </a:r>
            <a:endParaRPr lang="en-US" sz="2400" dirty="0">
              <a:solidFill>
                <a:schemeClr val="bg1"/>
              </a:solidFill>
              <a:latin typeface="Franklin Gothic Medium"/>
              <a:ea typeface="Calibri" charset="0"/>
              <a:cs typeface="Calibri" charset="0"/>
            </a:endParaRPr>
          </a:p>
        </p:txBody>
      </p:sp>
      <p:sp>
        <p:nvSpPr>
          <p:cNvPr id="14" name="Rectangle 13"/>
          <p:cNvSpPr/>
          <p:nvPr/>
        </p:nvSpPr>
        <p:spPr>
          <a:xfrm>
            <a:off x="6862997" y="3704506"/>
            <a:ext cx="1946223" cy="1631216"/>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 stimulus change that occurs contingent on a behavior.</a:t>
            </a:r>
            <a:endParaRPr lang="en-US" sz="2400" dirty="0">
              <a:solidFill>
                <a:schemeClr val="bg1"/>
              </a:solidFill>
              <a:latin typeface="Franklin Gothic Medium"/>
              <a:ea typeface="Calibri" charset="0"/>
              <a:cs typeface="Calibri" charset="0"/>
            </a:endParaRPr>
          </a:p>
        </p:txBody>
      </p:sp>
      <p:sp>
        <p:nvSpPr>
          <p:cNvPr id="15" name="Rectangle 14"/>
          <p:cNvSpPr/>
          <p:nvPr/>
        </p:nvSpPr>
        <p:spPr>
          <a:xfrm>
            <a:off x="336025" y="3704506"/>
            <a:ext cx="1946223" cy="1323439"/>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We’ll learn more about this in the next module.</a:t>
            </a:r>
            <a:endParaRPr lang="en-US" sz="2400" dirty="0">
              <a:solidFill>
                <a:schemeClr val="bg1"/>
              </a:solidFill>
              <a:latin typeface="Franklin Gothic Medium"/>
              <a:ea typeface="Calibri" charset="0"/>
              <a:cs typeface="Calibri" charset="0"/>
            </a:endParaRPr>
          </a:p>
        </p:txBody>
      </p:sp>
      <p:pic>
        <p:nvPicPr>
          <p:cNvPr id="17" name="Picture 9" descr="PBIS Logo">
            <a:extLst>
              <a:ext uri="{FF2B5EF4-FFF2-40B4-BE49-F238E27FC236}">
                <a16:creationId xmlns:a16="http://schemas.microsoft.com/office/drawing/2014/main" id="{311C9856-2657-4245-9836-7A4A4693E028}"/>
              </a:ext>
            </a:extLst>
          </p:cNvPr>
          <p:cNvPicPr>
            <a:picLocks noChangeAspect="1" noChangeArrowheads="1"/>
          </p:cNvPicPr>
          <p:nvPr/>
        </p:nvPicPr>
        <p:blipFill>
          <a:blip r:embed="rId2"/>
          <a:srcRect/>
          <a:stretch>
            <a:fillRect/>
          </a:stretch>
        </p:blipFill>
        <p:spPr bwMode="auto">
          <a:xfrm>
            <a:off x="6374869" y="6238179"/>
            <a:ext cx="2223562" cy="558037"/>
          </a:xfrm>
          <a:prstGeom prst="rect">
            <a:avLst/>
          </a:prstGeom>
          <a:noFill/>
          <a:ln w="9525">
            <a:noFill/>
            <a:miter lim="800000"/>
            <a:headEnd/>
            <a:tailEnd/>
          </a:ln>
        </p:spPr>
      </p:pic>
      <p:sp>
        <p:nvSpPr>
          <p:cNvPr id="20" name="Title 1"/>
          <p:cNvSpPr txBox="1">
            <a:spLocks/>
          </p:cNvSpPr>
          <p:nvPr/>
        </p:nvSpPr>
        <p:spPr bwMode="auto">
          <a:xfrm>
            <a:off x="1544372" y="11448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endParaRPr lang="en-US" sz="4400" b="1" kern="0" dirty="0">
              <a:solidFill>
                <a:schemeClr val="accent2"/>
              </a:solidFill>
            </a:endParaRPr>
          </a:p>
          <a:p>
            <a:r>
              <a:rPr lang="en-US" sz="4000" i="1" kern="0" dirty="0">
                <a:solidFill>
                  <a:schemeClr val="bg1"/>
                </a:solidFill>
              </a:rPr>
              <a:t>Three Term Contingency</a:t>
            </a:r>
            <a:br>
              <a:rPr lang="en-US" sz="4000" b="1" kern="0" dirty="0">
                <a:solidFill>
                  <a:schemeClr val="bg1"/>
                </a:solidFill>
              </a:rPr>
            </a:br>
            <a:endParaRPr lang="en-US" sz="4000" b="1" kern="0" dirty="0">
              <a:solidFill>
                <a:schemeClr val="bg1"/>
              </a:solidFill>
            </a:endParaRPr>
          </a:p>
        </p:txBody>
      </p:sp>
      <p:sp>
        <p:nvSpPr>
          <p:cNvPr id="21" name="Title 1"/>
          <p:cNvSpPr>
            <a:spLocks noGrp="1"/>
          </p:cNvSpPr>
          <p:nvPr>
            <p:ph type="title"/>
          </p:nvPr>
        </p:nvSpPr>
        <p:spPr>
          <a:xfrm>
            <a:off x="457200" y="274638"/>
            <a:ext cx="8229600" cy="1143000"/>
          </a:xfrm>
        </p:spPr>
        <p:txBody>
          <a:bodyPr>
            <a:noAutofit/>
          </a:bodyPr>
          <a:lstStyle/>
          <a:p>
            <a:r>
              <a:rPr lang="en-US" sz="4400" b="1" dirty="0">
                <a:solidFill>
                  <a:schemeClr val="accent2"/>
                </a:solidFill>
              </a:rPr>
              <a:t>Building Blocks of Behavior</a:t>
            </a:r>
          </a:p>
        </p:txBody>
      </p:sp>
      <p:sp>
        <p:nvSpPr>
          <p:cNvPr id="19" name="Right Arrow 18" descr="An arrow leading to antecedent. "/>
          <p:cNvSpPr/>
          <p:nvPr/>
        </p:nvSpPr>
        <p:spPr>
          <a:xfrm>
            <a:off x="2158582" y="2685366"/>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2" name="Right Arrow 21" descr="An arrow leading to behavior. "/>
          <p:cNvSpPr/>
          <p:nvPr/>
        </p:nvSpPr>
        <p:spPr>
          <a:xfrm>
            <a:off x="4323411" y="2685365"/>
            <a:ext cx="479687" cy="434715"/>
          </a:xfrm>
          <a:prstGeom prst="rightArrow">
            <a:avLst/>
          </a:prstGeom>
          <a:gradFill flip="none" rotWithShape="1">
            <a:gsLst>
              <a:gs pos="14000">
                <a:schemeClr val="accent2">
                  <a:lumMod val="90000"/>
                  <a:lumOff val="10000"/>
                </a:schemeClr>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3" name="Right Arrow 22" descr="An arrow leading to consequence. "/>
          <p:cNvSpPr/>
          <p:nvPr/>
        </p:nvSpPr>
        <p:spPr>
          <a:xfrm>
            <a:off x="6509477" y="2685365"/>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131944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marL="0" marR="0" lvl="0" indent="0" algn="l" defTabSz="685800" rtl="0" eaLnBrk="1" fontAlgn="auto" latinLnBrk="0" hangingPunct="1">
              <a:lnSpc>
                <a:spcPct val="85000"/>
              </a:lnSpc>
              <a:spcBef>
                <a:spcPct val="0"/>
              </a:spcBef>
              <a:spcAft>
                <a:spcPts val="0"/>
              </a:spcAft>
              <a:buClrTx/>
              <a:buSzTx/>
              <a:buFontTx/>
              <a:buNone/>
              <a:tabLst/>
              <a:defRPr/>
            </a:pPr>
            <a:endParaRPr kumimoji="0" lang="en-US" altLang="x-none" sz="4800" b="1" i="0" u="none" strike="noStrike" kern="1200" cap="none" spc="-38" normalizeH="0" baseline="0" noProof="0" dirty="0">
              <a:ln>
                <a:noFill/>
              </a:ln>
              <a:solidFill>
                <a:srgbClr val="01295F"/>
              </a:solidFill>
              <a:effectLst/>
              <a:uLnTx/>
              <a:uFillTx/>
              <a:latin typeface="Franklin Gothic Medium" panose="020B0603020102020204"/>
              <a:ea typeface="ヒラギノ角ゴ Pro W3" charset="-128"/>
              <a:cs typeface="+mj-cs"/>
            </a:endParaRPr>
          </a:p>
        </p:txBody>
      </p:sp>
      <p:sp>
        <p:nvSpPr>
          <p:cNvPr id="3" name="Rectangle 3"/>
          <p:cNvSpPr txBox="1">
            <a:spLocks noChangeArrowheads="1"/>
          </p:cNvSpPr>
          <p:nvPr/>
        </p:nvSpPr>
        <p:spPr>
          <a:xfrm>
            <a:off x="226311" y="1350085"/>
            <a:ext cx="6848780"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68580" marR="0" lvl="0" indent="-68580" algn="l" defTabSz="685800" rtl="0" eaLnBrk="1" fontAlgn="auto" latinLnBrk="0" hangingPunct="1">
              <a:lnSpc>
                <a:spcPct val="110000"/>
              </a:lnSpc>
              <a:spcBef>
                <a:spcPts val="900"/>
              </a:spcBef>
              <a:spcAft>
                <a:spcPts val="150"/>
              </a:spcAft>
              <a:buClr>
                <a:srgbClr val="EE6352"/>
              </a:buClr>
              <a:buSzPct val="100000"/>
              <a:buFont typeface="Calibri" panose="020F0502020204030204" pitchFamily="34" charset="0"/>
              <a:buNone/>
              <a:tabLst/>
              <a:defRPr/>
            </a:pPr>
            <a:r>
              <a:rPr kumimoji="0" lang="en-US" altLang="x-none" sz="3200" b="0" i="0" u="none" strike="noStrike" kern="1200" cap="none" spc="0" normalizeH="0" baseline="0" noProof="0" dirty="0">
                <a:ln>
                  <a:noFill/>
                </a:ln>
                <a:solidFill>
                  <a:srgbClr val="FFFFFF"/>
                </a:solidFill>
                <a:effectLst/>
                <a:uLnTx/>
                <a:uFillTx/>
                <a:latin typeface="Franklin Gothic Book" panose="020B0503020102020204"/>
                <a:ea typeface="ヒラギノ角ゴ Pro W3" charset="-128"/>
                <a:cs typeface="+mn-cs"/>
              </a:rPr>
              <a:t>	When Jonas is asked to complete an independent assignment, he </a:t>
            </a:r>
            <a:r>
              <a:rPr kumimoji="0" lang="en-US" altLang="x-none" sz="3200" b="0" i="1" u="none" strike="noStrike" kern="1200" cap="none" spc="0" normalizeH="0" baseline="0" noProof="0" dirty="0">
                <a:ln>
                  <a:noFill/>
                </a:ln>
                <a:solidFill>
                  <a:srgbClr val="FFFFFF"/>
                </a:solidFill>
                <a:effectLst/>
                <a:uLnTx/>
                <a:uFillTx/>
                <a:latin typeface="Franklin Gothic Book" panose="020B0503020102020204"/>
                <a:ea typeface="ヒラギノ角ゴ Pro W3" charset="-128"/>
                <a:cs typeface="+mn-cs"/>
              </a:rPr>
              <a:t>disrupts his peers and refuses to begin the assignment</a:t>
            </a:r>
            <a:r>
              <a:rPr kumimoji="0" lang="en-US" altLang="x-none" sz="3200" b="0" i="0" u="none" strike="noStrike" kern="1200" cap="none" spc="0" normalizeH="0" baseline="0" noProof="0" dirty="0">
                <a:ln>
                  <a:noFill/>
                </a:ln>
                <a:solidFill>
                  <a:srgbClr val="FFFFFF"/>
                </a:solidFill>
                <a:effectLst/>
                <a:uLnTx/>
                <a:uFillTx/>
                <a:latin typeface="Franklin Gothic Book" panose="020B0503020102020204"/>
                <a:ea typeface="ヒラギノ角ゴ Pro W3" charset="-128"/>
                <a:cs typeface="+mn-cs"/>
              </a:rPr>
              <a:t>.  After this behavior, the teacher immediately sits with him and helps him complete the work.  </a:t>
            </a:r>
          </a:p>
        </p:txBody>
      </p:sp>
      <p:sp>
        <p:nvSpPr>
          <p:cNvPr id="5" name="Title 4">
            <a:extLst>
              <a:ext uri="{C183D7F6-B498-43B3-948B-1728B52AA6E4}">
                <adec:decorative xmlns:adec="http://schemas.microsoft.com/office/drawing/2017/decorative" val="1"/>
              </a:ext>
            </a:extLst>
          </p:cNvPr>
          <p:cNvSpPr>
            <a:spLocks noGrp="1"/>
          </p:cNvSpPr>
          <p:nvPr>
            <p:ph type="title"/>
          </p:nvPr>
        </p:nvSpPr>
        <p:spPr>
          <a:xfrm>
            <a:off x="628650" y="236669"/>
            <a:ext cx="7886700" cy="1113416"/>
          </a:xfrm>
        </p:spPr>
        <p:txBody>
          <a:bodyPr>
            <a:normAutofit/>
          </a:bodyPr>
          <a:lstStyle/>
          <a:p>
            <a:r>
              <a:rPr lang="en-US" altLang="x-none" b="1" dirty="0">
                <a:solidFill>
                  <a:schemeClr val="accent2"/>
                </a:solidFill>
                <a:ea typeface="ヒラギノ角ゴ Pro W3" charset="-128"/>
              </a:rPr>
              <a:t> Let’s look at an example: Jonas</a:t>
            </a:r>
            <a:endParaRPr lang="en-US" dirty="0"/>
          </a:p>
        </p:txBody>
      </p:sp>
      <p:sp>
        <p:nvSpPr>
          <p:cNvPr id="6" name="Rectangle 5">
            <a:extLst>
              <a:ext uri="{FF2B5EF4-FFF2-40B4-BE49-F238E27FC236}">
                <a16:creationId xmlns:a16="http://schemas.microsoft.com/office/drawing/2014/main" id="{D7DF8781-2A98-124A-9BB7-5AD671E86315}"/>
              </a:ext>
            </a:extLst>
          </p:cNvPr>
          <p:cNvSpPr/>
          <p:nvPr/>
        </p:nvSpPr>
        <p:spPr>
          <a:xfrm>
            <a:off x="7098893" y="1415545"/>
            <a:ext cx="1928734" cy="548636"/>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7" name="Rectangle 6">
            <a:extLst>
              <a:ext uri="{FF2B5EF4-FFF2-40B4-BE49-F238E27FC236}">
                <a16:creationId xmlns:a16="http://schemas.microsoft.com/office/drawing/2014/main" id="{379522A1-56A6-DF4B-8C9B-DA5D400C66CA}"/>
              </a:ext>
            </a:extLst>
          </p:cNvPr>
          <p:cNvSpPr/>
          <p:nvPr/>
        </p:nvSpPr>
        <p:spPr>
          <a:xfrm>
            <a:off x="7098893" y="2286000"/>
            <a:ext cx="1928734" cy="524047"/>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a:extLst>
              <a:ext uri="{FF2B5EF4-FFF2-40B4-BE49-F238E27FC236}">
                <a16:creationId xmlns:a16="http://schemas.microsoft.com/office/drawing/2014/main" id="{E811C1C6-1B1D-6043-9327-17CA7A10AE11}"/>
              </a:ext>
            </a:extLst>
          </p:cNvPr>
          <p:cNvSpPr/>
          <p:nvPr/>
        </p:nvSpPr>
        <p:spPr>
          <a:xfrm>
            <a:off x="7098893" y="3553757"/>
            <a:ext cx="1928734" cy="48722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cxnSp>
        <p:nvCxnSpPr>
          <p:cNvPr id="9" name="Straight Connector 8">
            <a:extLst>
              <a:ext uri="{FF2B5EF4-FFF2-40B4-BE49-F238E27FC236}">
                <a16:creationId xmlns:a16="http://schemas.microsoft.com/office/drawing/2014/main" id="{72190459-55E8-0B45-ADB8-E39BE21C2E1F}"/>
              </a:ext>
              <a:ext uri="{C183D7F6-B498-43B3-948B-1728B52AA6E4}">
                <adec:decorative xmlns:adec="http://schemas.microsoft.com/office/drawing/2017/decorative" val="1"/>
              </a:ext>
            </a:extLst>
          </p:cNvPr>
          <p:cNvCxnSpPr/>
          <p:nvPr/>
        </p:nvCxnSpPr>
        <p:spPr>
          <a:xfrm>
            <a:off x="1540042" y="1964181"/>
            <a:ext cx="4940969" cy="0"/>
          </a:xfrm>
          <a:prstGeom prst="line">
            <a:avLst/>
          </a:prstGeom>
          <a:ln w="63500">
            <a:solidFill>
              <a:srgbClr val="013B88"/>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DDFEE014-7865-0E46-A5E7-23F51ED510F4}"/>
              </a:ext>
              <a:ext uri="{C183D7F6-B498-43B3-948B-1728B52AA6E4}">
                <adec:decorative xmlns:adec="http://schemas.microsoft.com/office/drawing/2017/decorative" val="1"/>
              </a:ext>
            </a:extLst>
          </p:cNvPr>
          <p:cNvCxnSpPr>
            <a:cxnSpLocks/>
          </p:cNvCxnSpPr>
          <p:nvPr/>
        </p:nvCxnSpPr>
        <p:spPr>
          <a:xfrm>
            <a:off x="425116" y="2531004"/>
            <a:ext cx="4146884" cy="17019"/>
          </a:xfrm>
          <a:prstGeom prst="line">
            <a:avLst/>
          </a:prstGeom>
          <a:ln w="63500">
            <a:solidFill>
              <a:srgbClr val="013B88"/>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60990BE4-C110-784C-9AF6-57AADBAF7156}"/>
              </a:ext>
              <a:ext uri="{C183D7F6-B498-43B3-948B-1728B52AA6E4}">
                <adec:decorative xmlns:adec="http://schemas.microsoft.com/office/drawing/2017/decorative" val="1"/>
              </a:ext>
            </a:extLst>
          </p:cNvPr>
          <p:cNvCxnSpPr>
            <a:cxnSpLocks/>
          </p:cNvCxnSpPr>
          <p:nvPr/>
        </p:nvCxnSpPr>
        <p:spPr>
          <a:xfrm>
            <a:off x="4901386" y="2548023"/>
            <a:ext cx="1916509"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35E22862-ADB6-7048-817F-0E3CA98AE238}"/>
              </a:ext>
              <a:ext uri="{C183D7F6-B498-43B3-948B-1728B52AA6E4}">
                <adec:decorative xmlns:adec="http://schemas.microsoft.com/office/drawing/2017/decorative" val="1"/>
              </a:ext>
            </a:extLst>
          </p:cNvPr>
          <p:cNvCxnSpPr>
            <a:cxnSpLocks/>
          </p:cNvCxnSpPr>
          <p:nvPr/>
        </p:nvCxnSpPr>
        <p:spPr>
          <a:xfrm>
            <a:off x="425116" y="3021265"/>
            <a:ext cx="5686926"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6" name="Straight Connector 15">
            <a:extLst>
              <a:ext uri="{FF2B5EF4-FFF2-40B4-BE49-F238E27FC236}">
                <a16:creationId xmlns:a16="http://schemas.microsoft.com/office/drawing/2014/main" id="{52AC2A60-68E4-324D-8457-A44CA74B2A50}"/>
              </a:ext>
              <a:ext uri="{C183D7F6-B498-43B3-948B-1728B52AA6E4}">
                <adec:decorative xmlns:adec="http://schemas.microsoft.com/office/drawing/2017/decorative" val="1"/>
              </a:ext>
            </a:extLst>
          </p:cNvPr>
          <p:cNvCxnSpPr>
            <a:cxnSpLocks/>
          </p:cNvCxnSpPr>
          <p:nvPr/>
        </p:nvCxnSpPr>
        <p:spPr>
          <a:xfrm>
            <a:off x="425116" y="3559106"/>
            <a:ext cx="1916509"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53CC8EB0-A15F-3644-8EDA-5A04DCDC333C}"/>
              </a:ext>
              <a:ext uri="{C183D7F6-B498-43B3-948B-1728B52AA6E4}">
                <adec:decorative xmlns:adec="http://schemas.microsoft.com/office/drawing/2017/decorative" val="1"/>
              </a:ext>
            </a:extLst>
          </p:cNvPr>
          <p:cNvCxnSpPr>
            <a:cxnSpLocks/>
          </p:cNvCxnSpPr>
          <p:nvPr/>
        </p:nvCxnSpPr>
        <p:spPr>
          <a:xfrm>
            <a:off x="425116" y="4040979"/>
            <a:ext cx="6392779"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cxnSp>
        <p:nvCxnSpPr>
          <p:cNvPr id="19" name="Straight Connector 18">
            <a:extLst>
              <a:ext uri="{FF2B5EF4-FFF2-40B4-BE49-F238E27FC236}">
                <a16:creationId xmlns:a16="http://schemas.microsoft.com/office/drawing/2014/main" id="{3AFC3E0C-3ADE-F547-8704-3213BD02FEBE}"/>
              </a:ext>
              <a:ext uri="{C183D7F6-B498-43B3-948B-1728B52AA6E4}">
                <adec:decorative xmlns:adec="http://schemas.microsoft.com/office/drawing/2017/decorative" val="1"/>
              </a:ext>
            </a:extLst>
          </p:cNvPr>
          <p:cNvCxnSpPr>
            <a:cxnSpLocks/>
          </p:cNvCxnSpPr>
          <p:nvPr/>
        </p:nvCxnSpPr>
        <p:spPr>
          <a:xfrm>
            <a:off x="425115" y="4625476"/>
            <a:ext cx="4820653"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58711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462263" y="1143000"/>
            <a:ext cx="5762074"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7150" indent="0">
              <a:lnSpc>
                <a:spcPct val="110000"/>
              </a:lnSpc>
              <a:buNone/>
            </a:pPr>
            <a:r>
              <a:rPr lang="en-US" altLang="x-none" sz="2800" dirty="0">
                <a:solidFill>
                  <a:schemeClr val="bg1"/>
                </a:solidFill>
                <a:ea typeface="ヒラギノ角ゴ Pro W3" charset="-128"/>
              </a:rPr>
              <a:t>At home, Emily has several chores (feed the dog, do her laundry, and clean up her room).  On Monday, Emily was tired.  Her mom reminded her to do her chores, but Emily said </a:t>
            </a:r>
            <a:r>
              <a:rPr lang="ja-JP" altLang="en-US" sz="2800" dirty="0">
                <a:solidFill>
                  <a:schemeClr val="bg1"/>
                </a:solidFill>
                <a:ea typeface="ヒラギノ角ゴ Pro W3" charset="-128"/>
              </a:rPr>
              <a:t>“</a:t>
            </a:r>
            <a:r>
              <a:rPr lang="en-US" altLang="ja-JP" sz="2800" dirty="0">
                <a:solidFill>
                  <a:schemeClr val="bg1"/>
                </a:solidFill>
                <a:ea typeface="ヒラギノ角ゴ Pro W3" charset="-128"/>
              </a:rPr>
              <a:t>No</a:t>
            </a:r>
            <a:r>
              <a:rPr lang="ja-JP" altLang="en-US" sz="2800" dirty="0">
                <a:solidFill>
                  <a:schemeClr val="bg1"/>
                </a:solidFill>
                <a:ea typeface="ヒラギノ角ゴ Pro W3" charset="-128"/>
              </a:rPr>
              <a:t>”</a:t>
            </a:r>
            <a:r>
              <a:rPr lang="en-US" altLang="ja-JP" sz="2800" dirty="0">
                <a:solidFill>
                  <a:schemeClr val="bg1"/>
                </a:solidFill>
                <a:ea typeface="ヒラギノ角ゴ Pro W3" charset="-128"/>
              </a:rPr>
              <a:t> and went up to her room.  When Emily’s favorite episode came on TV later she was not allowed to watch because her chores were not done.  </a:t>
            </a:r>
            <a:endParaRPr lang="en-US" altLang="x-none" sz="2800" dirty="0">
              <a:solidFill>
                <a:schemeClr val="bg1"/>
              </a:solidFill>
              <a:ea typeface="ヒラギノ角ゴ Pro W3" charset="-128"/>
            </a:endParaRPr>
          </a:p>
        </p:txBody>
      </p:sp>
      <p:sp>
        <p:nvSpPr>
          <p:cNvPr id="5" name="Title 4"/>
          <p:cNvSpPr>
            <a:spLocks noGrp="1"/>
          </p:cNvSpPr>
          <p:nvPr>
            <p:ph type="title"/>
          </p:nvPr>
        </p:nvSpPr>
        <p:spPr/>
        <p:txBody>
          <a:bodyPr>
            <a:normAutofit/>
          </a:bodyPr>
          <a:lstStyle/>
          <a:p>
            <a:r>
              <a:rPr lang="en-US" altLang="x-none" b="1" dirty="0">
                <a:solidFill>
                  <a:schemeClr val="accent2"/>
                </a:solidFill>
                <a:ea typeface="ヒラギノ角ゴ Pro W3" charset="-128"/>
              </a:rPr>
              <a:t> Another example: Emily</a:t>
            </a:r>
            <a:endParaRPr lang="en-US" dirty="0"/>
          </a:p>
        </p:txBody>
      </p:sp>
      <p:sp>
        <p:nvSpPr>
          <p:cNvPr id="6" name="Rectangle 5">
            <a:extLst>
              <a:ext uri="{FF2B5EF4-FFF2-40B4-BE49-F238E27FC236}">
                <a16:creationId xmlns:a16="http://schemas.microsoft.com/office/drawing/2014/main" id="{5060DC5F-35DF-1640-8A56-F0709C9076E7}"/>
              </a:ext>
            </a:extLst>
          </p:cNvPr>
          <p:cNvSpPr/>
          <p:nvPr/>
        </p:nvSpPr>
        <p:spPr>
          <a:xfrm>
            <a:off x="7098893" y="1415545"/>
            <a:ext cx="1928734" cy="548636"/>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7" name="Rectangle 6">
            <a:extLst>
              <a:ext uri="{FF2B5EF4-FFF2-40B4-BE49-F238E27FC236}">
                <a16:creationId xmlns:a16="http://schemas.microsoft.com/office/drawing/2014/main" id="{8207C57C-EC40-2349-BD65-4273EEA484BA}"/>
              </a:ext>
            </a:extLst>
          </p:cNvPr>
          <p:cNvSpPr/>
          <p:nvPr/>
        </p:nvSpPr>
        <p:spPr>
          <a:xfrm>
            <a:off x="7098893" y="2286000"/>
            <a:ext cx="1928734" cy="524047"/>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a:extLst>
              <a:ext uri="{FF2B5EF4-FFF2-40B4-BE49-F238E27FC236}">
                <a16:creationId xmlns:a16="http://schemas.microsoft.com/office/drawing/2014/main" id="{063F051E-2CEB-FA43-8451-84015729C5B5}"/>
              </a:ext>
            </a:extLst>
          </p:cNvPr>
          <p:cNvSpPr/>
          <p:nvPr/>
        </p:nvSpPr>
        <p:spPr>
          <a:xfrm>
            <a:off x="7098893" y="3553757"/>
            <a:ext cx="1928734" cy="48722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cxnSp>
        <p:nvCxnSpPr>
          <p:cNvPr id="9" name="Straight Connector 8">
            <a:extLst>
              <a:ext uri="{FF2B5EF4-FFF2-40B4-BE49-F238E27FC236}">
                <a16:creationId xmlns:a16="http://schemas.microsoft.com/office/drawing/2014/main" id="{17392D0C-27BE-B14C-9830-C933EBF026DB}"/>
              </a:ext>
              <a:ext uri="{C183D7F6-B498-43B3-948B-1728B52AA6E4}">
                <adec:decorative xmlns:adec="http://schemas.microsoft.com/office/drawing/2017/decorative" val="1"/>
              </a:ext>
            </a:extLst>
          </p:cNvPr>
          <p:cNvCxnSpPr>
            <a:cxnSpLocks/>
          </p:cNvCxnSpPr>
          <p:nvPr/>
        </p:nvCxnSpPr>
        <p:spPr>
          <a:xfrm>
            <a:off x="3096126" y="3071086"/>
            <a:ext cx="2951747" cy="0"/>
          </a:xfrm>
          <a:prstGeom prst="line">
            <a:avLst/>
          </a:prstGeom>
          <a:ln w="63500">
            <a:solidFill>
              <a:srgbClr val="013B88"/>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2D28486D-D0F1-F045-8715-C1AB0551D493}"/>
              </a:ext>
              <a:ext uri="{C183D7F6-B498-43B3-948B-1728B52AA6E4}">
                <adec:decorative xmlns:adec="http://schemas.microsoft.com/office/drawing/2017/decorative" val="1"/>
              </a:ext>
            </a:extLst>
          </p:cNvPr>
          <p:cNvCxnSpPr>
            <a:cxnSpLocks/>
          </p:cNvCxnSpPr>
          <p:nvPr/>
        </p:nvCxnSpPr>
        <p:spPr>
          <a:xfrm>
            <a:off x="628650" y="3536329"/>
            <a:ext cx="3030002" cy="6735"/>
          </a:xfrm>
          <a:prstGeom prst="line">
            <a:avLst/>
          </a:prstGeom>
          <a:ln w="63500">
            <a:solidFill>
              <a:srgbClr val="013B88"/>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3893678F-087A-1647-8C0B-908D4687202B}"/>
              </a:ext>
              <a:ext uri="{C183D7F6-B498-43B3-948B-1728B52AA6E4}">
                <adec:decorative xmlns:adec="http://schemas.microsoft.com/office/drawing/2017/decorative" val="1"/>
              </a:ext>
            </a:extLst>
          </p:cNvPr>
          <p:cNvCxnSpPr>
            <a:cxnSpLocks/>
          </p:cNvCxnSpPr>
          <p:nvPr/>
        </p:nvCxnSpPr>
        <p:spPr>
          <a:xfrm>
            <a:off x="4371474" y="3543064"/>
            <a:ext cx="1580147"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3" name="Straight Connector 12">
            <a:extLst>
              <a:ext uri="{FF2B5EF4-FFF2-40B4-BE49-F238E27FC236}">
                <a16:creationId xmlns:a16="http://schemas.microsoft.com/office/drawing/2014/main" id="{7AF484F8-CEE4-7C4E-A9A9-A90D402C76D3}"/>
              </a:ext>
              <a:ext uri="{C183D7F6-B498-43B3-948B-1728B52AA6E4}">
                <adec:decorative xmlns:adec="http://schemas.microsoft.com/office/drawing/2017/decorative" val="1"/>
              </a:ext>
            </a:extLst>
          </p:cNvPr>
          <p:cNvCxnSpPr>
            <a:cxnSpLocks/>
          </p:cNvCxnSpPr>
          <p:nvPr/>
        </p:nvCxnSpPr>
        <p:spPr>
          <a:xfrm>
            <a:off x="628650" y="4040979"/>
            <a:ext cx="4392529"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2EB02EEB-BA55-8843-A7FB-D00E3CD03A50}"/>
              </a:ext>
              <a:ext uri="{C183D7F6-B498-43B3-948B-1728B52AA6E4}">
                <adec:decorative xmlns:adec="http://schemas.microsoft.com/office/drawing/2017/decorative" val="1"/>
              </a:ext>
            </a:extLst>
          </p:cNvPr>
          <p:cNvCxnSpPr>
            <a:cxnSpLocks/>
          </p:cNvCxnSpPr>
          <p:nvPr/>
        </p:nvCxnSpPr>
        <p:spPr>
          <a:xfrm>
            <a:off x="628650" y="4971421"/>
            <a:ext cx="5230990"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cxnSp>
        <p:nvCxnSpPr>
          <p:cNvPr id="15" name="Straight Connector 14">
            <a:extLst>
              <a:ext uri="{FF2B5EF4-FFF2-40B4-BE49-F238E27FC236}">
                <a16:creationId xmlns:a16="http://schemas.microsoft.com/office/drawing/2014/main" id="{AA41B3B0-4A94-6642-A2B4-F01734D59CD6}"/>
              </a:ext>
              <a:ext uri="{C183D7F6-B498-43B3-948B-1728B52AA6E4}">
                <adec:decorative xmlns:adec="http://schemas.microsoft.com/office/drawing/2017/decorative" val="1"/>
              </a:ext>
            </a:extLst>
          </p:cNvPr>
          <p:cNvCxnSpPr>
            <a:cxnSpLocks/>
          </p:cNvCxnSpPr>
          <p:nvPr/>
        </p:nvCxnSpPr>
        <p:spPr>
          <a:xfrm>
            <a:off x="685799" y="4497139"/>
            <a:ext cx="5265822"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cxnSp>
        <p:nvCxnSpPr>
          <p:cNvPr id="22" name="Straight Connector 21">
            <a:extLst>
              <a:ext uri="{FF2B5EF4-FFF2-40B4-BE49-F238E27FC236}">
                <a16:creationId xmlns:a16="http://schemas.microsoft.com/office/drawing/2014/main" id="{8D4CBE97-7148-054C-B2DE-0489FCA06F52}"/>
              </a:ext>
              <a:ext uri="{C183D7F6-B498-43B3-948B-1728B52AA6E4}">
                <adec:decorative xmlns:adec="http://schemas.microsoft.com/office/drawing/2017/decorative" val="1"/>
              </a:ext>
            </a:extLst>
          </p:cNvPr>
          <p:cNvCxnSpPr>
            <a:cxnSpLocks/>
          </p:cNvCxnSpPr>
          <p:nvPr/>
        </p:nvCxnSpPr>
        <p:spPr>
          <a:xfrm>
            <a:off x="628650" y="5412579"/>
            <a:ext cx="5230990"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cxnSp>
        <p:nvCxnSpPr>
          <p:cNvPr id="23" name="Straight Connector 22">
            <a:extLst>
              <a:ext uri="{FF2B5EF4-FFF2-40B4-BE49-F238E27FC236}">
                <a16:creationId xmlns:a16="http://schemas.microsoft.com/office/drawing/2014/main" id="{01915DE3-32C7-DE47-A90E-48BF2D12B21C}"/>
              </a:ext>
              <a:ext uri="{C183D7F6-B498-43B3-948B-1728B52AA6E4}">
                <adec:decorative xmlns:adec="http://schemas.microsoft.com/office/drawing/2017/decorative" val="1"/>
              </a:ext>
            </a:extLst>
          </p:cNvPr>
          <p:cNvCxnSpPr>
            <a:cxnSpLocks/>
          </p:cNvCxnSpPr>
          <p:nvPr/>
        </p:nvCxnSpPr>
        <p:spPr>
          <a:xfrm>
            <a:off x="630680" y="5885821"/>
            <a:ext cx="797067"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38362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468" y="377003"/>
            <a:ext cx="5825494" cy="1113416"/>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Activity 1.5: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What’s the “antecedent”?</a:t>
            </a:r>
            <a:endParaRPr lang="en-US" sz="3600" dirty="0"/>
          </a:p>
        </p:txBody>
      </p:sp>
      <p:sp>
        <p:nvSpPr>
          <p:cNvPr id="7" name="Rectangle 3"/>
          <p:cNvSpPr txBox="1">
            <a:spLocks noChangeArrowheads="1"/>
          </p:cNvSpPr>
          <p:nvPr/>
        </p:nvSpPr>
        <p:spPr>
          <a:xfrm>
            <a:off x="440875" y="1653930"/>
            <a:ext cx="8306718" cy="4685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Font typeface="+mj-lt"/>
              <a:buAutoNum type="arabicPeriod"/>
            </a:pPr>
            <a:r>
              <a:rPr lang="en-US" sz="2000" dirty="0">
                <a:solidFill>
                  <a:schemeClr val="bg1"/>
                </a:solidFill>
                <a:ea typeface="ヒラギノ角ゴ Pro W3" pitchFamily="-65" charset="-128"/>
                <a:cs typeface="ヒラギノ角ゴ Pro W3" pitchFamily="-65" charset="-128"/>
              </a:rPr>
              <a:t>The teacher said, “line up,” and the students pushed in their chairs and made a line at the door. </a:t>
            </a:r>
          </a:p>
          <a:p>
            <a:pPr marL="457200" indent="-457200">
              <a:lnSpc>
                <a:spcPct val="120000"/>
              </a:lnSpc>
              <a:buFont typeface="+mj-lt"/>
              <a:buAutoNum type="arabicPeriod"/>
            </a:pPr>
            <a:r>
              <a:rPr lang="en-US" altLang="x-none" sz="2000" dirty="0">
                <a:solidFill>
                  <a:schemeClr val="bg1"/>
                </a:solidFill>
                <a:ea typeface="ヒラギノ角ゴ Pro W3" charset="-128"/>
              </a:rPr>
              <a:t>The teacher said, </a:t>
            </a: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put your books away,</a:t>
            </a: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 and the students put their books back in their backpacks.</a:t>
            </a:r>
            <a:endParaRPr lang="en-US" altLang="x-none" sz="2000" dirty="0">
              <a:solidFill>
                <a:schemeClr val="bg1"/>
              </a:solidFill>
              <a:ea typeface="ヒラギノ角ゴ Pro W3" charset="-128"/>
            </a:endParaRPr>
          </a:p>
          <a:p>
            <a:pPr marL="457200" indent="-457200">
              <a:lnSpc>
                <a:spcPct val="120000"/>
              </a:lnSpc>
              <a:buFont typeface="+mj-lt"/>
              <a:buAutoNum type="arabicPeriod"/>
            </a:pPr>
            <a:r>
              <a:rPr lang="en-US" altLang="x-none" sz="2000" dirty="0">
                <a:solidFill>
                  <a:schemeClr val="bg1"/>
                </a:solidFill>
                <a:ea typeface="ヒラギノ角ゴ Pro W3" charset="-128"/>
              </a:rPr>
              <a:t>When he was given a difficult math assignment, he put is head down and refused to begin the work.</a:t>
            </a:r>
            <a:endParaRPr lang="en-US" sz="2000" dirty="0">
              <a:solidFill>
                <a:schemeClr val="bg1"/>
              </a:solidFill>
              <a:ea typeface="ヒラギノ角ゴ Pro W3" pitchFamily="-65" charset="-128"/>
              <a:cs typeface="ヒラギノ角ゴ Pro W3" pitchFamily="-65" charset="-128"/>
            </a:endParaRPr>
          </a:p>
          <a:p>
            <a:pPr marL="457200" indent="-457200">
              <a:lnSpc>
                <a:spcPct val="120000"/>
              </a:lnSpc>
              <a:buFont typeface="+mj-lt"/>
              <a:buAutoNum type="arabicPeriod"/>
            </a:pPr>
            <a:r>
              <a:rPr lang="en-US" sz="2000" dirty="0">
                <a:solidFill>
                  <a:schemeClr val="bg1"/>
                </a:solidFill>
                <a:ea typeface="ヒラギノ角ゴ Pro W3" pitchFamily="-65" charset="-128"/>
                <a:cs typeface="ヒラギノ角ゴ Pro W3" pitchFamily="-65" charset="-128"/>
              </a:rPr>
              <a:t>The principal entered the room to observe math instruction, and the teacher provided more opportunities to respond.</a:t>
            </a:r>
          </a:p>
          <a:p>
            <a:pPr marL="457200" indent="-457200">
              <a:lnSpc>
                <a:spcPct val="120000"/>
              </a:lnSpc>
              <a:buFont typeface="+mj-lt"/>
              <a:buAutoNum type="arabicPeriod"/>
            </a:pPr>
            <a:r>
              <a:rPr lang="en-US" sz="2000" dirty="0">
                <a:solidFill>
                  <a:schemeClr val="bg1"/>
                </a:solidFill>
                <a:ea typeface="ヒラギノ角ゴ Pro W3" pitchFamily="-65" charset="-128"/>
                <a:cs typeface="ヒラギノ角ゴ Pro W3" pitchFamily="-65" charset="-128"/>
              </a:rPr>
              <a:t>She felt mad, so she hit. </a:t>
            </a:r>
            <a:endParaRPr lang="en-US" sz="2000" dirty="0">
              <a:solidFill>
                <a:srgbClr val="FF0000"/>
              </a:solidFill>
              <a:ea typeface="ヒラギノ角ゴ Pro W3" pitchFamily="-65" charset="-128"/>
              <a:cs typeface="ヒラギノ角ゴ Pro W3" pitchFamily="-65" charset="-128"/>
            </a:endParaRPr>
          </a:p>
        </p:txBody>
      </p:sp>
      <p:cxnSp>
        <p:nvCxnSpPr>
          <p:cNvPr id="8" name="Straight Connector 7">
            <a:extLst>
              <a:ext uri="{C183D7F6-B498-43B3-948B-1728B52AA6E4}">
                <adec:decorative xmlns:adec="http://schemas.microsoft.com/office/drawing/2017/decorative" val="1"/>
              </a:ext>
            </a:extLst>
          </p:cNvPr>
          <p:cNvCxnSpPr/>
          <p:nvPr/>
        </p:nvCxnSpPr>
        <p:spPr>
          <a:xfrm>
            <a:off x="1392382" y="2064081"/>
            <a:ext cx="2407771"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1392382" y="2937760"/>
            <a:ext cx="3906078"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10" name="Rectangle 9">
            <a:extLst>
              <a:ext uri="{FF2B5EF4-FFF2-40B4-BE49-F238E27FC236}">
                <a16:creationId xmlns:a16="http://schemas.microsoft.com/office/drawing/2014/main" id="{C8C049F9-0654-AC4E-9D3F-4AD9EA0C5B63}"/>
              </a:ext>
            </a:extLst>
          </p:cNvPr>
          <p:cNvSpPr/>
          <p:nvPr/>
        </p:nvSpPr>
        <p:spPr>
          <a:xfrm>
            <a:off x="7107690" y="236669"/>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11" name="TextBox 10"/>
          <p:cNvSpPr txBox="1"/>
          <p:nvPr/>
        </p:nvSpPr>
        <p:spPr>
          <a:xfrm>
            <a:off x="225247" y="5566304"/>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1.5</a:t>
            </a:r>
          </a:p>
        </p:txBody>
      </p:sp>
      <p:cxnSp>
        <p:nvCxnSpPr>
          <p:cNvPr id="12" name="Straight Connector 11">
            <a:extLst>
              <a:ext uri="{FF2B5EF4-FFF2-40B4-BE49-F238E27FC236}">
                <a16:creationId xmlns:a16="http://schemas.microsoft.com/office/drawing/2014/main" id="{D289036B-BA78-324A-B928-79509995A602}"/>
              </a:ext>
              <a:ext uri="{C183D7F6-B498-43B3-948B-1728B52AA6E4}">
                <adec:decorative xmlns:adec="http://schemas.microsoft.com/office/drawing/2017/decorative" val="1"/>
              </a:ext>
            </a:extLst>
          </p:cNvPr>
          <p:cNvCxnSpPr/>
          <p:nvPr/>
        </p:nvCxnSpPr>
        <p:spPr>
          <a:xfrm>
            <a:off x="1741730" y="3779477"/>
            <a:ext cx="3906078"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ADBBC14A-7F83-A846-9E10-D5BAD22F334D}"/>
              </a:ext>
              <a:ext uri="{C183D7F6-B498-43B3-948B-1728B52AA6E4}">
                <adec:decorative xmlns:adec="http://schemas.microsoft.com/office/drawing/2017/decorative" val="1"/>
              </a:ext>
            </a:extLst>
          </p:cNvPr>
          <p:cNvCxnSpPr/>
          <p:nvPr/>
        </p:nvCxnSpPr>
        <p:spPr>
          <a:xfrm>
            <a:off x="1528370" y="4635262"/>
            <a:ext cx="3906078"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FEBEEF36-4364-534B-BBFC-7A4647699012}"/>
              </a:ext>
            </a:extLst>
          </p:cNvPr>
          <p:cNvSpPr txBox="1"/>
          <p:nvPr/>
        </p:nvSpPr>
        <p:spPr>
          <a:xfrm>
            <a:off x="3595854" y="5035732"/>
            <a:ext cx="534408" cy="461665"/>
          </a:xfrm>
          <a:prstGeom prst="rect">
            <a:avLst/>
          </a:prstGeom>
          <a:noFill/>
        </p:spPr>
        <p:txBody>
          <a:bodyPr wrap="square" rtlCol="0">
            <a:spAutoFit/>
          </a:bodyPr>
          <a:lstStyle/>
          <a:p>
            <a:r>
              <a:rPr lang="en-US" sz="2400" b="1" dirty="0">
                <a:solidFill>
                  <a:srgbClr val="FF0000"/>
                </a:solidFill>
              </a:rPr>
              <a:t>??</a:t>
            </a:r>
          </a:p>
        </p:txBody>
      </p:sp>
    </p:spTree>
    <p:extLst>
      <p:ext uri="{BB962C8B-B14F-4D97-AF65-F5344CB8AC3E}">
        <p14:creationId xmlns:p14="http://schemas.microsoft.com/office/powerpoint/2010/main" val="56852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5835044" cy="1113416"/>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Activity 1.6: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Which one is NOT a behavior?</a:t>
            </a:r>
            <a:endParaRPr lang="en-US" sz="3600"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14" name="Rectangle 3"/>
          <p:cNvSpPr>
            <a:spLocks noGrp="1" noChangeArrowheads="1"/>
          </p:cNvSpPr>
          <p:nvPr>
            <p:ph idx="1"/>
          </p:nvPr>
        </p:nvSpPr>
        <p:spPr>
          <a:xfrm>
            <a:off x="990600" y="2416019"/>
            <a:ext cx="1524000" cy="685800"/>
          </a:xfrm>
        </p:spPr>
        <p:txBody>
          <a:bodyPr/>
          <a:lstStyle/>
          <a:p>
            <a:pPr marL="0" indent="0" algn="ctr" eaLnBrk="1" hangingPunct="1">
              <a:buNone/>
            </a:pPr>
            <a:r>
              <a:rPr lang="en-US" sz="3000" b="1" dirty="0">
                <a:solidFill>
                  <a:schemeClr val="bg1"/>
                </a:solidFill>
                <a:ea typeface="ヒラギノ角ゴ Pro W3" pitchFamily="-65" charset="-128"/>
                <a:cs typeface="ヒラギノ角ゴ Pro W3" pitchFamily="-65" charset="-128"/>
              </a:rPr>
              <a:t>Hits</a:t>
            </a:r>
          </a:p>
        </p:txBody>
      </p:sp>
      <p:sp>
        <p:nvSpPr>
          <p:cNvPr id="15" name="Rectangle 7"/>
          <p:cNvSpPr>
            <a:spLocks noChangeArrowheads="1"/>
          </p:cNvSpPr>
          <p:nvPr/>
        </p:nvSpPr>
        <p:spPr bwMode="auto">
          <a:xfrm>
            <a:off x="2667000" y="2416019"/>
            <a:ext cx="1752600" cy="685800"/>
          </a:xfrm>
          <a:prstGeom prst="rect">
            <a:avLst/>
          </a:prstGeom>
          <a:noFill/>
          <a:ln w="9525">
            <a:noFill/>
            <a:miter lim="800000"/>
            <a:headEnd/>
            <a:tailEnd/>
          </a:ln>
          <a:effectLst/>
        </p:spPr>
        <p:txBody>
          <a:bodyPr/>
          <a:lstStyle/>
          <a:p>
            <a:pPr algn="ctr" defTabSz="457200">
              <a:spcBef>
                <a:spcPct val="20000"/>
              </a:spcBef>
              <a:defRPr/>
            </a:pPr>
            <a:r>
              <a:rPr lang="en-US" sz="3000" dirty="0">
                <a:solidFill>
                  <a:srgbClr val="FFFFFF"/>
                </a:solidFill>
                <a:latin typeface="Franklin Gothic Medium"/>
              </a:rPr>
              <a:t>Spits</a:t>
            </a:r>
          </a:p>
        </p:txBody>
      </p:sp>
      <p:sp>
        <p:nvSpPr>
          <p:cNvPr id="16" name="Rectangle 8"/>
          <p:cNvSpPr>
            <a:spLocks noChangeArrowheads="1"/>
          </p:cNvSpPr>
          <p:nvPr/>
        </p:nvSpPr>
        <p:spPr bwMode="auto">
          <a:xfrm>
            <a:off x="4648200" y="2416019"/>
            <a:ext cx="17526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Angry</a:t>
            </a:r>
          </a:p>
        </p:txBody>
      </p:sp>
      <p:sp>
        <p:nvSpPr>
          <p:cNvPr id="17" name="Rectangle 9"/>
          <p:cNvSpPr>
            <a:spLocks noChangeArrowheads="1"/>
          </p:cNvSpPr>
          <p:nvPr/>
        </p:nvSpPr>
        <p:spPr bwMode="auto">
          <a:xfrm>
            <a:off x="6629400" y="2416019"/>
            <a:ext cx="1752600" cy="685800"/>
          </a:xfrm>
          <a:prstGeom prst="rect">
            <a:avLst/>
          </a:prstGeom>
          <a:noFill/>
          <a:ln w="9525">
            <a:noFill/>
            <a:miter lim="800000"/>
            <a:headEnd/>
            <a:tailEnd/>
          </a:ln>
          <a:effectLst/>
        </p:spPr>
        <p:txBody>
          <a:bodyPr/>
          <a:lstStyle/>
          <a:p>
            <a:pPr algn="ctr" defTabSz="457200">
              <a:spcBef>
                <a:spcPct val="20000"/>
              </a:spcBef>
              <a:defRPr/>
            </a:pPr>
            <a:r>
              <a:rPr lang="en-US" sz="3000" dirty="0">
                <a:solidFill>
                  <a:srgbClr val="FFFFFF"/>
                </a:solidFill>
                <a:latin typeface="Franklin Gothic Medium"/>
              </a:rPr>
              <a:t>Bites</a:t>
            </a:r>
          </a:p>
        </p:txBody>
      </p:sp>
      <p:sp>
        <p:nvSpPr>
          <p:cNvPr id="18" name="Rectangle 10"/>
          <p:cNvSpPr>
            <a:spLocks noChangeArrowheads="1"/>
          </p:cNvSpPr>
          <p:nvPr/>
        </p:nvSpPr>
        <p:spPr bwMode="auto">
          <a:xfrm>
            <a:off x="533400" y="2416019"/>
            <a:ext cx="533400" cy="685800"/>
          </a:xfrm>
          <a:prstGeom prst="rect">
            <a:avLst/>
          </a:prstGeom>
          <a:noFill/>
          <a:ln w="9525">
            <a:noFill/>
            <a:miter lim="800000"/>
            <a:headEnd/>
            <a:tailEnd/>
          </a:ln>
          <a:effectLst/>
        </p:spPr>
        <p:txBody>
          <a:bodyPr/>
          <a:lstStyle/>
          <a:p>
            <a:pPr algn="ctr" defTabSz="457200">
              <a:spcBef>
                <a:spcPct val="20000"/>
              </a:spcBef>
              <a:defRPr/>
            </a:pPr>
            <a:r>
              <a:rPr lang="en-US" sz="3000" dirty="0">
                <a:solidFill>
                  <a:srgbClr val="FFFFFF"/>
                </a:solidFill>
                <a:latin typeface="Franklin Gothic Medium"/>
              </a:rPr>
              <a:t>1. </a:t>
            </a:r>
          </a:p>
        </p:txBody>
      </p:sp>
      <p:sp>
        <p:nvSpPr>
          <p:cNvPr id="19" name="Rectangle 11"/>
          <p:cNvSpPr>
            <a:spLocks noChangeArrowheads="1"/>
          </p:cNvSpPr>
          <p:nvPr/>
        </p:nvSpPr>
        <p:spPr bwMode="auto">
          <a:xfrm>
            <a:off x="990600" y="3711419"/>
            <a:ext cx="1676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Hurts</a:t>
            </a:r>
          </a:p>
        </p:txBody>
      </p:sp>
      <p:sp>
        <p:nvSpPr>
          <p:cNvPr id="20" name="Rectangle 12"/>
          <p:cNvSpPr>
            <a:spLocks noChangeArrowheads="1"/>
          </p:cNvSpPr>
          <p:nvPr/>
        </p:nvSpPr>
        <p:spPr bwMode="auto">
          <a:xfrm>
            <a:off x="2667000" y="3711419"/>
            <a:ext cx="17526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Cries</a:t>
            </a:r>
          </a:p>
        </p:txBody>
      </p:sp>
      <p:sp>
        <p:nvSpPr>
          <p:cNvPr id="21" name="Rectangle 13"/>
          <p:cNvSpPr>
            <a:spLocks noChangeArrowheads="1"/>
          </p:cNvSpPr>
          <p:nvPr/>
        </p:nvSpPr>
        <p:spPr bwMode="auto">
          <a:xfrm>
            <a:off x="4648200" y="3711419"/>
            <a:ext cx="2057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Slaps</a:t>
            </a:r>
          </a:p>
        </p:txBody>
      </p:sp>
      <p:sp>
        <p:nvSpPr>
          <p:cNvPr id="22" name="Rectangle 14"/>
          <p:cNvSpPr>
            <a:spLocks noChangeArrowheads="1"/>
          </p:cNvSpPr>
          <p:nvPr/>
        </p:nvSpPr>
        <p:spPr bwMode="auto">
          <a:xfrm>
            <a:off x="6629400" y="3711419"/>
            <a:ext cx="2057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Whines</a:t>
            </a:r>
          </a:p>
        </p:txBody>
      </p:sp>
      <p:sp>
        <p:nvSpPr>
          <p:cNvPr id="23" name="Rectangle 15"/>
          <p:cNvSpPr>
            <a:spLocks noChangeArrowheads="1"/>
          </p:cNvSpPr>
          <p:nvPr/>
        </p:nvSpPr>
        <p:spPr bwMode="auto">
          <a:xfrm>
            <a:off x="533400" y="3711419"/>
            <a:ext cx="533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2. </a:t>
            </a:r>
          </a:p>
        </p:txBody>
      </p:sp>
      <p:sp>
        <p:nvSpPr>
          <p:cNvPr id="24" name="Rectangle 16"/>
          <p:cNvSpPr>
            <a:spLocks noChangeArrowheads="1"/>
          </p:cNvSpPr>
          <p:nvPr/>
        </p:nvSpPr>
        <p:spPr bwMode="auto">
          <a:xfrm>
            <a:off x="990600" y="5159219"/>
            <a:ext cx="18288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Smiles</a:t>
            </a:r>
          </a:p>
        </p:txBody>
      </p:sp>
      <p:sp>
        <p:nvSpPr>
          <p:cNvPr id="25" name="Rectangle 17"/>
          <p:cNvSpPr>
            <a:spLocks noChangeArrowheads="1"/>
          </p:cNvSpPr>
          <p:nvPr/>
        </p:nvSpPr>
        <p:spPr bwMode="auto">
          <a:xfrm>
            <a:off x="2667000" y="5159219"/>
            <a:ext cx="19050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Laughs</a:t>
            </a:r>
          </a:p>
        </p:txBody>
      </p:sp>
      <p:sp>
        <p:nvSpPr>
          <p:cNvPr id="26" name="Rectangle 18"/>
          <p:cNvSpPr>
            <a:spLocks noChangeArrowheads="1"/>
          </p:cNvSpPr>
          <p:nvPr/>
        </p:nvSpPr>
        <p:spPr bwMode="auto">
          <a:xfrm>
            <a:off x="4648200" y="5159219"/>
            <a:ext cx="2057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Wiggles</a:t>
            </a:r>
          </a:p>
        </p:txBody>
      </p:sp>
      <p:sp>
        <p:nvSpPr>
          <p:cNvPr id="27" name="Rectangle 19"/>
          <p:cNvSpPr>
            <a:spLocks noChangeArrowheads="1"/>
          </p:cNvSpPr>
          <p:nvPr/>
        </p:nvSpPr>
        <p:spPr bwMode="auto">
          <a:xfrm>
            <a:off x="6629400" y="5159219"/>
            <a:ext cx="2057400" cy="685800"/>
          </a:xfrm>
          <a:prstGeom prst="rect">
            <a:avLst/>
          </a:prstGeom>
          <a:noFill/>
          <a:ln w="9525">
            <a:noFill/>
            <a:miter lim="800000"/>
            <a:headEnd/>
            <a:tailEnd/>
          </a:ln>
          <a:effectLst/>
        </p:spPr>
        <p:txBody>
          <a:bodyPr/>
          <a:lstStyle/>
          <a:p>
            <a:pPr algn="ctr" defTabSz="457200">
              <a:spcBef>
                <a:spcPct val="20000"/>
              </a:spcBef>
              <a:defRPr/>
            </a:pPr>
            <a:r>
              <a:rPr lang="en-US" sz="3000" dirty="0">
                <a:solidFill>
                  <a:srgbClr val="FFFFFF"/>
                </a:solidFill>
                <a:latin typeface="Franklin Gothic Medium"/>
              </a:rPr>
              <a:t>Happy</a:t>
            </a:r>
          </a:p>
        </p:txBody>
      </p:sp>
      <p:sp>
        <p:nvSpPr>
          <p:cNvPr id="28" name="Rectangle 20"/>
          <p:cNvSpPr>
            <a:spLocks noChangeArrowheads="1"/>
          </p:cNvSpPr>
          <p:nvPr/>
        </p:nvSpPr>
        <p:spPr bwMode="auto">
          <a:xfrm>
            <a:off x="533400" y="5159219"/>
            <a:ext cx="533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3. </a:t>
            </a:r>
          </a:p>
        </p:txBody>
      </p:sp>
      <p:sp>
        <p:nvSpPr>
          <p:cNvPr id="29" name="Oval 21" descr="An oval around angry. ">
            <a:extLst>
              <a:ext uri="{C183D7F6-B498-43B3-948B-1728B52AA6E4}">
                <adec:decorative xmlns:adec="http://schemas.microsoft.com/office/drawing/2017/decorative" val="0"/>
              </a:ext>
            </a:extLst>
          </p:cNvPr>
          <p:cNvSpPr>
            <a:spLocks noChangeArrowheads="1"/>
          </p:cNvSpPr>
          <p:nvPr/>
        </p:nvSpPr>
        <p:spPr bwMode="auto">
          <a:xfrm>
            <a:off x="4887884" y="2363281"/>
            <a:ext cx="1205345" cy="668093"/>
          </a:xfrm>
          <a:prstGeom prst="ellipse">
            <a:avLst/>
          </a:prstGeom>
          <a:noFill/>
          <a:ln w="57150" algn="ctr">
            <a:solidFill>
              <a:srgbClr val="00B050"/>
            </a:solidFill>
            <a:round/>
            <a:headEnd/>
            <a:tailEnd/>
          </a:ln>
          <a:effectLst/>
        </p:spPr>
        <p:txBody>
          <a:bodyPr wrap="none" anchor="ctr"/>
          <a:lstStyle/>
          <a:p>
            <a:pPr algn="ctr" defTabSz="457200">
              <a:defRPr/>
            </a:pPr>
            <a:endParaRPr lang="en-US" sz="3000">
              <a:solidFill>
                <a:srgbClr val="009999"/>
              </a:solidFill>
              <a:latin typeface="Franklin Gothic Medium"/>
            </a:endParaRPr>
          </a:p>
        </p:txBody>
      </p:sp>
      <p:sp>
        <p:nvSpPr>
          <p:cNvPr id="30" name="Oval 22" descr="An arrow around hurts. "/>
          <p:cNvSpPr>
            <a:spLocks noChangeArrowheads="1"/>
          </p:cNvSpPr>
          <p:nvPr/>
        </p:nvSpPr>
        <p:spPr bwMode="auto">
          <a:xfrm>
            <a:off x="1213659" y="3635219"/>
            <a:ext cx="1224742" cy="659690"/>
          </a:xfrm>
          <a:prstGeom prst="ellipse">
            <a:avLst/>
          </a:prstGeom>
          <a:noFill/>
          <a:ln w="57150" algn="ctr">
            <a:solidFill>
              <a:srgbClr val="00B050"/>
            </a:solidFill>
            <a:round/>
            <a:headEnd/>
            <a:tailEnd/>
          </a:ln>
          <a:effectLst/>
        </p:spPr>
        <p:txBody>
          <a:bodyPr wrap="none" anchor="ctr"/>
          <a:lstStyle/>
          <a:p>
            <a:pPr algn="ctr" defTabSz="457200">
              <a:defRPr/>
            </a:pPr>
            <a:endParaRPr lang="en-US" sz="3000">
              <a:solidFill>
                <a:srgbClr val="009999"/>
              </a:solidFill>
              <a:latin typeface="Franklin Gothic Medium"/>
            </a:endParaRPr>
          </a:p>
        </p:txBody>
      </p:sp>
      <p:sp>
        <p:nvSpPr>
          <p:cNvPr id="31" name="Oval 23" descr="An arrow around happy. "/>
          <p:cNvSpPr>
            <a:spLocks noChangeArrowheads="1"/>
          </p:cNvSpPr>
          <p:nvPr/>
        </p:nvSpPr>
        <p:spPr bwMode="auto">
          <a:xfrm>
            <a:off x="6916188" y="5170088"/>
            <a:ext cx="1482436" cy="615569"/>
          </a:xfrm>
          <a:prstGeom prst="ellipse">
            <a:avLst/>
          </a:prstGeom>
          <a:noFill/>
          <a:ln w="57150" algn="ctr">
            <a:solidFill>
              <a:srgbClr val="00B050"/>
            </a:solidFill>
            <a:round/>
            <a:headEnd/>
            <a:tailEnd/>
          </a:ln>
          <a:effectLst/>
        </p:spPr>
        <p:txBody>
          <a:bodyPr wrap="none" anchor="ctr"/>
          <a:lstStyle/>
          <a:p>
            <a:pPr algn="ctr" defTabSz="457200">
              <a:defRPr/>
            </a:pPr>
            <a:endParaRPr lang="en-US" sz="3000">
              <a:solidFill>
                <a:srgbClr val="009999"/>
              </a:solidFill>
              <a:latin typeface="Franklin Gothic Medium"/>
            </a:endParaRPr>
          </a:p>
        </p:txBody>
      </p:sp>
      <p:sp>
        <p:nvSpPr>
          <p:cNvPr id="32" name="Rectangle 2"/>
          <p:cNvSpPr txBox="1">
            <a:spLocks noChangeArrowheads="1"/>
          </p:cNvSpPr>
          <p:nvPr/>
        </p:nvSpPr>
        <p:spPr>
          <a:xfrm>
            <a:off x="121444" y="1546069"/>
            <a:ext cx="8596312" cy="565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i="1">
                <a:solidFill>
                  <a:schemeClr val="bg1"/>
                </a:solidFill>
                <a:ea typeface="ヒラギノ角ゴ Pro W3" pitchFamily="-65" charset="-128"/>
                <a:cs typeface="ヒラギノ角ゴ Pro W3" pitchFamily="-65" charset="-128"/>
              </a:rPr>
              <a:t>One of these things is not like the other…</a:t>
            </a:r>
            <a:endParaRPr lang="en-US" sz="3100" i="1" dirty="0">
              <a:solidFill>
                <a:schemeClr val="bg1"/>
              </a:solidFill>
              <a:ea typeface="ヒラギノ角ゴ Pro W3" pitchFamily="-65" charset="-128"/>
              <a:cs typeface="ヒラギノ角ゴ Pro W3" pitchFamily="-65" charset="-128"/>
            </a:endParaRPr>
          </a:p>
        </p:txBody>
      </p:sp>
      <p:sp>
        <p:nvSpPr>
          <p:cNvPr id="33" name="Rectangle 32">
            <a:extLst>
              <a:ext uri="{FF2B5EF4-FFF2-40B4-BE49-F238E27FC236}">
                <a16:creationId xmlns:a16="http://schemas.microsoft.com/office/drawing/2014/main" id="{A5CA271A-8A06-2046-9A96-C5CFE058834D}"/>
              </a:ext>
            </a:extLst>
          </p:cNvPr>
          <p:cNvSpPr/>
          <p:nvPr/>
        </p:nvSpPr>
        <p:spPr>
          <a:xfrm>
            <a:off x="7068779" y="146123"/>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34" name="TextBox 33"/>
          <p:cNvSpPr txBox="1"/>
          <p:nvPr/>
        </p:nvSpPr>
        <p:spPr>
          <a:xfrm>
            <a:off x="153428" y="5861842"/>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1.6</a:t>
            </a:r>
          </a:p>
        </p:txBody>
      </p:sp>
    </p:spTree>
    <p:extLst>
      <p:ext uri="{BB962C8B-B14F-4D97-AF65-F5344CB8AC3E}">
        <p14:creationId xmlns:p14="http://schemas.microsoft.com/office/powerpoint/2010/main" val="3980488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6026546" cy="1113416"/>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Activity 1.7: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Observable and Measurable?</a:t>
            </a:r>
            <a:endParaRPr lang="en-US" sz="3600"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34" name="Rectangle 3"/>
          <p:cNvSpPr>
            <a:spLocks noGrp="1" noChangeArrowheads="1"/>
          </p:cNvSpPr>
          <p:nvPr>
            <p:ph idx="1"/>
          </p:nvPr>
        </p:nvSpPr>
        <p:spPr>
          <a:xfrm>
            <a:off x="286439" y="1474124"/>
            <a:ext cx="8549089" cy="4798490"/>
          </a:xfrm>
        </p:spPr>
        <p:txBody>
          <a:bodyPr>
            <a:normAutofit/>
          </a:bodyPr>
          <a:lstStyle/>
          <a:p>
            <a:pPr marL="514350" indent="-514350">
              <a:lnSpc>
                <a:spcPct val="120000"/>
              </a:lnSpc>
              <a:buFont typeface="+mj-lt"/>
              <a:buAutoNum type="arabicPeriod"/>
            </a:pPr>
            <a:r>
              <a:rPr lang="en-US" altLang="en-US" dirty="0">
                <a:solidFill>
                  <a:schemeClr val="bg1"/>
                </a:solidFill>
              </a:rPr>
              <a:t>Gets out of desk and hits other students</a:t>
            </a:r>
          </a:p>
          <a:p>
            <a:pPr marL="514350" indent="-514350">
              <a:lnSpc>
                <a:spcPct val="120000"/>
              </a:lnSpc>
              <a:buFont typeface="+mj-lt"/>
              <a:buAutoNum type="arabicPeriod"/>
            </a:pPr>
            <a:r>
              <a:rPr lang="en-US" altLang="en-US" dirty="0">
                <a:solidFill>
                  <a:schemeClr val="bg1"/>
                </a:solidFill>
              </a:rPr>
              <a:t>Has school phobia</a:t>
            </a:r>
          </a:p>
          <a:p>
            <a:pPr marL="514350" indent="-514350">
              <a:lnSpc>
                <a:spcPct val="120000"/>
              </a:lnSpc>
              <a:buFont typeface="+mj-lt"/>
              <a:buAutoNum type="arabicPeriod"/>
            </a:pPr>
            <a:r>
              <a:rPr lang="en-US" altLang="en-US" dirty="0">
                <a:solidFill>
                  <a:schemeClr val="bg1"/>
                </a:solidFill>
              </a:rPr>
              <a:t>Spacey </a:t>
            </a:r>
          </a:p>
          <a:p>
            <a:pPr marL="514350" indent="-514350">
              <a:lnSpc>
                <a:spcPct val="120000"/>
              </a:lnSpc>
              <a:buFont typeface="+mj-lt"/>
              <a:buAutoNum type="arabicPeriod"/>
            </a:pPr>
            <a:r>
              <a:rPr lang="en-US" altLang="en-US" dirty="0">
                <a:solidFill>
                  <a:schemeClr val="bg1"/>
                </a:solidFill>
              </a:rPr>
              <a:t>Reads 120 wpm</a:t>
            </a:r>
          </a:p>
          <a:p>
            <a:pPr marL="514350" indent="-514350">
              <a:lnSpc>
                <a:spcPct val="120000"/>
              </a:lnSpc>
              <a:buFont typeface="+mj-lt"/>
              <a:buAutoNum type="arabicPeriod"/>
            </a:pPr>
            <a:r>
              <a:rPr lang="en-US" altLang="en-US" dirty="0">
                <a:solidFill>
                  <a:schemeClr val="bg1"/>
                </a:solidFill>
              </a:rPr>
              <a:t>Says she hears voices</a:t>
            </a:r>
          </a:p>
          <a:p>
            <a:pPr marL="514350" indent="-514350">
              <a:lnSpc>
                <a:spcPct val="120000"/>
              </a:lnSpc>
              <a:buFont typeface="+mj-lt"/>
              <a:buAutoNum type="arabicPeriod"/>
            </a:pPr>
            <a:r>
              <a:rPr lang="en-US" altLang="en-US" dirty="0">
                <a:solidFill>
                  <a:schemeClr val="bg1"/>
                </a:solidFill>
              </a:rPr>
              <a:t>Emotionally disturbed</a:t>
            </a:r>
          </a:p>
          <a:p>
            <a:pPr marL="514350" indent="-514350">
              <a:lnSpc>
                <a:spcPct val="120000"/>
              </a:lnSpc>
              <a:buFont typeface="+mj-lt"/>
              <a:buAutoNum type="arabicPeriod"/>
            </a:pPr>
            <a:r>
              <a:rPr lang="en-US" altLang="en-US" dirty="0">
                <a:solidFill>
                  <a:schemeClr val="bg1"/>
                </a:solidFill>
              </a:rPr>
              <a:t>Doesn't</a:t>
            </a:r>
            <a:r>
              <a:rPr lang="en-US" altLang="ja-JP" dirty="0">
                <a:solidFill>
                  <a:schemeClr val="bg1"/>
                </a:solidFill>
              </a:rPr>
              <a:t> like classmates</a:t>
            </a:r>
            <a:endParaRPr lang="en-US" altLang="en-US" i="1" dirty="0">
              <a:solidFill>
                <a:schemeClr val="bg1"/>
              </a:solidFill>
            </a:endParaRPr>
          </a:p>
        </p:txBody>
      </p:sp>
      <p:sp>
        <p:nvSpPr>
          <p:cNvPr id="5" name="Rectangle 4">
            <a:extLst>
              <a:ext uri="{FF2B5EF4-FFF2-40B4-BE49-F238E27FC236}">
                <a16:creationId xmlns:a16="http://schemas.microsoft.com/office/drawing/2014/main" id="{36930074-0FEA-9C43-A247-5930AE76F225}"/>
              </a:ext>
            </a:extLst>
          </p:cNvPr>
          <p:cNvSpPr/>
          <p:nvPr/>
        </p:nvSpPr>
        <p:spPr>
          <a:xfrm>
            <a:off x="7107690" y="96334"/>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6" name="TextBox 5"/>
          <p:cNvSpPr txBox="1"/>
          <p:nvPr/>
        </p:nvSpPr>
        <p:spPr>
          <a:xfrm>
            <a:off x="191996" y="5811878"/>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1.7</a:t>
            </a:r>
          </a:p>
        </p:txBody>
      </p:sp>
    </p:spTree>
    <p:extLst>
      <p:ext uri="{BB962C8B-B14F-4D97-AF65-F5344CB8AC3E}">
        <p14:creationId xmlns:p14="http://schemas.microsoft.com/office/powerpoint/2010/main" val="82505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50" y="1446905"/>
            <a:ext cx="7886700" cy="4448058"/>
          </a:xfrm>
        </p:spPr>
        <p:txBody>
          <a:bodyPr>
            <a:normAutofit/>
          </a:bodyPr>
          <a:lstStyle/>
          <a:p>
            <a:r>
              <a:rPr lang="en-US" dirty="0">
                <a:solidFill>
                  <a:schemeClr val="bg1"/>
                </a:solidFill>
              </a:rPr>
              <a:t>Activities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a:t>
            </a:r>
            <a:r>
              <a:rPr lang="en-US">
                <a:solidFill>
                  <a:schemeClr val="bg1"/>
                </a:solidFill>
              </a:rPr>
              <a:t>module?</a:t>
            </a:r>
            <a:endParaRPr lang="en-US" dirty="0">
              <a:solidFill>
                <a:schemeClr val="bg1"/>
              </a:solidFill>
            </a:endParaRPr>
          </a:p>
        </p:txBody>
      </p:sp>
      <p:pic>
        <p:nvPicPr>
          <p:cNvPr id="4" name="Picture 3">
            <a:extLst>
              <a:ext uri="{FF2B5EF4-FFF2-40B4-BE49-F238E27FC236}">
                <a16:creationId xmlns:a16="http://schemas.microsoft.com/office/drawing/2014/main" id="{DAE4535C-DFBD-BD43-B973-787E19D7A4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660"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1986187" y="2159540"/>
            <a:ext cx="1457404" cy="369332"/>
          </a:xfrm>
          <a:prstGeom prst="rect">
            <a:avLst/>
          </a:prstGeom>
          <a:noFill/>
        </p:spPr>
        <p:txBody>
          <a:bodyPr wrap="square" rtlCol="0">
            <a:spAutoFit/>
          </a:bodyPr>
          <a:lstStyle/>
          <a:p>
            <a:r>
              <a:rPr lang="en-US" dirty="0"/>
              <a:t>Stop and Jot</a:t>
            </a:r>
          </a:p>
        </p:txBody>
      </p:sp>
      <p:pic>
        <p:nvPicPr>
          <p:cNvPr id="6" name="Picture 5">
            <a:extLst>
              <a:ext uri="{FF2B5EF4-FFF2-40B4-BE49-F238E27FC236}">
                <a16:creationId xmlns:a16="http://schemas.microsoft.com/office/drawing/2014/main" id="{DC65515D-55F6-D14B-88C2-863F1DACAE7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3584807"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4611663" y="2012389"/>
            <a:ext cx="1457404" cy="646331"/>
          </a:xfrm>
          <a:prstGeom prst="rect">
            <a:avLst/>
          </a:prstGeom>
          <a:noFill/>
        </p:spPr>
        <p:txBody>
          <a:bodyPr wrap="square" rtlCol="0">
            <a:spAutoFit/>
          </a:bodyPr>
          <a:lstStyle/>
          <a:p>
            <a:r>
              <a:rPr lang="en-US" dirty="0"/>
              <a:t>Discussion Board Post</a:t>
            </a:r>
          </a:p>
        </p:txBody>
      </p:sp>
      <p:pic>
        <p:nvPicPr>
          <p:cNvPr id="8" name="Picture 7">
            <a:extLst>
              <a:ext uri="{FF2B5EF4-FFF2-40B4-BE49-F238E27FC236}">
                <a16:creationId xmlns:a16="http://schemas.microsoft.com/office/drawing/2014/main" id="{42791F6E-DF24-8D48-AE80-3CCEE2FCED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6187" y="2948489"/>
            <a:ext cx="914324" cy="920420"/>
          </a:xfrm>
          <a:prstGeom prst="rect">
            <a:avLst/>
          </a:prstGeom>
        </p:spPr>
      </p:pic>
      <p:sp>
        <p:nvSpPr>
          <p:cNvPr id="9" name="TextBox 8">
            <a:extLst>
              <a:ext uri="{FF2B5EF4-FFF2-40B4-BE49-F238E27FC236}">
                <a16:creationId xmlns:a16="http://schemas.microsoft.com/office/drawing/2014/main" id="{41E87862-9EEA-C845-B1BC-B5D5F9D15732}"/>
              </a:ext>
            </a:extLst>
          </p:cNvPr>
          <p:cNvSpPr txBox="1"/>
          <p:nvPr/>
        </p:nvSpPr>
        <p:spPr>
          <a:xfrm>
            <a:off x="2970060" y="3235694"/>
            <a:ext cx="1713459" cy="369332"/>
          </a:xfrm>
          <a:prstGeom prst="rect">
            <a:avLst/>
          </a:prstGeom>
          <a:noFill/>
        </p:spPr>
        <p:txBody>
          <a:bodyPr wrap="square" rtlCol="0">
            <a:spAutoFit/>
          </a:bodyPr>
          <a:lstStyle/>
          <a:p>
            <a:r>
              <a:rPr lang="en-US" dirty="0"/>
              <a:t>Workbook Quiz</a:t>
            </a:r>
          </a:p>
        </p:txBody>
      </p:sp>
      <p:pic>
        <p:nvPicPr>
          <p:cNvPr id="10" name="Picture 9">
            <a:extLst>
              <a:ext uri="{FF2B5EF4-FFF2-40B4-BE49-F238E27FC236}">
                <a16:creationId xmlns:a16="http://schemas.microsoft.com/office/drawing/2014/main" id="{E3FD32CA-6C14-8E4E-B496-A7787ABDDDC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994" y="2960923"/>
            <a:ext cx="768146" cy="794634"/>
          </a:xfrm>
          <a:prstGeom prst="rect">
            <a:avLst/>
          </a:prstGeom>
        </p:spPr>
      </p:pic>
      <p:sp>
        <p:nvSpPr>
          <p:cNvPr id="11" name="TextBox 10">
            <a:extLst>
              <a:ext uri="{FF2B5EF4-FFF2-40B4-BE49-F238E27FC236}">
                <a16:creationId xmlns:a16="http://schemas.microsoft.com/office/drawing/2014/main" id="{CB97F6A9-1125-924D-B104-AC40A8E6C9E9}"/>
              </a:ext>
            </a:extLst>
          </p:cNvPr>
          <p:cNvSpPr txBox="1"/>
          <p:nvPr/>
        </p:nvSpPr>
        <p:spPr>
          <a:xfrm>
            <a:off x="6661965" y="3046884"/>
            <a:ext cx="1457404" cy="646331"/>
          </a:xfrm>
          <a:prstGeom prst="rect">
            <a:avLst/>
          </a:prstGeom>
          <a:noFill/>
        </p:spPr>
        <p:txBody>
          <a:bodyPr wrap="square" rtlCol="0">
            <a:spAutoFit/>
          </a:bodyPr>
          <a:lstStyle/>
          <a:p>
            <a:r>
              <a:rPr lang="en-US" dirty="0"/>
              <a:t>Evaluate an example </a:t>
            </a:r>
          </a:p>
        </p:txBody>
      </p:sp>
    </p:spTree>
    <p:extLst>
      <p:ext uri="{BB962C8B-B14F-4D97-AF65-F5344CB8AC3E}">
        <p14:creationId xmlns:p14="http://schemas.microsoft.com/office/powerpoint/2010/main" val="2294433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5864405" cy="1113416"/>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Activity 1.8: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What’s the “consequence”?</a:t>
            </a:r>
            <a:endParaRPr lang="en-US" sz="3600"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14" name="Rectangle 3"/>
          <p:cNvSpPr>
            <a:spLocks noGrp="1" noChangeArrowheads="1"/>
          </p:cNvSpPr>
          <p:nvPr>
            <p:ph idx="1"/>
          </p:nvPr>
        </p:nvSpPr>
        <p:spPr>
          <a:xfrm>
            <a:off x="234550" y="1702433"/>
            <a:ext cx="8801874" cy="3871912"/>
          </a:xfrm>
        </p:spPr>
        <p:txBody>
          <a:bodyPr>
            <a:noAutofit/>
          </a:bodyPr>
          <a:lstStyle/>
          <a:p>
            <a:pPr marL="514350" indent="-514350" eaLnBrk="1" hangingPunct="1">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After the students lined up, they were allowed to go to recess.</a:t>
            </a:r>
          </a:p>
          <a:p>
            <a:pPr marL="514350" indent="-514350">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After the teacher yelled at the class, they were quiet. </a:t>
            </a:r>
            <a:endParaRPr lang="en-US" sz="2400" dirty="0">
              <a:solidFill>
                <a:schemeClr val="bg1"/>
              </a:solidFill>
            </a:endParaRPr>
          </a:p>
          <a:p>
            <a:pPr marL="514350" indent="-514350">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When she hit, she felt bad.</a:t>
            </a:r>
          </a:p>
          <a:p>
            <a:pPr marL="514350" indent="-514350">
              <a:lnSpc>
                <a:spcPct val="120000"/>
              </a:lnSpc>
              <a:buFont typeface="+mj-lt"/>
              <a:buAutoNum type="arabicPeriod"/>
            </a:pPr>
            <a:r>
              <a:rPr lang="en-US" sz="2400" dirty="0">
                <a:solidFill>
                  <a:schemeClr val="bg1"/>
                </a:solidFill>
              </a:rPr>
              <a:t>After the students put away their lab materials, they were allowed to leave for lunch.</a:t>
            </a:r>
          </a:p>
          <a:p>
            <a:pPr marL="514350" indent="-514350">
              <a:lnSpc>
                <a:spcPct val="120000"/>
              </a:lnSpc>
              <a:buFont typeface="+mj-lt"/>
              <a:buAutoNum type="arabicPeriod"/>
            </a:pPr>
            <a:r>
              <a:rPr lang="en-US" sz="2400" dirty="0">
                <a:solidFill>
                  <a:schemeClr val="bg1"/>
                </a:solidFill>
              </a:rPr>
              <a:t>After the student ripped up his paper, the teacher walked away.</a:t>
            </a:r>
          </a:p>
        </p:txBody>
      </p:sp>
      <p:cxnSp>
        <p:nvCxnSpPr>
          <p:cNvPr id="15" name="Straight Connector 14">
            <a:extLst>
              <a:ext uri="{C183D7F6-B498-43B3-948B-1728B52AA6E4}">
                <adec:decorative xmlns:adec="http://schemas.microsoft.com/office/drawing/2017/decorative" val="1"/>
              </a:ext>
            </a:extLst>
          </p:cNvPr>
          <p:cNvCxnSpPr/>
          <p:nvPr/>
        </p:nvCxnSpPr>
        <p:spPr>
          <a:xfrm flipV="1">
            <a:off x="4356247" y="2184995"/>
            <a:ext cx="4372429" cy="13874"/>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a16="http://schemas.microsoft.com/office/drawing/2014/main" id="{DCBE7225-6331-944D-BE49-B1A736C299B1}"/>
              </a:ext>
            </a:extLst>
          </p:cNvPr>
          <p:cNvSpPr/>
          <p:nvPr/>
        </p:nvSpPr>
        <p:spPr>
          <a:xfrm>
            <a:off x="7107690" y="132174"/>
            <a:ext cx="1928734" cy="139408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7" name="TextBox 6"/>
          <p:cNvSpPr txBox="1"/>
          <p:nvPr/>
        </p:nvSpPr>
        <p:spPr>
          <a:xfrm>
            <a:off x="266500" y="5438416"/>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1.8</a:t>
            </a:r>
          </a:p>
        </p:txBody>
      </p:sp>
      <p:cxnSp>
        <p:nvCxnSpPr>
          <p:cNvPr id="8" name="Straight Connector 7">
            <a:extLst>
              <a:ext uri="{FF2B5EF4-FFF2-40B4-BE49-F238E27FC236}">
                <a16:creationId xmlns:a16="http://schemas.microsoft.com/office/drawing/2014/main" id="{9C844294-C403-1E47-B0DF-740ED4A0786D}"/>
              </a:ext>
              <a:ext uri="{C183D7F6-B498-43B3-948B-1728B52AA6E4}">
                <adec:decorative xmlns:adec="http://schemas.microsoft.com/office/drawing/2017/decorative" val="1"/>
              </a:ext>
            </a:extLst>
          </p:cNvPr>
          <p:cNvCxnSpPr>
            <a:cxnSpLocks/>
          </p:cNvCxnSpPr>
          <p:nvPr/>
        </p:nvCxnSpPr>
        <p:spPr>
          <a:xfrm>
            <a:off x="5442857" y="2787338"/>
            <a:ext cx="2015819"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B03438B3-E6A8-D441-B643-C8F3A86B7473}"/>
              </a:ext>
              <a:ext uri="{C183D7F6-B498-43B3-948B-1728B52AA6E4}">
                <adec:decorative xmlns:adec="http://schemas.microsoft.com/office/drawing/2017/decorative" val="1"/>
              </a:ext>
            </a:extLst>
          </p:cNvPr>
          <p:cNvCxnSpPr>
            <a:cxnSpLocks/>
          </p:cNvCxnSpPr>
          <p:nvPr/>
        </p:nvCxnSpPr>
        <p:spPr>
          <a:xfrm>
            <a:off x="805543" y="4318595"/>
            <a:ext cx="3316514"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ECC6CFB3-220C-8F4F-821C-CC4F9C5764B2}"/>
              </a:ext>
              <a:ext uri="{C183D7F6-B498-43B3-948B-1728B52AA6E4}">
                <adec:decorative xmlns:adec="http://schemas.microsoft.com/office/drawing/2017/decorative" val="1"/>
              </a:ext>
            </a:extLst>
          </p:cNvPr>
          <p:cNvCxnSpPr>
            <a:cxnSpLocks/>
          </p:cNvCxnSpPr>
          <p:nvPr/>
        </p:nvCxnSpPr>
        <p:spPr>
          <a:xfrm>
            <a:off x="5740400" y="4899166"/>
            <a:ext cx="3127829"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3331E84A-83F0-8A48-A77C-2F32001EE245}"/>
              </a:ext>
            </a:extLst>
          </p:cNvPr>
          <p:cNvSpPr txBox="1"/>
          <p:nvPr/>
        </p:nvSpPr>
        <p:spPr>
          <a:xfrm>
            <a:off x="4356247" y="2877927"/>
            <a:ext cx="534408" cy="461665"/>
          </a:xfrm>
          <a:prstGeom prst="rect">
            <a:avLst/>
          </a:prstGeom>
          <a:noFill/>
        </p:spPr>
        <p:txBody>
          <a:bodyPr wrap="square" rtlCol="0">
            <a:spAutoFit/>
          </a:bodyPr>
          <a:lstStyle/>
          <a:p>
            <a:r>
              <a:rPr lang="en-US" sz="2400" b="1" dirty="0">
                <a:solidFill>
                  <a:srgbClr val="FF0000"/>
                </a:solidFill>
              </a:rPr>
              <a:t>??</a:t>
            </a:r>
          </a:p>
        </p:txBody>
      </p:sp>
    </p:spTree>
    <p:extLst>
      <p:ext uri="{BB962C8B-B14F-4D97-AF65-F5344CB8AC3E}">
        <p14:creationId xmlns:p14="http://schemas.microsoft.com/office/powerpoint/2010/main" val="2102974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2597" y="236669"/>
            <a:ext cx="8201401"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ABC’s in “real life”</a:t>
            </a:r>
            <a:endParaRPr lang="en-US" sz="3600" dirty="0"/>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21" name="Rectangle 3"/>
          <p:cNvSpPr>
            <a:spLocks noGrp="1" noChangeArrowheads="1"/>
          </p:cNvSpPr>
          <p:nvPr>
            <p:ph idx="1"/>
          </p:nvPr>
        </p:nvSpPr>
        <p:spPr>
          <a:xfrm>
            <a:off x="195606" y="1710461"/>
            <a:ext cx="4272741" cy="2426721"/>
          </a:xfrm>
        </p:spPr>
        <p:txBody>
          <a:bodyPr>
            <a:normAutofit/>
          </a:bodyPr>
          <a:lstStyle/>
          <a:p>
            <a:pPr marL="0" indent="0">
              <a:buNone/>
            </a:pPr>
            <a:r>
              <a:rPr lang="en-US" sz="2400" dirty="0">
                <a:solidFill>
                  <a:schemeClr val="bg1"/>
                </a:solidFill>
                <a:ea typeface="ヒラギノ角ゴ Pro W3" pitchFamily="-65" charset="-128"/>
                <a:cs typeface="ヒラギノ角ゴ Pro W3" pitchFamily="-65" charset="-128"/>
              </a:rPr>
              <a:t>Let’s use two videos to practice identifying the ABC’s.</a:t>
            </a:r>
          </a:p>
          <a:p>
            <a:pPr marL="0" indent="0">
              <a:buNone/>
            </a:pPr>
            <a:r>
              <a:rPr lang="en-US" sz="2400" dirty="0">
                <a:solidFill>
                  <a:schemeClr val="bg1"/>
                </a:solidFill>
                <a:ea typeface="ヒラギノ角ゴ Pro W3" pitchFamily="-65" charset="-128"/>
                <a:cs typeface="ヒラギノ角ゴ Pro W3" pitchFamily="-65" charset="-128"/>
              </a:rPr>
              <a:t>After we do the first one together, please use the second one to complete Activity 1.9 in your workbook</a:t>
            </a:r>
          </a:p>
          <a:p>
            <a:endParaRPr lang="en-US" sz="2400" dirty="0">
              <a:solidFill>
                <a:schemeClr val="bg1"/>
              </a:solidFill>
              <a:ea typeface="ヒラギノ角ゴ Pro W3" pitchFamily="-65" charset="-128"/>
              <a:cs typeface="ヒラギノ角ゴ Pro W3" pitchFamily="-65" charset="-128"/>
            </a:endParaRPr>
          </a:p>
          <a:p>
            <a:endParaRPr lang="en-US" sz="2400" dirty="0">
              <a:solidFill>
                <a:schemeClr val="bg1"/>
              </a:solidFill>
              <a:ea typeface="ヒラギノ角ゴ Pro W3" pitchFamily="-65" charset="-128"/>
              <a:cs typeface="ヒラギノ角ゴ Pro W3" pitchFamily="-65" charset="-128"/>
            </a:endParaRPr>
          </a:p>
          <a:p>
            <a:endParaRPr lang="en-US" sz="2400" dirty="0">
              <a:solidFill>
                <a:schemeClr val="bg1"/>
              </a:solidFill>
              <a:ea typeface="ヒラギノ角ゴ Pro W3" pitchFamily="-65" charset="-128"/>
              <a:cs typeface="ヒラギノ角ゴ Pro W3" pitchFamily="-65" charset="-128"/>
            </a:endParaRPr>
          </a:p>
          <a:p>
            <a:endParaRPr lang="en-US" sz="2400" dirty="0">
              <a:solidFill>
                <a:schemeClr val="bg1"/>
              </a:solidFill>
            </a:endParaRPr>
          </a:p>
        </p:txBody>
      </p:sp>
      <p:pic>
        <p:nvPicPr>
          <p:cNvPr id="4" name="Picture 3" descr="A screenshot of a video on three tiered intervention support created by the University of Louisville"/>
          <p:cNvPicPr>
            <a:picLocks noChangeAspect="1"/>
          </p:cNvPicPr>
          <p:nvPr/>
        </p:nvPicPr>
        <p:blipFill>
          <a:blip r:embed="rId4"/>
          <a:stretch>
            <a:fillRect/>
          </a:stretch>
        </p:blipFill>
        <p:spPr>
          <a:xfrm>
            <a:off x="5043297" y="3412367"/>
            <a:ext cx="3826117" cy="2372959"/>
          </a:xfrm>
          <a:prstGeom prst="rect">
            <a:avLst/>
          </a:prstGeom>
        </p:spPr>
      </p:pic>
      <p:sp>
        <p:nvSpPr>
          <p:cNvPr id="2" name="TextBox 1"/>
          <p:cNvSpPr txBox="1"/>
          <p:nvPr/>
        </p:nvSpPr>
        <p:spPr>
          <a:xfrm>
            <a:off x="4851335" y="2320320"/>
            <a:ext cx="2818849" cy="861774"/>
          </a:xfrm>
          <a:prstGeom prst="rect">
            <a:avLst/>
          </a:prstGeom>
          <a:solidFill>
            <a:schemeClr val="accent2"/>
          </a:solidFill>
        </p:spPr>
        <p:txBody>
          <a:bodyPr wrap="none" rtlCol="0">
            <a:spAutoFit/>
          </a:bodyPr>
          <a:lstStyle/>
          <a:p>
            <a:r>
              <a:rPr lang="en-US" sz="1600" dirty="0">
                <a:solidFill>
                  <a:schemeClr val="bg1"/>
                </a:solidFill>
              </a:rPr>
              <a:t>Terry Scott, </a:t>
            </a:r>
            <a:r>
              <a:rPr lang="en-US" sz="1600" dirty="0" err="1">
                <a:solidFill>
                  <a:schemeClr val="bg1"/>
                </a:solidFill>
              </a:rPr>
              <a:t>Ph,D</a:t>
            </a:r>
            <a:r>
              <a:rPr lang="en-US" sz="1600" dirty="0">
                <a:solidFill>
                  <a:schemeClr val="bg1"/>
                </a:solidFill>
              </a:rPr>
              <a:t>,</a:t>
            </a:r>
          </a:p>
          <a:p>
            <a:r>
              <a:rPr lang="en-US" sz="1600" dirty="0">
                <a:solidFill>
                  <a:schemeClr val="bg1"/>
                </a:solidFill>
              </a:rPr>
              <a:t>Associate Dean and Professor </a:t>
            </a:r>
          </a:p>
          <a:p>
            <a:r>
              <a:rPr lang="en-US" sz="1600" dirty="0">
                <a:solidFill>
                  <a:schemeClr val="bg1"/>
                </a:solidFill>
              </a:rPr>
              <a:t>University of Louisville</a:t>
            </a:r>
          </a:p>
        </p:txBody>
      </p:sp>
      <p:pic>
        <p:nvPicPr>
          <p:cNvPr id="5122" name="Picture 2" descr="Terry Sco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6468" y="1176004"/>
            <a:ext cx="14287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58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42597" y="236669"/>
            <a:ext cx="8201401" cy="11134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Video 1</a:t>
            </a:r>
            <a:endParaRPr lang="en-US" sz="36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7" name="TextBox 6">
            <a:extLst>
              <a:ext uri="{FF2B5EF4-FFF2-40B4-BE49-F238E27FC236}">
                <a16:creationId xmlns:a16="http://schemas.microsoft.com/office/drawing/2014/main" id="{5A80C66E-549D-4F9B-8A87-E0D387A751CE}"/>
              </a:ext>
            </a:extLst>
          </p:cNvPr>
          <p:cNvSpPr txBox="1"/>
          <p:nvPr/>
        </p:nvSpPr>
        <p:spPr>
          <a:xfrm>
            <a:off x="399492" y="1766200"/>
            <a:ext cx="7392040" cy="1384995"/>
          </a:xfrm>
          <a:prstGeom prst="rect">
            <a:avLst/>
          </a:prstGeom>
          <a:noFill/>
        </p:spPr>
        <p:txBody>
          <a:bodyPr wrap="square" rtlCol="0">
            <a:spAutoFit/>
          </a:bodyPr>
          <a:lstStyle/>
          <a:p>
            <a:r>
              <a:rPr lang="en-US" sz="2800" b="1" dirty="0">
                <a:solidFill>
                  <a:srgbClr val="FF9300"/>
                </a:solidFill>
              </a:rPr>
              <a:t>Link to Video: </a:t>
            </a:r>
            <a:r>
              <a:rPr lang="en-US" sz="2800" dirty="0">
                <a:solidFill>
                  <a:schemeClr val="accent2">
                    <a:lumMod val="90000"/>
                    <a:lumOff val="10000"/>
                  </a:schemeClr>
                </a:solidFill>
                <a:hlinkClick r:id="rId3">
                  <a:extLst>
                    <a:ext uri="{A12FA001-AC4F-418D-AE19-62706E023703}">
                      <ahyp:hlinkClr xmlns:ahyp="http://schemas.microsoft.com/office/drawing/2018/hyperlinkcolor" val="tx"/>
                    </a:ext>
                  </a:extLst>
                </a:hlinkClick>
              </a:rPr>
              <a:t>https://www.youtube.com/watch?v=VXCl2fMsdTU</a:t>
            </a:r>
            <a:endParaRPr lang="en-US" sz="2800" b="1" dirty="0">
              <a:solidFill>
                <a:schemeClr val="accent2">
                  <a:lumMod val="90000"/>
                  <a:lumOff val="10000"/>
                </a:schemeClr>
              </a:solidFill>
            </a:endParaRPr>
          </a:p>
        </p:txBody>
      </p:sp>
      <p:sp>
        <p:nvSpPr>
          <p:cNvPr id="2" name="Title 1" hidden="1">
            <a:extLst>
              <a:ext uri="{FF2B5EF4-FFF2-40B4-BE49-F238E27FC236}">
                <a16:creationId xmlns:a16="http://schemas.microsoft.com/office/drawing/2014/main" id="{A2275F1F-AEFF-4ABB-BD23-9855EA7ECBD9}"/>
              </a:ext>
            </a:extLst>
          </p:cNvPr>
          <p:cNvSpPr>
            <a:spLocks noGrp="1"/>
          </p:cNvSpPr>
          <p:nvPr>
            <p:ph type="title"/>
          </p:nvPr>
        </p:nvSpPr>
        <p:spPr/>
        <p:txBody>
          <a:bodyPr/>
          <a:lstStyle/>
          <a:p>
            <a:r>
              <a:rPr lang="en-US" dirty="0"/>
              <a:t>Activity 1.9</a:t>
            </a:r>
          </a:p>
        </p:txBody>
      </p:sp>
    </p:spTree>
    <p:extLst>
      <p:ext uri="{BB962C8B-B14F-4D97-AF65-F5344CB8AC3E}">
        <p14:creationId xmlns:p14="http://schemas.microsoft.com/office/powerpoint/2010/main" val="3363026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42597" y="236669"/>
            <a:ext cx="8201401" cy="11134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Video 1 - </a:t>
            </a:r>
            <a:r>
              <a:rPr lang="en-US" sz="3400" kern="0" dirty="0">
                <a:solidFill>
                  <a:schemeClr val="accent2"/>
                </a:solidFill>
                <a:ea typeface="ヒラギノ角ゴ Pro W3" pitchFamily="-65" charset="-128"/>
                <a:cs typeface="ヒラギノ角ゴ Pro W3" pitchFamily="-65" charset="-128"/>
              </a:rPr>
              <a:t>Review</a:t>
            </a:r>
            <a:endParaRPr lang="en-US" sz="34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2" name="Title 1" hidden="1">
            <a:extLst>
              <a:ext uri="{FF2B5EF4-FFF2-40B4-BE49-F238E27FC236}">
                <a16:creationId xmlns:a16="http://schemas.microsoft.com/office/drawing/2014/main" id="{A3E55B35-CF90-4B72-ACDF-FC5E58FFA529}"/>
              </a:ext>
            </a:extLst>
          </p:cNvPr>
          <p:cNvSpPr>
            <a:spLocks noGrp="1"/>
          </p:cNvSpPr>
          <p:nvPr>
            <p:ph type="title"/>
          </p:nvPr>
        </p:nvSpPr>
        <p:spPr/>
        <p:txBody>
          <a:bodyPr/>
          <a:lstStyle/>
          <a:p>
            <a:r>
              <a:rPr lang="en-US" dirty="0"/>
              <a:t>Activity 1.9:</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568300411"/>
              </p:ext>
            </p:extLst>
          </p:nvPr>
        </p:nvGraphicFramePr>
        <p:xfrm>
          <a:off x="0" y="1349375"/>
          <a:ext cx="8589490" cy="4618228"/>
        </p:xfrm>
        <a:graphic>
          <a:graphicData uri="http://schemas.openxmlformats.org/drawingml/2006/table">
            <a:tbl>
              <a:tblPr firstRow="1" firstCol="1" bandRow="1">
                <a:tableStyleId>{9DCAF9ED-07DC-4A11-8D7F-57B35C25682E}</a:tableStyleId>
              </a:tblPr>
              <a:tblGrid>
                <a:gridCol w="2530545">
                  <a:extLst>
                    <a:ext uri="{9D8B030D-6E8A-4147-A177-3AD203B41FA5}">
                      <a16:colId xmlns:a16="http://schemas.microsoft.com/office/drawing/2014/main" val="198867337"/>
                    </a:ext>
                  </a:extLst>
                </a:gridCol>
                <a:gridCol w="1481075">
                  <a:extLst>
                    <a:ext uri="{9D8B030D-6E8A-4147-A177-3AD203B41FA5}">
                      <a16:colId xmlns:a16="http://schemas.microsoft.com/office/drawing/2014/main" val="1273618645"/>
                    </a:ext>
                  </a:extLst>
                </a:gridCol>
                <a:gridCol w="1885005">
                  <a:extLst>
                    <a:ext uri="{9D8B030D-6E8A-4147-A177-3AD203B41FA5}">
                      <a16:colId xmlns:a16="http://schemas.microsoft.com/office/drawing/2014/main" val="117330341"/>
                    </a:ext>
                  </a:extLst>
                </a:gridCol>
                <a:gridCol w="2692865">
                  <a:extLst>
                    <a:ext uri="{9D8B030D-6E8A-4147-A177-3AD203B41FA5}">
                      <a16:colId xmlns:a16="http://schemas.microsoft.com/office/drawing/2014/main" val="964193237"/>
                    </a:ext>
                  </a:extLst>
                </a:gridCol>
              </a:tblGrid>
              <a:tr h="2864600">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occurs right before the problem behavior? </a:t>
                      </a:r>
                    </a:p>
                    <a:p>
                      <a:pPr marL="285750" marR="0" lvl="0" indent="-285750" algn="l">
                        <a:spcBef>
                          <a:spcPts val="200"/>
                        </a:spcBef>
                        <a:spcAft>
                          <a:spcPts val="200"/>
                        </a:spcAft>
                        <a:buFont typeface="Arial" panose="020B0604020202020204" pitchFamily="34" charset="0"/>
                        <a:buChar char="•"/>
                      </a:pPr>
                      <a:r>
                        <a:rPr lang="en-US" sz="1600" dirty="0">
                          <a:effectLst/>
                        </a:rPr>
                        <a:t>What are other individuals doing in the environment? </a:t>
                      </a:r>
                    </a:p>
                    <a:p>
                      <a:pPr marL="285750" marR="0" lvl="0" indent="-285750" algn="l">
                        <a:spcBef>
                          <a:spcPts val="200"/>
                        </a:spcBef>
                        <a:spcAft>
                          <a:spcPts val="200"/>
                        </a:spcAft>
                        <a:buFont typeface="Arial" panose="020B0604020202020204" pitchFamily="34" charset="0"/>
                        <a:buChar char="•"/>
                      </a:pPr>
                      <a:r>
                        <a:rPr lang="en-US" sz="1600" dirty="0">
                          <a:effectLst/>
                        </a:rPr>
                        <a:t>Where is the student when the problem behavior occurs? </a:t>
                      </a:r>
                    </a:p>
                    <a:p>
                      <a:pPr marL="285750" marR="0" lvl="0" indent="-285750" algn="l">
                        <a:spcBef>
                          <a:spcPts val="200"/>
                        </a:spcBef>
                        <a:spcAft>
                          <a:spcPts val="200"/>
                        </a:spcAft>
                        <a:buFont typeface="Arial" panose="020B0604020202020204" pitchFamily="34" charset="0"/>
                        <a:buChar char="•"/>
                      </a:pPr>
                      <a:r>
                        <a:rPr lang="en-US" sz="1600" dirty="0">
                          <a:effectLst/>
                        </a:rPr>
                        <a:t>Who is near the student when the problem behavior occurs?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is the student doing that is disruptive or undesired?</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happens immediately after the undesired or problem student behavior?</a:t>
                      </a:r>
                      <a:endParaRPr lang="en-US" sz="1600" b="1" dirty="0">
                        <a:solidFill>
                          <a:schemeClr val="bg1"/>
                        </a:solidFill>
                        <a:effectLst/>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Are you aware of anything additional that may be impacting the student’s behavior? </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904483845"/>
                  </a:ext>
                </a:extLst>
              </a:tr>
              <a:tr h="275125">
                <a:tc>
                  <a:txBody>
                    <a:body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Comments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679073697"/>
                  </a:ext>
                </a:extLst>
              </a:tr>
              <a:tr h="1478503">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43128402"/>
                  </a:ext>
                </a:extLst>
              </a:tr>
            </a:tbl>
          </a:graphicData>
        </a:graphic>
      </p:graphicFrame>
      <p:sp>
        <p:nvSpPr>
          <p:cNvPr id="7" name="TextBox 6"/>
          <p:cNvSpPr txBox="1"/>
          <p:nvPr/>
        </p:nvSpPr>
        <p:spPr>
          <a:xfrm>
            <a:off x="197708" y="4485503"/>
            <a:ext cx="2496065" cy="1200329"/>
          </a:xfrm>
          <a:prstGeom prst="rect">
            <a:avLst/>
          </a:prstGeom>
          <a:noFill/>
          <a:ln>
            <a:noFill/>
          </a:ln>
        </p:spPr>
        <p:txBody>
          <a:bodyPr wrap="square" rtlCol="0">
            <a:spAutoFit/>
          </a:bodyPr>
          <a:lstStyle/>
          <a:p>
            <a:r>
              <a:rPr lang="en-US" dirty="0"/>
              <a:t>T said “it’s time for the assembly” and students stop working to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2693773" y="4485503"/>
            <a:ext cx="1594022" cy="1477328"/>
          </a:xfrm>
          <a:prstGeom prst="rect">
            <a:avLst/>
          </a:prstGeom>
          <a:noFill/>
          <a:ln>
            <a:noFill/>
          </a:ln>
        </p:spPr>
        <p:txBody>
          <a:bodyPr wrap="square" rtlCol="0">
            <a:spAutoFit/>
          </a:bodyPr>
          <a:lstStyle/>
          <a:p>
            <a:r>
              <a:rPr lang="en-US" dirty="0"/>
              <a:t>S (Roy) continues working and does not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4176584" y="4485503"/>
            <a:ext cx="1890584" cy="1477328"/>
          </a:xfrm>
          <a:prstGeom prst="rect">
            <a:avLst/>
          </a:prstGeom>
          <a:noFill/>
          <a:ln>
            <a:noFill/>
          </a:ln>
        </p:spPr>
        <p:txBody>
          <a:bodyPr wrap="square" rtlCol="0">
            <a:spAutoFit/>
          </a:bodyPr>
          <a:lstStyle/>
          <a:p>
            <a:r>
              <a:rPr lang="en-US" dirty="0"/>
              <a:t> T asks S to “show him” how to line up and S goes to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257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42597" y="236669"/>
            <a:ext cx="8201401" cy="11134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Video 2</a:t>
            </a:r>
            <a:endParaRPr lang="en-US" sz="36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6" name="TextBox 5">
            <a:extLst>
              <a:ext uri="{FF2B5EF4-FFF2-40B4-BE49-F238E27FC236}">
                <a16:creationId xmlns:a16="http://schemas.microsoft.com/office/drawing/2014/main" id="{4C90BDEC-4992-4B7F-8CDB-D729A80D4C0F}"/>
              </a:ext>
            </a:extLst>
          </p:cNvPr>
          <p:cNvSpPr txBox="1"/>
          <p:nvPr/>
        </p:nvSpPr>
        <p:spPr>
          <a:xfrm>
            <a:off x="399492" y="1766200"/>
            <a:ext cx="7392040" cy="1815882"/>
          </a:xfrm>
          <a:prstGeom prst="rect">
            <a:avLst/>
          </a:prstGeom>
          <a:noFill/>
        </p:spPr>
        <p:txBody>
          <a:bodyPr wrap="square" rtlCol="0">
            <a:spAutoFit/>
          </a:bodyPr>
          <a:lstStyle/>
          <a:p>
            <a:r>
              <a:rPr lang="en-US" sz="2800" b="1" dirty="0">
                <a:solidFill>
                  <a:srgbClr val="FF9300"/>
                </a:solidFill>
              </a:rPr>
              <a:t>Link to Video: </a:t>
            </a:r>
            <a:r>
              <a:rPr lang="en-US" sz="2800" u="sng" dirty="0">
                <a:solidFill>
                  <a:schemeClr val="accent2">
                    <a:lumMod val="90000"/>
                    <a:lumOff val="10000"/>
                  </a:schemeClr>
                </a:solidFill>
              </a:rPr>
              <a:t>Video 2: http://video.louisville.edu/vod/flashmgr/sefrey01/Video/1438280021295-iPhone.mp4 </a:t>
            </a:r>
          </a:p>
          <a:p>
            <a:endParaRPr lang="en-US" sz="2800" b="1" dirty="0">
              <a:solidFill>
                <a:srgbClr val="FF9300"/>
              </a:solidFill>
            </a:endParaRPr>
          </a:p>
        </p:txBody>
      </p:sp>
      <p:sp>
        <p:nvSpPr>
          <p:cNvPr id="2" name="Title 1" hidden="1">
            <a:extLst>
              <a:ext uri="{FF2B5EF4-FFF2-40B4-BE49-F238E27FC236}">
                <a16:creationId xmlns:a16="http://schemas.microsoft.com/office/drawing/2014/main" id="{5257EC84-79C9-410F-9E3B-96EBB1C3617D}"/>
              </a:ext>
            </a:extLst>
          </p:cNvPr>
          <p:cNvSpPr>
            <a:spLocks noGrp="1"/>
          </p:cNvSpPr>
          <p:nvPr>
            <p:ph type="title"/>
          </p:nvPr>
        </p:nvSpPr>
        <p:spPr/>
        <p:txBody>
          <a:bodyPr/>
          <a:lstStyle/>
          <a:p>
            <a:r>
              <a:rPr lang="en-US" dirty="0"/>
              <a:t>Activity 1.9 video 2</a:t>
            </a:r>
          </a:p>
        </p:txBody>
      </p:sp>
    </p:spTree>
    <p:extLst>
      <p:ext uri="{BB962C8B-B14F-4D97-AF65-F5344CB8AC3E}">
        <p14:creationId xmlns:p14="http://schemas.microsoft.com/office/powerpoint/2010/main" val="1970069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42597" y="236669"/>
            <a:ext cx="8201401" cy="11134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Video 2 - </a:t>
            </a:r>
            <a:r>
              <a:rPr lang="en-US" sz="3400" kern="0" dirty="0">
                <a:solidFill>
                  <a:schemeClr val="accent2"/>
                </a:solidFill>
                <a:ea typeface="ヒラギノ角ゴ Pro W3" pitchFamily="-65" charset="-128"/>
                <a:cs typeface="ヒラギノ角ゴ Pro W3" pitchFamily="-65" charset="-128"/>
              </a:rPr>
              <a:t>Review</a:t>
            </a:r>
            <a:endParaRPr lang="en-US" sz="34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2" name="Title 1" hidden="1">
            <a:extLst>
              <a:ext uri="{FF2B5EF4-FFF2-40B4-BE49-F238E27FC236}">
                <a16:creationId xmlns:a16="http://schemas.microsoft.com/office/drawing/2014/main" id="{01278AB3-D899-49AD-93FD-B7D6D47A0691}"/>
              </a:ext>
            </a:extLst>
          </p:cNvPr>
          <p:cNvSpPr>
            <a:spLocks noGrp="1"/>
          </p:cNvSpPr>
          <p:nvPr>
            <p:ph type="title"/>
          </p:nvPr>
        </p:nvSpPr>
        <p:spPr/>
        <p:txBody>
          <a:bodyPr/>
          <a:lstStyle/>
          <a:p>
            <a:r>
              <a:rPr lang="en-US" dirty="0"/>
              <a:t>Activity 1.9 activity review</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62978877"/>
              </p:ext>
            </p:extLst>
          </p:nvPr>
        </p:nvGraphicFramePr>
        <p:xfrm>
          <a:off x="0" y="1349375"/>
          <a:ext cx="8589490" cy="4618228"/>
        </p:xfrm>
        <a:graphic>
          <a:graphicData uri="http://schemas.openxmlformats.org/drawingml/2006/table">
            <a:tbl>
              <a:tblPr firstRow="1" firstCol="1" bandRow="1">
                <a:tableStyleId>{9DCAF9ED-07DC-4A11-8D7F-57B35C25682E}</a:tableStyleId>
              </a:tblPr>
              <a:tblGrid>
                <a:gridCol w="2530545">
                  <a:extLst>
                    <a:ext uri="{9D8B030D-6E8A-4147-A177-3AD203B41FA5}">
                      <a16:colId xmlns:a16="http://schemas.microsoft.com/office/drawing/2014/main" val="198867337"/>
                    </a:ext>
                  </a:extLst>
                </a:gridCol>
                <a:gridCol w="1481075">
                  <a:extLst>
                    <a:ext uri="{9D8B030D-6E8A-4147-A177-3AD203B41FA5}">
                      <a16:colId xmlns:a16="http://schemas.microsoft.com/office/drawing/2014/main" val="1273618645"/>
                    </a:ext>
                  </a:extLst>
                </a:gridCol>
                <a:gridCol w="1885005">
                  <a:extLst>
                    <a:ext uri="{9D8B030D-6E8A-4147-A177-3AD203B41FA5}">
                      <a16:colId xmlns:a16="http://schemas.microsoft.com/office/drawing/2014/main" val="117330341"/>
                    </a:ext>
                  </a:extLst>
                </a:gridCol>
                <a:gridCol w="2692865">
                  <a:extLst>
                    <a:ext uri="{9D8B030D-6E8A-4147-A177-3AD203B41FA5}">
                      <a16:colId xmlns:a16="http://schemas.microsoft.com/office/drawing/2014/main" val="964193237"/>
                    </a:ext>
                  </a:extLst>
                </a:gridCol>
              </a:tblGrid>
              <a:tr h="2864600">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occurs right before the problem behavior? </a:t>
                      </a:r>
                    </a:p>
                    <a:p>
                      <a:pPr marL="285750" marR="0" lvl="0" indent="-285750" algn="l">
                        <a:spcBef>
                          <a:spcPts val="200"/>
                        </a:spcBef>
                        <a:spcAft>
                          <a:spcPts val="200"/>
                        </a:spcAft>
                        <a:buFont typeface="Arial" panose="020B0604020202020204" pitchFamily="34" charset="0"/>
                        <a:buChar char="•"/>
                      </a:pPr>
                      <a:r>
                        <a:rPr lang="en-US" sz="1600" dirty="0">
                          <a:effectLst/>
                        </a:rPr>
                        <a:t>What are other individuals doing in the environment? </a:t>
                      </a:r>
                    </a:p>
                    <a:p>
                      <a:pPr marL="285750" marR="0" lvl="0" indent="-285750" algn="l">
                        <a:spcBef>
                          <a:spcPts val="200"/>
                        </a:spcBef>
                        <a:spcAft>
                          <a:spcPts val="200"/>
                        </a:spcAft>
                        <a:buFont typeface="Arial" panose="020B0604020202020204" pitchFamily="34" charset="0"/>
                        <a:buChar char="•"/>
                      </a:pPr>
                      <a:r>
                        <a:rPr lang="en-US" sz="1600" dirty="0">
                          <a:effectLst/>
                        </a:rPr>
                        <a:t>Where is the student when the problem behavior occurs? </a:t>
                      </a:r>
                    </a:p>
                    <a:p>
                      <a:pPr marL="285750" marR="0" lvl="0" indent="-285750" algn="l">
                        <a:spcBef>
                          <a:spcPts val="200"/>
                        </a:spcBef>
                        <a:spcAft>
                          <a:spcPts val="200"/>
                        </a:spcAft>
                        <a:buFont typeface="Arial" panose="020B0604020202020204" pitchFamily="34" charset="0"/>
                        <a:buChar char="•"/>
                      </a:pPr>
                      <a:r>
                        <a:rPr lang="en-US" sz="1600" dirty="0">
                          <a:effectLst/>
                        </a:rPr>
                        <a:t>Who is near the student when the problem behavior occurs?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is the student doing that is disruptive or undesired?</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happens immediately after the undesired or problem student behavior?</a:t>
                      </a:r>
                      <a:endParaRPr lang="en-US" sz="1600" b="1" dirty="0">
                        <a:solidFill>
                          <a:schemeClr val="bg1"/>
                        </a:solidFill>
                        <a:effectLst/>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Are you aware of anything additional that may be impacting the student’s behavior? </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904483845"/>
                  </a:ext>
                </a:extLst>
              </a:tr>
              <a:tr h="275125">
                <a:tc>
                  <a:txBody>
                    <a:body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Comments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679073697"/>
                  </a:ext>
                </a:extLst>
              </a:tr>
              <a:tr h="1478503">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43128402"/>
                  </a:ext>
                </a:extLst>
              </a:tr>
            </a:tbl>
          </a:graphicData>
        </a:graphic>
      </p:graphicFrame>
      <p:sp>
        <p:nvSpPr>
          <p:cNvPr id="7" name="TextBox 6"/>
          <p:cNvSpPr txBox="1"/>
          <p:nvPr/>
        </p:nvSpPr>
        <p:spPr>
          <a:xfrm>
            <a:off x="184340" y="4485503"/>
            <a:ext cx="2509433" cy="369332"/>
          </a:xfrm>
          <a:prstGeom prst="rect">
            <a:avLst/>
          </a:prstGeom>
          <a:noFill/>
          <a:ln>
            <a:noFill/>
          </a:ln>
        </p:spPr>
        <p:txBody>
          <a:bodyPr wrap="square" rtlCol="0">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8" name="TextBox 7"/>
          <p:cNvSpPr txBox="1"/>
          <p:nvPr/>
        </p:nvSpPr>
        <p:spPr>
          <a:xfrm>
            <a:off x="2693773" y="4485503"/>
            <a:ext cx="1594022" cy="369332"/>
          </a:xfrm>
          <a:prstGeom prst="rect">
            <a:avLst/>
          </a:prstGeom>
          <a:noFill/>
          <a:ln>
            <a:noFill/>
          </a:ln>
        </p:spPr>
        <p:txBody>
          <a:bodyPr wrap="square" rtlCol="0">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9" name="TextBox 8"/>
          <p:cNvSpPr txBox="1"/>
          <p:nvPr/>
        </p:nvSpPr>
        <p:spPr>
          <a:xfrm>
            <a:off x="4176584" y="4485503"/>
            <a:ext cx="1890584" cy="369332"/>
          </a:xfrm>
          <a:prstGeom prst="rect">
            <a:avLst/>
          </a:prstGeom>
          <a:noFill/>
          <a:ln>
            <a:noFill/>
          </a:ln>
        </p:spPr>
        <p:txBody>
          <a:bodyPr wrap="square" rtlCol="0">
            <a:spAutoFit/>
          </a:bodyPr>
          <a:lstStyle/>
          <a:p>
            <a:r>
              <a:rPr lang="en-US" dirty="0"/>
              <a:t>3</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109565" y="5675925"/>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1.8</a:t>
            </a:r>
          </a:p>
        </p:txBody>
      </p:sp>
    </p:spTree>
    <p:extLst>
      <p:ext uri="{BB962C8B-B14F-4D97-AF65-F5344CB8AC3E}">
        <p14:creationId xmlns:p14="http://schemas.microsoft.com/office/powerpoint/2010/main" val="1172996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normAutofit/>
          </a:bodyPr>
          <a:lstStyle/>
          <a:p>
            <a:r>
              <a:rPr lang="en-US" sz="4400" dirty="0">
                <a:solidFill>
                  <a:schemeClr val="accent2"/>
                </a:solidFill>
              </a:rPr>
              <a:t>Behavioral Theory I</a:t>
            </a:r>
          </a:p>
        </p:txBody>
      </p:sp>
      <p:sp>
        <p:nvSpPr>
          <p:cNvPr id="3" name="Text Placeholder 2"/>
          <p:cNvSpPr>
            <a:spLocks noGrp="1"/>
          </p:cNvSpPr>
          <p:nvPr>
            <p:ph type="body" sz="quarter" idx="15"/>
          </p:nvPr>
        </p:nvSpPr>
        <p:spPr/>
        <p:txBody>
          <a:bodyPr/>
          <a:lstStyle/>
          <a:p>
            <a:r>
              <a:rPr lang="en-US" sz="3600" dirty="0"/>
              <a:t>Part 3</a:t>
            </a:r>
          </a:p>
          <a:p>
            <a:r>
              <a:rPr lang="en-US" sz="3600" dirty="0"/>
              <a:t>What are the elements of basic behavioral theory?</a:t>
            </a:r>
            <a:endParaRPr lang="en-US" sz="3600" dirty="0">
              <a:solidFill>
                <a:srgbClr val="1CADE4"/>
              </a:solidFill>
            </a:endParaRPr>
          </a:p>
        </p:txBody>
      </p:sp>
    </p:spTree>
    <p:extLst>
      <p:ext uri="{BB962C8B-B14F-4D97-AF65-F5344CB8AC3E}">
        <p14:creationId xmlns:p14="http://schemas.microsoft.com/office/powerpoint/2010/main" val="20128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C183D7F6-B498-43B3-948B-1728B52AA6E4}">
                <adec:decorative xmlns:adec="http://schemas.microsoft.com/office/drawing/2017/decorative" val="1"/>
              </a:ext>
            </a:extLst>
          </p:cNvPr>
          <p:cNvSpPr txBox="1">
            <a:spLocks noChangeArrowheads="1"/>
          </p:cNvSpPr>
          <p:nvPr/>
        </p:nvSpPr>
        <p:spPr>
          <a:xfrm>
            <a:off x="0" y="0"/>
            <a:ext cx="9144000" cy="806335"/>
          </a:xfrm>
          <a:prstGeom prst="rect">
            <a:avLst/>
          </a:prstGeom>
          <a:noFill/>
        </p:spPr>
        <p:txBody>
          <a:bodyPr vert="horz" lIns="91440" tIns="45720" rIns="91440" bIns="45720" rtlCol="0" anchor="b">
            <a:norm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defRPr/>
            </a:pPr>
            <a:endParaRPr lang="en-US" sz="4400" b="1" dirty="0">
              <a:solidFill>
                <a:schemeClr val="accent2"/>
              </a:solidFill>
            </a:endParaRPr>
          </a:p>
        </p:txBody>
      </p:sp>
      <p:sp>
        <p:nvSpPr>
          <p:cNvPr id="5" name="Rectangle 3"/>
          <p:cNvSpPr txBox="1">
            <a:spLocks noChangeArrowheads="1"/>
          </p:cNvSpPr>
          <p:nvPr/>
        </p:nvSpPr>
        <p:spPr>
          <a:xfrm>
            <a:off x="368831" y="1168466"/>
            <a:ext cx="8229600" cy="4525963"/>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buFontTx/>
              <a:buNone/>
            </a:pPr>
            <a:r>
              <a:rPr lang="en-US" sz="2800" dirty="0">
                <a:solidFill>
                  <a:schemeClr val="bg1"/>
                </a:solidFill>
                <a:ea typeface="ヒラギノ角ゴ Pro W3" pitchFamily="-65" charset="-128"/>
                <a:cs typeface="ヒラギノ角ゴ Pro W3" pitchFamily="-65" charset="-128"/>
              </a:rPr>
              <a:t>	</a:t>
            </a:r>
          </a:p>
          <a:p>
            <a:pPr algn="ctr">
              <a:buFontTx/>
              <a:buNone/>
            </a:pPr>
            <a:r>
              <a:rPr lang="en-US" sz="2800" dirty="0">
                <a:solidFill>
                  <a:schemeClr val="bg1"/>
                </a:solidFill>
                <a:ea typeface="ヒラギノ角ゴ Pro W3" pitchFamily="-65" charset="-128"/>
                <a:cs typeface="ヒラギノ角ゴ Pro W3" pitchFamily="-65" charset="-128"/>
              </a:rPr>
              <a:t>Now that we understand that antecedents, behaviors, and consequences are…</a:t>
            </a:r>
          </a:p>
          <a:p>
            <a:pPr algn="ctr">
              <a:buFontTx/>
              <a:buNone/>
            </a:pPr>
            <a:r>
              <a:rPr lang="en-US" sz="2800" dirty="0">
                <a:solidFill>
                  <a:schemeClr val="bg1"/>
                </a:solidFill>
                <a:ea typeface="ヒラギノ角ゴ Pro W3" pitchFamily="-65" charset="-128"/>
                <a:cs typeface="ヒラギノ角ゴ Pro W3" pitchFamily="-65" charset="-128"/>
              </a:rPr>
              <a:t>what?</a:t>
            </a:r>
          </a:p>
          <a:p>
            <a:pPr algn="ctr">
              <a:buFontTx/>
              <a:buNone/>
            </a:pPr>
            <a:r>
              <a:rPr lang="en-US" sz="2800" dirty="0">
                <a:solidFill>
                  <a:schemeClr val="bg1"/>
                </a:solidFill>
                <a:ea typeface="ヒラギノ角ゴ Pro W3" pitchFamily="-65" charset="-128"/>
                <a:cs typeface="ヒラギノ角ゴ Pro W3" pitchFamily="-65" charset="-128"/>
              </a:rPr>
              <a:t>	…</a:t>
            </a:r>
            <a:r>
              <a:rPr lang="en-US" sz="2800" b="1" dirty="0">
                <a:solidFill>
                  <a:schemeClr val="bg1"/>
                </a:solidFill>
                <a:ea typeface="ヒラギノ角ゴ Pro W3" pitchFamily="-65" charset="-128"/>
                <a:cs typeface="ヒラギノ角ゴ Pro W3" pitchFamily="-65" charset="-128"/>
              </a:rPr>
              <a:t>OBSERVABLE</a:t>
            </a:r>
            <a:r>
              <a:rPr lang="en-US" sz="2800" dirty="0">
                <a:solidFill>
                  <a:schemeClr val="bg1"/>
                </a:solidFill>
                <a:ea typeface="ヒラギノ角ゴ Pro W3" pitchFamily="-65" charset="-128"/>
                <a:cs typeface="ヒラギノ角ゴ Pro W3" pitchFamily="-65" charset="-128"/>
              </a:rPr>
              <a:t> and </a:t>
            </a:r>
            <a:r>
              <a:rPr lang="en-US" sz="2800" b="1" dirty="0">
                <a:solidFill>
                  <a:schemeClr val="bg1"/>
                </a:solidFill>
                <a:ea typeface="ヒラギノ角ゴ Pro W3" pitchFamily="-65" charset="-128"/>
                <a:cs typeface="ヒラギノ角ゴ Pro W3" pitchFamily="-65" charset="-128"/>
              </a:rPr>
              <a:t>MEASURABLE,</a:t>
            </a:r>
          </a:p>
          <a:p>
            <a:pPr algn="ctr">
              <a:buFontTx/>
              <a:buNone/>
            </a:pPr>
            <a:endParaRPr lang="en-US" sz="2800" dirty="0">
              <a:solidFill>
                <a:schemeClr val="bg1"/>
              </a:solidFill>
              <a:ea typeface="ヒラギノ角ゴ Pro W3" pitchFamily="-65" charset="-128"/>
              <a:cs typeface="ヒラギノ角ゴ Pro W3" pitchFamily="-65" charset="-128"/>
            </a:endParaRPr>
          </a:p>
          <a:p>
            <a:pPr algn="ctr">
              <a:buFontTx/>
              <a:buNone/>
            </a:pPr>
            <a:r>
              <a:rPr lang="en-US" sz="2800" dirty="0">
                <a:solidFill>
                  <a:schemeClr val="bg1"/>
                </a:solidFill>
                <a:ea typeface="ヒラギノ角ゴ Pro W3" pitchFamily="-65" charset="-128"/>
                <a:cs typeface="ヒラギノ角ゴ Pro W3" pitchFamily="-65" charset="-128"/>
              </a:rPr>
              <a:t>	we can go into more depth with types of consequences and types of antecedents.</a:t>
            </a:r>
          </a:p>
        </p:txBody>
      </p:sp>
      <p:sp>
        <p:nvSpPr>
          <p:cNvPr id="2" name="Title 1"/>
          <p:cNvSpPr>
            <a:spLocks noGrp="1"/>
          </p:cNvSpPr>
          <p:nvPr>
            <p:ph type="title"/>
          </p:nvPr>
        </p:nvSpPr>
        <p:spPr/>
        <p:txBody>
          <a:bodyPr>
            <a:normAutofit/>
          </a:bodyPr>
          <a:lstStyle/>
          <a:p>
            <a:r>
              <a:rPr lang="en-US" b="1" dirty="0">
                <a:solidFill>
                  <a:schemeClr val="accent2"/>
                </a:solidFill>
              </a:rPr>
              <a:t>ABC’s of Behavior</a:t>
            </a:r>
            <a:endParaRPr lang="en-US" dirty="0"/>
          </a:p>
        </p:txBody>
      </p:sp>
    </p:spTree>
    <p:extLst>
      <p:ext uri="{BB962C8B-B14F-4D97-AF65-F5344CB8AC3E}">
        <p14:creationId xmlns:p14="http://schemas.microsoft.com/office/powerpoint/2010/main" val="2393737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AutoShape 2"/>
          <p:cNvSpPr>
            <a:spLocks noGrp="1" noChangeArrowheads="1"/>
          </p:cNvSpPr>
          <p:nvPr>
            <p:ph type="title"/>
          </p:nvPr>
        </p:nvSpPr>
        <p:spPr/>
        <p:txBody>
          <a:bodyPr>
            <a:normAutofit fontScale="90000"/>
          </a:bodyPr>
          <a:lstStyle/>
          <a:p>
            <a:r>
              <a:rPr lang="en-US" sz="4900" b="1" dirty="0">
                <a:solidFill>
                  <a:schemeClr val="accent2"/>
                </a:solidFill>
              </a:rPr>
              <a:t>Reinforcement</a:t>
            </a:r>
            <a:r>
              <a:rPr lang="en-US" b="1" dirty="0">
                <a:solidFill>
                  <a:schemeClr val="accent2"/>
                </a:solidFill>
              </a:rPr>
              <a:t> vs. Punishment</a:t>
            </a:r>
          </a:p>
        </p:txBody>
      </p:sp>
      <p:sp>
        <p:nvSpPr>
          <p:cNvPr id="299011" name="Rectangle 3"/>
          <p:cNvSpPr>
            <a:spLocks noGrp="1" noChangeArrowheads="1"/>
          </p:cNvSpPr>
          <p:nvPr>
            <p:ph idx="1"/>
          </p:nvPr>
        </p:nvSpPr>
        <p:spPr>
          <a:xfrm>
            <a:off x="628650" y="1734589"/>
            <a:ext cx="7886700" cy="4442374"/>
          </a:xfrm>
        </p:spPr>
        <p:txBody>
          <a:bodyPr>
            <a:normAutofit/>
          </a:bodyPr>
          <a:lstStyle/>
          <a:p>
            <a:pPr marL="0" indent="0">
              <a:buNone/>
            </a:pPr>
            <a:r>
              <a:rPr lang="en-US" sz="3200" b="1" u="sng" dirty="0">
                <a:solidFill>
                  <a:schemeClr val="bg1"/>
                </a:solidFill>
              </a:rPr>
              <a:t>Reinforcement</a:t>
            </a:r>
            <a:r>
              <a:rPr lang="en-US" sz="3200" dirty="0">
                <a:solidFill>
                  <a:schemeClr val="bg1"/>
                </a:solidFill>
              </a:rPr>
              <a:t>: when a consequence of a behavior functions to </a:t>
            </a:r>
            <a:r>
              <a:rPr lang="en-US" sz="3200" b="1" i="1" dirty="0">
                <a:solidFill>
                  <a:schemeClr val="bg1"/>
                </a:solidFill>
              </a:rPr>
              <a:t>increase the likelihood</a:t>
            </a:r>
            <a:r>
              <a:rPr lang="en-US" sz="3200" dirty="0">
                <a:solidFill>
                  <a:schemeClr val="bg1"/>
                </a:solidFill>
              </a:rPr>
              <a:t> of future occurrences of that behavior</a:t>
            </a: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3200" b="1" u="sng" dirty="0">
                <a:solidFill>
                  <a:schemeClr val="bg1"/>
                </a:solidFill>
              </a:rPr>
              <a:t>Punishment</a:t>
            </a:r>
            <a:r>
              <a:rPr lang="en-US" sz="3200" dirty="0">
                <a:solidFill>
                  <a:schemeClr val="bg1"/>
                </a:solidFill>
              </a:rPr>
              <a:t>: when a consequence of a behavior functions to </a:t>
            </a:r>
            <a:r>
              <a:rPr lang="en-US" sz="3200" b="1" i="1" dirty="0">
                <a:solidFill>
                  <a:schemeClr val="bg1"/>
                </a:solidFill>
              </a:rPr>
              <a:t>decrease the likelihood</a:t>
            </a:r>
            <a:r>
              <a:rPr lang="en-US" sz="3200" dirty="0">
                <a:solidFill>
                  <a:schemeClr val="bg1"/>
                </a:solidFill>
              </a:rPr>
              <a:t> of future occurrences of that behavior</a:t>
            </a:r>
          </a:p>
          <a:p>
            <a:endParaRPr lang="en-US" sz="2400" dirty="0">
              <a:solidFill>
                <a:schemeClr val="bg1"/>
              </a:solidFill>
            </a:endParaRPr>
          </a:p>
        </p:txBody>
      </p:sp>
    </p:spTree>
    <p:extLst>
      <p:ext uri="{BB962C8B-B14F-4D97-AF65-F5344CB8AC3E}">
        <p14:creationId xmlns:p14="http://schemas.microsoft.com/office/powerpoint/2010/main" val="1477404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19" y="37690"/>
            <a:ext cx="8596312" cy="747713"/>
          </a:xfrm>
          <a:prstGeom prst="rect">
            <a:avLst/>
          </a:prstGeom>
        </p:spPr>
        <p:txBody>
          <a:bodyPr rtlCol="0">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defRPr/>
            </a:pPr>
            <a:r>
              <a:rPr lang="en-US" sz="4400" b="1" dirty="0">
                <a:solidFill>
                  <a:schemeClr val="accent2"/>
                </a:solidFill>
              </a:rPr>
              <a:t>Reinforcement and Punishment</a:t>
            </a:r>
          </a:p>
        </p:txBody>
      </p:sp>
      <p:graphicFrame>
        <p:nvGraphicFramePr>
          <p:cNvPr id="3" name="Group 3" descr="A table showing reinforcement and punishment principles when applied to behavior.. "/>
          <p:cNvGraphicFramePr>
            <a:graphicFrameLocks/>
          </p:cNvGraphicFramePr>
          <p:nvPr>
            <p:extLst>
              <p:ext uri="{D42A27DB-BD31-4B8C-83A1-F6EECF244321}">
                <p14:modId xmlns:p14="http://schemas.microsoft.com/office/powerpoint/2010/main" val="4283947386"/>
              </p:ext>
            </p:extLst>
          </p:nvPr>
        </p:nvGraphicFramePr>
        <p:xfrm>
          <a:off x="369760" y="632090"/>
          <a:ext cx="8305800" cy="4594225"/>
        </p:xfrm>
        <a:graphic>
          <a:graphicData uri="http://schemas.openxmlformats.org/drawingml/2006/table">
            <a:tbl>
              <a:tblPr firstRow="1"/>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470209">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1561297">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5EAE"/>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62719">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E5EAE"/>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Text Box 27"/>
          <p:cNvSpPr txBox="1">
            <a:spLocks noChangeArrowheads="1"/>
          </p:cNvSpPr>
          <p:nvPr/>
        </p:nvSpPr>
        <p:spPr bwMode="auto">
          <a:xfrm>
            <a:off x="102919" y="5193229"/>
            <a:ext cx="9041081" cy="1015663"/>
          </a:xfrm>
          <a:prstGeom prst="rect">
            <a:avLst/>
          </a:prstGeom>
          <a:noFill/>
          <a:ln w="9525">
            <a:noFill/>
            <a:miter lim="800000"/>
            <a:headEnd/>
            <a:tailEnd/>
          </a:ln>
          <a:effectLst/>
        </p:spPr>
        <p:txBody>
          <a:bodyPr wrap="square">
            <a:spAutoFit/>
          </a:bodyPr>
          <a:lstStyle/>
          <a:p>
            <a:pPr defTabSz="457200">
              <a:spcBef>
                <a:spcPct val="50000"/>
              </a:spcBef>
              <a:defRPr/>
            </a:pPr>
            <a:r>
              <a:rPr lang="en-US" sz="2400" dirty="0">
                <a:solidFill>
                  <a:srgbClr val="000000"/>
                </a:solidFill>
                <a:latin typeface="Franklin Gothic Medium"/>
              </a:rPr>
              <a:t>* What is the future  probability of behavior?</a:t>
            </a:r>
          </a:p>
          <a:p>
            <a:pPr defTabSz="457200">
              <a:spcBef>
                <a:spcPct val="50000"/>
              </a:spcBef>
              <a:defRPr/>
            </a:pPr>
            <a:r>
              <a:rPr lang="en-US" sz="2400" dirty="0">
                <a:solidFill>
                  <a:srgbClr val="000000"/>
                </a:solidFill>
                <a:latin typeface="Franklin Gothic Medium"/>
              </a:rPr>
              <a:t>** What changes in the environment as a result of the behavior?</a:t>
            </a:r>
          </a:p>
        </p:txBody>
      </p:sp>
      <p:grpSp>
        <p:nvGrpSpPr>
          <p:cNvPr id="5" name="Group 30">
            <a:extLst>
              <a:ext uri="{C183D7F6-B498-43B3-948B-1728B52AA6E4}">
                <adec:decorative xmlns:adec="http://schemas.microsoft.com/office/drawing/2017/decorative" val="1"/>
              </a:ext>
            </a:extLst>
          </p:cNvPr>
          <p:cNvGrpSpPr>
            <a:grpSpLocks/>
          </p:cNvGrpSpPr>
          <p:nvPr/>
        </p:nvGrpSpPr>
        <p:grpSpPr bwMode="auto">
          <a:xfrm>
            <a:off x="338196" y="2557896"/>
            <a:ext cx="2590800" cy="708026"/>
            <a:chOff x="375" y="2067"/>
            <a:chExt cx="1632" cy="446"/>
          </a:xfrm>
          <a:noFill/>
        </p:grpSpPr>
        <p:sp>
          <p:nvSpPr>
            <p:cNvPr id="6" name="Text Box 28"/>
            <p:cNvSpPr txBox="1">
              <a:spLocks noChangeArrowheads="1"/>
            </p:cNvSpPr>
            <p:nvPr/>
          </p:nvSpPr>
          <p:spPr bwMode="auto">
            <a:xfrm>
              <a:off x="375" y="2067"/>
              <a:ext cx="1632" cy="446"/>
            </a:xfrm>
            <a:prstGeom prst="rect">
              <a:avLst/>
            </a:prstGeom>
            <a:grpFill/>
            <a:ln w="9525">
              <a:noFill/>
              <a:miter lim="800000"/>
              <a:headEnd/>
              <a:tailEnd/>
            </a:ln>
            <a:effectLst/>
          </p:spPr>
          <p:txBody>
            <a:bodyPr>
              <a:spAutoFit/>
            </a:bodyPr>
            <a:lstStyle/>
            <a:p>
              <a:pPr algn="ctr" defTabSz="457200">
                <a:spcBef>
                  <a:spcPct val="50000"/>
                </a:spcBef>
                <a:defRPr/>
              </a:pPr>
              <a:r>
                <a:rPr lang="en-US" sz="4000" b="1" dirty="0">
                  <a:solidFill>
                    <a:srgbClr val="FFFFFF"/>
                  </a:solidFill>
                  <a:latin typeface="Franklin Gothic Medium"/>
                </a:rPr>
                <a:t>Inc. (   )</a:t>
              </a:r>
            </a:p>
          </p:txBody>
        </p:sp>
        <p:sp>
          <p:nvSpPr>
            <p:cNvPr id="7" name="AutoShape 29"/>
            <p:cNvSpPr>
              <a:spLocks noChangeArrowheads="1"/>
            </p:cNvSpPr>
            <p:nvPr/>
          </p:nvSpPr>
          <p:spPr bwMode="auto">
            <a:xfrm>
              <a:off x="1344" y="2218"/>
              <a:ext cx="192" cy="207"/>
            </a:xfrm>
            <a:prstGeom prst="upArrow">
              <a:avLst>
                <a:gd name="adj1" fmla="val 50000"/>
                <a:gd name="adj2" fmla="val 49706"/>
              </a:avLst>
            </a:prstGeom>
            <a:grpFill/>
            <a:ln w="38100">
              <a:solidFill>
                <a:schemeClr val="bg1"/>
              </a:solidFill>
              <a:miter lim="800000"/>
              <a:headEnd/>
              <a:tailEnd/>
            </a:ln>
            <a:effectLst/>
          </p:spPr>
          <p:txBody>
            <a:bodyPr wrap="none" anchor="ctr"/>
            <a:lstStyle/>
            <a:p>
              <a:pPr algn="ctr" defTabSz="457200">
                <a:defRPr/>
              </a:pPr>
              <a:endParaRPr lang="en-US" sz="2000" b="1">
                <a:solidFill>
                  <a:srgbClr val="000000"/>
                </a:solidFill>
                <a:latin typeface="Franklin Gothic Medium"/>
              </a:endParaRPr>
            </a:p>
          </p:txBody>
        </p:sp>
      </p:grpSp>
      <p:grpSp>
        <p:nvGrpSpPr>
          <p:cNvPr id="8" name="Group 31">
            <a:extLst>
              <a:ext uri="{C183D7F6-B498-43B3-948B-1728B52AA6E4}">
                <adec:decorative xmlns:adec="http://schemas.microsoft.com/office/drawing/2017/decorative" val="1"/>
              </a:ext>
            </a:extLst>
          </p:cNvPr>
          <p:cNvGrpSpPr>
            <a:grpSpLocks/>
          </p:cNvGrpSpPr>
          <p:nvPr/>
        </p:nvGrpSpPr>
        <p:grpSpPr bwMode="auto">
          <a:xfrm>
            <a:off x="388247" y="4090309"/>
            <a:ext cx="2590800" cy="708025"/>
            <a:chOff x="358" y="2064"/>
            <a:chExt cx="1632" cy="446"/>
          </a:xfrm>
          <a:noFill/>
        </p:grpSpPr>
        <p:sp>
          <p:nvSpPr>
            <p:cNvPr id="9" name="Text Box 32"/>
            <p:cNvSpPr txBox="1">
              <a:spLocks noChangeArrowheads="1"/>
            </p:cNvSpPr>
            <p:nvPr/>
          </p:nvSpPr>
          <p:spPr bwMode="auto">
            <a:xfrm>
              <a:off x="358" y="2064"/>
              <a:ext cx="1632" cy="446"/>
            </a:xfrm>
            <a:prstGeom prst="rect">
              <a:avLst/>
            </a:prstGeom>
            <a:grpFill/>
            <a:ln w="9525">
              <a:noFill/>
              <a:miter lim="800000"/>
              <a:headEnd/>
              <a:tailEnd/>
            </a:ln>
            <a:effectLst/>
          </p:spPr>
          <p:txBody>
            <a:bodyPr>
              <a:spAutoFit/>
            </a:bodyPr>
            <a:lstStyle/>
            <a:p>
              <a:pPr algn="ctr" defTabSz="457200">
                <a:spcBef>
                  <a:spcPct val="50000"/>
                </a:spcBef>
                <a:defRPr/>
              </a:pPr>
              <a:r>
                <a:rPr lang="en-US" sz="4000" b="1" dirty="0">
                  <a:solidFill>
                    <a:srgbClr val="FFFFFF"/>
                  </a:solidFill>
                  <a:latin typeface="Franklin Gothic Medium"/>
                </a:rPr>
                <a:t>Dec. (   )</a:t>
              </a:r>
            </a:p>
          </p:txBody>
        </p:sp>
        <p:sp>
          <p:nvSpPr>
            <p:cNvPr id="10" name="AutoShape 33"/>
            <p:cNvSpPr>
              <a:spLocks noChangeArrowheads="1"/>
            </p:cNvSpPr>
            <p:nvPr/>
          </p:nvSpPr>
          <p:spPr bwMode="auto">
            <a:xfrm flipH="1" flipV="1">
              <a:off x="1393" y="2211"/>
              <a:ext cx="192" cy="205"/>
            </a:xfrm>
            <a:prstGeom prst="upArrow">
              <a:avLst>
                <a:gd name="adj1" fmla="val 50000"/>
                <a:gd name="adj2" fmla="val 49706"/>
              </a:avLst>
            </a:prstGeom>
            <a:grpFill/>
            <a:ln w="38100">
              <a:solidFill>
                <a:schemeClr val="bg1"/>
              </a:solidFill>
              <a:miter lim="800000"/>
              <a:headEnd/>
              <a:tailEnd/>
            </a:ln>
            <a:effectLst/>
          </p:spPr>
          <p:txBody>
            <a:bodyPr wrap="none" anchor="ctr"/>
            <a:lstStyle/>
            <a:p>
              <a:pPr algn="ctr" defTabSz="457200">
                <a:defRPr/>
              </a:pPr>
              <a:endParaRPr lang="en-US" sz="2000" b="1">
                <a:solidFill>
                  <a:srgbClr val="000000"/>
                </a:solidFill>
                <a:latin typeface="Franklin Gothic Medium"/>
              </a:endParaRPr>
            </a:p>
          </p:txBody>
        </p:sp>
      </p:grpSp>
      <p:sp>
        <p:nvSpPr>
          <p:cNvPr id="11" name="Text Box 34"/>
          <p:cNvSpPr txBox="1">
            <a:spLocks noChangeArrowheads="1"/>
          </p:cNvSpPr>
          <p:nvPr/>
        </p:nvSpPr>
        <p:spPr bwMode="auto">
          <a:xfrm>
            <a:off x="3112960" y="29180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Reinforcement</a:t>
            </a:r>
          </a:p>
        </p:txBody>
      </p:sp>
      <p:sp>
        <p:nvSpPr>
          <p:cNvPr id="12" name="Text Box 35"/>
          <p:cNvSpPr txBox="1">
            <a:spLocks noChangeArrowheads="1"/>
          </p:cNvSpPr>
          <p:nvPr/>
        </p:nvSpPr>
        <p:spPr bwMode="auto">
          <a:xfrm>
            <a:off x="5932360" y="29180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Reinforcement</a:t>
            </a:r>
          </a:p>
        </p:txBody>
      </p:sp>
      <p:sp>
        <p:nvSpPr>
          <p:cNvPr id="13" name="Text Box 36"/>
          <p:cNvSpPr txBox="1">
            <a:spLocks noChangeArrowheads="1"/>
          </p:cNvSpPr>
          <p:nvPr/>
        </p:nvSpPr>
        <p:spPr bwMode="auto">
          <a:xfrm>
            <a:off x="3112960" y="46706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dirty="0">
                <a:solidFill>
                  <a:schemeClr val="bg1"/>
                </a:solidFill>
                <a:latin typeface="Franklin Gothic Medium"/>
              </a:rPr>
              <a:t>Punishment</a:t>
            </a:r>
          </a:p>
        </p:txBody>
      </p:sp>
      <p:sp>
        <p:nvSpPr>
          <p:cNvPr id="14" name="Text Box 37"/>
          <p:cNvSpPr txBox="1">
            <a:spLocks noChangeArrowheads="1"/>
          </p:cNvSpPr>
          <p:nvPr/>
        </p:nvSpPr>
        <p:spPr bwMode="auto">
          <a:xfrm>
            <a:off x="5932360" y="46706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Punishment</a:t>
            </a:r>
          </a:p>
        </p:txBody>
      </p:sp>
      <p:sp>
        <p:nvSpPr>
          <p:cNvPr id="15" name="Text Box 39"/>
          <p:cNvSpPr txBox="1">
            <a:spLocks noChangeArrowheads="1"/>
          </p:cNvSpPr>
          <p:nvPr/>
        </p:nvSpPr>
        <p:spPr bwMode="auto">
          <a:xfrm>
            <a:off x="3227260" y="1060849"/>
            <a:ext cx="2590800" cy="707886"/>
          </a:xfrm>
          <a:prstGeom prst="rect">
            <a:avLst/>
          </a:prstGeom>
          <a:noFill/>
          <a:ln w="9525">
            <a:noFill/>
            <a:miter lim="800000"/>
            <a:headEnd/>
            <a:tailEnd/>
          </a:ln>
          <a:effectLst/>
        </p:spPr>
        <p:txBody>
          <a:bodyPr>
            <a:spAutoFit/>
          </a:bodyPr>
          <a:lstStyle/>
          <a:p>
            <a:pPr algn="ctr" defTabSz="457200">
              <a:spcBef>
                <a:spcPct val="50000"/>
              </a:spcBef>
              <a:defRPr/>
            </a:pPr>
            <a:r>
              <a:rPr lang="en-US" sz="4000" b="1" dirty="0">
                <a:solidFill>
                  <a:srgbClr val="FFFFFF"/>
                </a:solidFill>
                <a:latin typeface="Franklin Gothic Medium"/>
              </a:rPr>
              <a:t>Give (</a:t>
            </a:r>
            <a:r>
              <a:rPr lang="en-US" sz="3600" b="1" dirty="0">
                <a:solidFill>
                  <a:srgbClr val="FFFFFF"/>
                </a:solidFill>
                <a:latin typeface="Franklin Gothic Medium"/>
              </a:rPr>
              <a:t>+</a:t>
            </a:r>
            <a:r>
              <a:rPr lang="en-US" sz="4000" b="1" dirty="0">
                <a:solidFill>
                  <a:srgbClr val="FFFFFF"/>
                </a:solidFill>
                <a:latin typeface="Franklin Gothic Medium"/>
              </a:rPr>
              <a:t>)</a:t>
            </a:r>
          </a:p>
        </p:txBody>
      </p:sp>
      <p:sp>
        <p:nvSpPr>
          <p:cNvPr id="16" name="Text Box 41"/>
          <p:cNvSpPr txBox="1">
            <a:spLocks noChangeArrowheads="1"/>
          </p:cNvSpPr>
          <p:nvPr/>
        </p:nvSpPr>
        <p:spPr bwMode="auto">
          <a:xfrm>
            <a:off x="5932360" y="1078246"/>
            <a:ext cx="2590800" cy="707886"/>
          </a:xfrm>
          <a:prstGeom prst="rect">
            <a:avLst/>
          </a:prstGeom>
          <a:solidFill>
            <a:schemeClr val="accent1">
              <a:lumMod val="75000"/>
            </a:schemeClr>
          </a:solidFill>
          <a:ln w="9525">
            <a:noFill/>
            <a:miter lim="800000"/>
            <a:headEnd/>
            <a:tailEnd/>
          </a:ln>
          <a:effectLst/>
        </p:spPr>
        <p:txBody>
          <a:bodyPr>
            <a:spAutoFit/>
          </a:bodyPr>
          <a:lstStyle/>
          <a:p>
            <a:pPr algn="ctr" defTabSz="457200">
              <a:spcBef>
                <a:spcPct val="50000"/>
              </a:spcBef>
              <a:defRPr/>
            </a:pPr>
            <a:r>
              <a:rPr lang="en-US" sz="4000" b="1" dirty="0">
                <a:solidFill>
                  <a:srgbClr val="FFFFFF"/>
                </a:solidFill>
                <a:latin typeface="Franklin Gothic Medium"/>
              </a:rPr>
              <a:t>Take (</a:t>
            </a:r>
            <a:r>
              <a:rPr lang="en-US" sz="3600" b="1" dirty="0">
                <a:solidFill>
                  <a:srgbClr val="FFFFFF"/>
                </a:solidFill>
                <a:latin typeface="Franklin Gothic Medium"/>
              </a:rPr>
              <a:t>--</a:t>
            </a:r>
            <a:r>
              <a:rPr lang="en-US" sz="4000" b="1" dirty="0">
                <a:solidFill>
                  <a:srgbClr val="FFFFFF"/>
                </a:solidFill>
                <a:latin typeface="Franklin Gothic Medium"/>
              </a:rPr>
              <a:t>)</a:t>
            </a:r>
          </a:p>
        </p:txBody>
      </p:sp>
      <p:sp>
        <p:nvSpPr>
          <p:cNvPr id="17" name="Text Box 42"/>
          <p:cNvSpPr txBox="1">
            <a:spLocks noChangeArrowheads="1"/>
          </p:cNvSpPr>
          <p:nvPr/>
        </p:nvSpPr>
        <p:spPr bwMode="auto">
          <a:xfrm>
            <a:off x="3112960" y="24608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dirty="0">
                <a:solidFill>
                  <a:schemeClr val="bg1"/>
                </a:solidFill>
                <a:latin typeface="Franklin Gothic Medium"/>
              </a:rPr>
              <a:t>Positive</a:t>
            </a:r>
          </a:p>
        </p:txBody>
      </p:sp>
      <p:sp>
        <p:nvSpPr>
          <p:cNvPr id="18" name="Text Box 43"/>
          <p:cNvSpPr txBox="1">
            <a:spLocks noChangeArrowheads="1"/>
          </p:cNvSpPr>
          <p:nvPr/>
        </p:nvSpPr>
        <p:spPr bwMode="auto">
          <a:xfrm>
            <a:off x="3112960" y="42134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Positive</a:t>
            </a:r>
          </a:p>
        </p:txBody>
      </p:sp>
      <p:sp>
        <p:nvSpPr>
          <p:cNvPr id="19" name="Text Box 44"/>
          <p:cNvSpPr txBox="1">
            <a:spLocks noChangeArrowheads="1"/>
          </p:cNvSpPr>
          <p:nvPr/>
        </p:nvSpPr>
        <p:spPr bwMode="auto">
          <a:xfrm>
            <a:off x="5856160" y="24608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Negative</a:t>
            </a:r>
          </a:p>
        </p:txBody>
      </p:sp>
      <p:sp>
        <p:nvSpPr>
          <p:cNvPr id="20" name="Text Box 45"/>
          <p:cNvSpPr txBox="1">
            <a:spLocks noChangeArrowheads="1"/>
          </p:cNvSpPr>
          <p:nvPr/>
        </p:nvSpPr>
        <p:spPr bwMode="auto">
          <a:xfrm>
            <a:off x="5856160" y="42134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Negative</a:t>
            </a:r>
          </a:p>
        </p:txBody>
      </p:sp>
      <p:sp>
        <p:nvSpPr>
          <p:cNvPr id="25" name="WordArt 50"/>
          <p:cNvSpPr>
            <a:spLocks noChangeArrowheads="1" noChangeShapeType="1" noTextEdit="1"/>
          </p:cNvSpPr>
          <p:nvPr/>
        </p:nvSpPr>
        <p:spPr bwMode="auto">
          <a:xfrm>
            <a:off x="384048" y="1463391"/>
            <a:ext cx="1447800" cy="561975"/>
          </a:xfrm>
          <a:prstGeom prst="rect">
            <a:avLst/>
          </a:prstGeom>
        </p:spPr>
        <p:txBody>
          <a:bodyPr wrap="none" fromWordArt="1">
            <a:prstTxWarp prst="textPlain">
              <a:avLst>
                <a:gd name="adj" fmla="val 50000"/>
              </a:avLst>
            </a:prstTxWarp>
          </a:bodyPr>
          <a:lstStyle/>
          <a:p>
            <a:pPr algn="ctr" defTabSz="457200"/>
            <a:r>
              <a:rPr lang="en-US" sz="3600" kern="10" dirty="0">
                <a:ln w="9525">
                  <a:solidFill>
                    <a:srgbClr val="000000"/>
                  </a:solidFill>
                  <a:round/>
                  <a:headEnd/>
                  <a:tailEnd/>
                </a:ln>
                <a:solidFill>
                  <a:srgbClr val="7E5EAE"/>
                </a:solidFill>
                <a:latin typeface="Franklin Gothic Medium"/>
                <a:ea typeface="Franklin Gothic Book"/>
                <a:cs typeface="Franklin Gothic Book"/>
              </a:rPr>
              <a:t>Effect*: </a:t>
            </a:r>
          </a:p>
        </p:txBody>
      </p:sp>
      <p:sp>
        <p:nvSpPr>
          <p:cNvPr id="26" name="WordArt 51"/>
          <p:cNvSpPr>
            <a:spLocks noChangeArrowheads="1" noChangeShapeType="1" noTextEdit="1"/>
          </p:cNvSpPr>
          <p:nvPr/>
        </p:nvSpPr>
        <p:spPr bwMode="auto">
          <a:xfrm rot="-5400000">
            <a:off x="2108073" y="1025018"/>
            <a:ext cx="1447800" cy="561975"/>
          </a:xfrm>
          <a:prstGeom prst="rect">
            <a:avLst/>
          </a:prstGeom>
        </p:spPr>
        <p:txBody>
          <a:bodyPr wrap="none" fromWordArt="1">
            <a:prstTxWarp prst="textPlain">
              <a:avLst>
                <a:gd name="adj" fmla="val 50000"/>
              </a:avLst>
            </a:prstTxWarp>
          </a:bodyPr>
          <a:lstStyle/>
          <a:p>
            <a:pPr algn="ctr" defTabSz="457200"/>
            <a:r>
              <a:rPr lang="en-US" sz="3600" kern="10" dirty="0">
                <a:ln w="9525">
                  <a:solidFill>
                    <a:srgbClr val="000000"/>
                  </a:solidFill>
                  <a:round/>
                  <a:headEnd/>
                  <a:tailEnd/>
                </a:ln>
                <a:solidFill>
                  <a:schemeClr val="accent1">
                    <a:lumMod val="75000"/>
                  </a:schemeClr>
                </a:solidFill>
                <a:latin typeface="Franklin Gothic Medium"/>
                <a:ea typeface="Franklin Gothic Book"/>
                <a:cs typeface="Franklin Gothic Book"/>
              </a:rPr>
              <a:t>Action**</a:t>
            </a:r>
          </a:p>
        </p:txBody>
      </p:sp>
      <p:sp>
        <p:nvSpPr>
          <p:cNvPr id="21" name="Title 20" hidden="1">
            <a:extLst>
              <a:ext uri="{FF2B5EF4-FFF2-40B4-BE49-F238E27FC236}">
                <a16:creationId xmlns:a16="http://schemas.microsoft.com/office/drawing/2014/main" id="{3559BEF4-1445-4B33-B6ED-0D94C63D884C}"/>
              </a:ext>
            </a:extLst>
          </p:cNvPr>
          <p:cNvSpPr>
            <a:spLocks noGrp="1"/>
          </p:cNvSpPr>
          <p:nvPr>
            <p:ph type="title"/>
          </p:nvPr>
        </p:nvSpPr>
        <p:spPr/>
        <p:txBody>
          <a:bodyPr/>
          <a:lstStyle/>
          <a:p>
            <a:r>
              <a:rPr lang="en-US" dirty="0"/>
              <a:t>Reinforcement and punishment</a:t>
            </a:r>
          </a:p>
        </p:txBody>
      </p:sp>
    </p:spTree>
    <p:extLst>
      <p:ext uri="{BB962C8B-B14F-4D97-AF65-F5344CB8AC3E}">
        <p14:creationId xmlns:p14="http://schemas.microsoft.com/office/powerpoint/2010/main" val="415699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 Stop and Jot</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 do you know about behavior support?</a:t>
            </a:r>
            <a:endParaRPr lang="en-US" sz="3600" dirty="0"/>
          </a:p>
        </p:txBody>
      </p:sp>
      <p:sp>
        <p:nvSpPr>
          <p:cNvPr id="177155" name="Rectangle 3"/>
          <p:cNvSpPr>
            <a:spLocks noGrp="1" noChangeArrowheads="1"/>
          </p:cNvSpPr>
          <p:nvPr>
            <p:ph idx="1"/>
          </p:nvPr>
        </p:nvSpPr>
        <p:spPr>
          <a:xfrm>
            <a:off x="628650" y="2124635"/>
            <a:ext cx="7886700" cy="4052328"/>
          </a:xfrm>
        </p:spPr>
        <p:txBody>
          <a:bodyPr>
            <a:normAutofit/>
          </a:bodyPr>
          <a:lstStyle/>
          <a:p>
            <a:pPr eaLnBrk="1" hangingPunct="1"/>
            <a:r>
              <a:rPr lang="en-US" sz="3600" dirty="0">
                <a:solidFill>
                  <a:schemeClr val="bg1"/>
                </a:solidFill>
                <a:ea typeface="ヒラギノ角ゴ Pro W3" pitchFamily="-65" charset="-128"/>
                <a:cs typeface="ヒラギノ角ゴ Pro W3" pitchFamily="-65" charset="-128"/>
              </a:rPr>
              <a:t>What do you know?</a:t>
            </a:r>
          </a:p>
          <a:p>
            <a:pPr eaLnBrk="1" hangingPunct="1"/>
            <a:endParaRPr lang="en-US" sz="3600" dirty="0">
              <a:solidFill>
                <a:schemeClr val="bg1"/>
              </a:solidFill>
              <a:ea typeface="ヒラギノ角ゴ Pro W3" pitchFamily="-65" charset="-128"/>
              <a:cs typeface="ヒラギノ角ゴ Pro W3" pitchFamily="-65" charset="-128"/>
            </a:endParaRPr>
          </a:p>
          <a:p>
            <a:pPr eaLnBrk="1" hangingPunct="1"/>
            <a:r>
              <a:rPr lang="en-US" sz="3600" dirty="0">
                <a:solidFill>
                  <a:schemeClr val="bg1"/>
                </a:solidFill>
                <a:ea typeface="ヒラギノ角ゴ Pro W3" pitchFamily="-65" charset="-128"/>
                <a:cs typeface="ヒラギノ角ゴ Pro W3" pitchFamily="-65" charset="-128"/>
              </a:rPr>
              <a:t>What do you want to know?</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203013" y="528763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a:t>
            </a:r>
          </a:p>
        </p:txBody>
      </p:sp>
    </p:spTree>
    <p:extLst>
      <p:ext uri="{BB962C8B-B14F-4D97-AF65-F5344CB8AC3E}">
        <p14:creationId xmlns:p14="http://schemas.microsoft.com/office/powerpoint/2010/main" val="2775253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8962134">
            <a:off x="6258851" y="3899155"/>
            <a:ext cx="1460627"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Positive</a:t>
            </a:r>
          </a:p>
        </p:txBody>
      </p:sp>
      <p:sp>
        <p:nvSpPr>
          <p:cNvPr id="5" name="Rectangle 4"/>
          <p:cNvSpPr/>
          <p:nvPr/>
        </p:nvSpPr>
        <p:spPr>
          <a:xfrm rot="18962134">
            <a:off x="7314539" y="3899155"/>
            <a:ext cx="1460627"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Negative</a:t>
            </a:r>
          </a:p>
        </p:txBody>
      </p:sp>
      <p:sp>
        <p:nvSpPr>
          <p:cNvPr id="6" name="Title 1"/>
          <p:cNvSpPr txBox="1">
            <a:spLocks/>
          </p:cNvSpPr>
          <p:nvPr/>
        </p:nvSpPr>
        <p:spPr>
          <a:xfrm>
            <a:off x="88690" y="-170409"/>
            <a:ext cx="8229600" cy="1143000"/>
          </a:xfrm>
          <a:prstGeom prst="rect">
            <a:avLst/>
          </a:prstGeom>
        </p:spPr>
        <p:txBody>
          <a:bodyPr anchor="ct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7" name="Rectangle 6"/>
          <p:cNvSpPr/>
          <p:nvPr/>
        </p:nvSpPr>
        <p:spPr>
          <a:xfrm>
            <a:off x="2510851" y="1439065"/>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8" name="Rectangle 7"/>
          <p:cNvSpPr/>
          <p:nvPr/>
        </p:nvSpPr>
        <p:spPr>
          <a:xfrm>
            <a:off x="4686924" y="1431570"/>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9" name="Rectangle 8"/>
          <p:cNvSpPr/>
          <p:nvPr/>
        </p:nvSpPr>
        <p:spPr>
          <a:xfrm>
            <a:off x="6862997" y="1431569"/>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0" name="Rectangle 9"/>
          <p:cNvSpPr/>
          <p:nvPr/>
        </p:nvSpPr>
        <p:spPr>
          <a:xfrm>
            <a:off x="334778" y="1439065"/>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4" name="Title 1"/>
          <p:cNvSpPr txBox="1">
            <a:spLocks/>
          </p:cNvSpPr>
          <p:nvPr/>
        </p:nvSpPr>
        <p:spPr bwMode="auto">
          <a:xfrm>
            <a:off x="-213613" y="440987"/>
            <a:ext cx="8109679" cy="121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4000" b="1" i="1" kern="0" dirty="0">
                <a:solidFill>
                  <a:schemeClr val="bg1"/>
                </a:solidFill>
              </a:rPr>
              <a:t>Types of Consequences</a:t>
            </a:r>
          </a:p>
        </p:txBody>
      </p:sp>
      <p:sp>
        <p:nvSpPr>
          <p:cNvPr id="15" name="Rectangle 14"/>
          <p:cNvSpPr/>
          <p:nvPr/>
        </p:nvSpPr>
        <p:spPr>
          <a:xfrm>
            <a:off x="6862997" y="3467912"/>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6" name="Rectangle 15"/>
          <p:cNvSpPr/>
          <p:nvPr/>
        </p:nvSpPr>
        <p:spPr>
          <a:xfrm>
            <a:off x="4686924" y="3467912"/>
            <a:ext cx="1928734" cy="7078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7E5EAE"/>
                </a:solidFill>
                <a:latin typeface="Franklin Gothic Medium"/>
              </a:rPr>
              <a:t>Future</a:t>
            </a:r>
          </a:p>
          <a:p>
            <a:pPr algn="ctr" defTabSz="457200"/>
            <a:r>
              <a:rPr lang="en-US" sz="2000" b="1" dirty="0">
                <a:solidFill>
                  <a:srgbClr val="7E5EAE"/>
                </a:solidFill>
                <a:latin typeface="Franklin Gothic Medium"/>
              </a:rPr>
              <a:t>Probability</a:t>
            </a:r>
          </a:p>
        </p:txBody>
      </p:sp>
      <p:sp>
        <p:nvSpPr>
          <p:cNvPr id="17" name="Right Arrow 16">
            <a:extLst>
              <a:ext uri="{C183D7F6-B498-43B3-948B-1728B52AA6E4}">
                <adec:decorative xmlns:adec="http://schemas.microsoft.com/office/drawing/2017/decorative" val="1"/>
              </a:ext>
            </a:extLst>
          </p:cNvPr>
          <p:cNvSpPr/>
          <p:nvPr/>
        </p:nvSpPr>
        <p:spPr>
          <a:xfrm rot="16200000">
            <a:off x="4443524" y="3300707"/>
            <a:ext cx="701663" cy="514663"/>
          </a:xfrm>
          <a:prstGeom prst="rightArrow">
            <a:avLst/>
          </a:prstGeom>
          <a:solidFill>
            <a:srgbClr val="7E5EA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Rectangle 17"/>
          <p:cNvSpPr/>
          <p:nvPr/>
        </p:nvSpPr>
        <p:spPr>
          <a:xfrm>
            <a:off x="6862997" y="4895318"/>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Punishment</a:t>
            </a:r>
          </a:p>
        </p:txBody>
      </p:sp>
      <p:sp>
        <p:nvSpPr>
          <p:cNvPr id="19" name="Rectangle 18"/>
          <p:cNvSpPr/>
          <p:nvPr/>
        </p:nvSpPr>
        <p:spPr>
          <a:xfrm>
            <a:off x="4686924" y="4895318"/>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7E5EAE"/>
                </a:solidFill>
                <a:latin typeface="Franklin Gothic Medium"/>
              </a:rPr>
              <a:t>Future</a:t>
            </a:r>
          </a:p>
          <a:p>
            <a:pPr algn="ctr" defTabSz="457200"/>
            <a:r>
              <a:rPr lang="en-US" sz="2000" b="1" dirty="0">
                <a:solidFill>
                  <a:srgbClr val="7E5EAE"/>
                </a:solidFill>
                <a:latin typeface="Franklin Gothic Medium"/>
              </a:rPr>
              <a:t>Probability</a:t>
            </a:r>
          </a:p>
        </p:txBody>
      </p:sp>
      <p:sp>
        <p:nvSpPr>
          <p:cNvPr id="20" name="Right Arrow 19">
            <a:extLst>
              <a:ext uri="{C183D7F6-B498-43B3-948B-1728B52AA6E4}">
                <adec:decorative xmlns:adec="http://schemas.microsoft.com/office/drawing/2017/decorative" val="1"/>
              </a:ext>
            </a:extLst>
          </p:cNvPr>
          <p:cNvSpPr/>
          <p:nvPr/>
        </p:nvSpPr>
        <p:spPr>
          <a:xfrm rot="5400000">
            <a:off x="4443524" y="5237778"/>
            <a:ext cx="701663" cy="514663"/>
          </a:xfrm>
          <a:prstGeom prst="rightArrow">
            <a:avLst/>
          </a:prstGeom>
          <a:solidFill>
            <a:srgbClr val="7E5EA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1" name="Rectangle 20"/>
          <p:cNvSpPr/>
          <p:nvPr/>
        </p:nvSpPr>
        <p:spPr>
          <a:xfrm rot="16200000">
            <a:off x="2837705" y="4182878"/>
            <a:ext cx="2135293" cy="705360"/>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7030A0"/>
                </a:solidFill>
                <a:latin typeface="Franklin Gothic Medium"/>
              </a:rPr>
              <a:t>Effect on </a:t>
            </a:r>
          </a:p>
          <a:p>
            <a:pPr algn="ctr" defTabSz="457200"/>
            <a:r>
              <a:rPr lang="en-US" sz="2200" b="1" i="1" dirty="0">
                <a:solidFill>
                  <a:srgbClr val="7030A0"/>
                </a:solidFill>
                <a:latin typeface="Franklin Gothic Medium"/>
              </a:rPr>
              <a:t>Future</a:t>
            </a:r>
            <a:r>
              <a:rPr lang="en-US" sz="2200" b="1" dirty="0">
                <a:solidFill>
                  <a:srgbClr val="7030A0"/>
                </a:solidFill>
                <a:latin typeface="Franklin Gothic Medium"/>
              </a:rPr>
              <a:t> Behavior</a:t>
            </a:r>
          </a:p>
        </p:txBody>
      </p:sp>
      <p:sp>
        <p:nvSpPr>
          <p:cNvPr id="22" name="Rectangle 21"/>
          <p:cNvSpPr/>
          <p:nvPr/>
        </p:nvSpPr>
        <p:spPr>
          <a:xfrm>
            <a:off x="6862998" y="2921409"/>
            <a:ext cx="931888"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Give</a:t>
            </a:r>
          </a:p>
        </p:txBody>
      </p:sp>
      <p:sp>
        <p:nvSpPr>
          <p:cNvPr id="23" name="Rectangle 22"/>
          <p:cNvSpPr/>
          <p:nvPr/>
        </p:nvSpPr>
        <p:spPr>
          <a:xfrm>
            <a:off x="7859842" y="2921409"/>
            <a:ext cx="931889"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Take</a:t>
            </a:r>
          </a:p>
        </p:txBody>
      </p:sp>
      <p:sp>
        <p:nvSpPr>
          <p:cNvPr id="24" name="Rectangle 23"/>
          <p:cNvSpPr/>
          <p:nvPr/>
        </p:nvSpPr>
        <p:spPr>
          <a:xfrm>
            <a:off x="6925455" y="2333881"/>
            <a:ext cx="1791325"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chemeClr val="accent1">
                    <a:lumMod val="75000"/>
                  </a:schemeClr>
                </a:solidFill>
                <a:latin typeface="Franklin Gothic Medium"/>
              </a:rPr>
              <a:t>Action</a:t>
            </a:r>
          </a:p>
        </p:txBody>
      </p:sp>
      <p:sp>
        <p:nvSpPr>
          <p:cNvPr id="25" name="Rectangle 24"/>
          <p:cNvSpPr/>
          <p:nvPr/>
        </p:nvSpPr>
        <p:spPr>
          <a:xfrm>
            <a:off x="6855502" y="4284228"/>
            <a:ext cx="931888"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S</a:t>
            </a:r>
            <a:r>
              <a:rPr lang="en-US" sz="2000" b="1" baseline="30000" dirty="0">
                <a:solidFill>
                  <a:schemeClr val="accent1">
                    <a:lumMod val="75000"/>
                  </a:schemeClr>
                </a:solidFill>
                <a:latin typeface="Franklin Gothic Medium"/>
              </a:rPr>
              <a:t>R+</a:t>
            </a:r>
          </a:p>
        </p:txBody>
      </p:sp>
      <p:sp>
        <p:nvSpPr>
          <p:cNvPr id="26" name="Rectangle 25"/>
          <p:cNvSpPr/>
          <p:nvPr/>
        </p:nvSpPr>
        <p:spPr>
          <a:xfrm>
            <a:off x="7852346" y="4284228"/>
            <a:ext cx="931889"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rPr>
              <a:t>S</a:t>
            </a:r>
            <a:r>
              <a:rPr lang="en-US" sz="2000" b="1" baseline="30000" dirty="0">
                <a:solidFill>
                  <a:schemeClr val="accent1">
                    <a:lumMod val="75000"/>
                  </a:schemeClr>
                </a:solidFill>
              </a:rPr>
              <a:t>R-</a:t>
            </a:r>
          </a:p>
        </p:txBody>
      </p:sp>
      <p:sp>
        <p:nvSpPr>
          <p:cNvPr id="27" name="Rectangle 26"/>
          <p:cNvSpPr/>
          <p:nvPr/>
        </p:nvSpPr>
        <p:spPr>
          <a:xfrm>
            <a:off x="6899222" y="5730021"/>
            <a:ext cx="931888"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S</a:t>
            </a:r>
            <a:r>
              <a:rPr lang="en-US" sz="2000" b="1" baseline="30000" dirty="0">
                <a:solidFill>
                  <a:schemeClr val="accent1">
                    <a:lumMod val="75000"/>
                  </a:schemeClr>
                </a:solidFill>
                <a:latin typeface="Franklin Gothic Medium"/>
              </a:rPr>
              <a:t>P+</a:t>
            </a:r>
          </a:p>
        </p:txBody>
      </p:sp>
      <p:sp>
        <p:nvSpPr>
          <p:cNvPr id="28" name="Rectangle 27"/>
          <p:cNvSpPr/>
          <p:nvPr/>
        </p:nvSpPr>
        <p:spPr>
          <a:xfrm>
            <a:off x="7896066" y="5730021"/>
            <a:ext cx="931889"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rPr>
              <a:t>S</a:t>
            </a:r>
            <a:r>
              <a:rPr lang="en-US" sz="2000" b="1" baseline="30000" dirty="0">
                <a:solidFill>
                  <a:schemeClr val="accent1">
                    <a:lumMod val="75000"/>
                  </a:schemeClr>
                </a:solidFill>
              </a:rPr>
              <a:t>P-</a:t>
            </a:r>
          </a:p>
        </p:txBody>
      </p:sp>
      <p:sp>
        <p:nvSpPr>
          <p:cNvPr id="29" name="Title 1"/>
          <p:cNvSpPr txBox="1">
            <a:spLocks/>
          </p:cNvSpPr>
          <p:nvPr/>
        </p:nvSpPr>
        <p:spPr bwMode="auto">
          <a:xfrm>
            <a:off x="620451" y="556954"/>
            <a:ext cx="548640" cy="8312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5400" b="1" kern="0" dirty="0">
                <a:solidFill>
                  <a:schemeClr val="bg1"/>
                </a:solidFill>
              </a:rPr>
              <a:t>4</a:t>
            </a:r>
          </a:p>
        </p:txBody>
      </p:sp>
      <p:sp>
        <p:nvSpPr>
          <p:cNvPr id="30" name="Cross 29" descr="A plus side associated with give"/>
          <p:cNvSpPr/>
          <p:nvPr/>
        </p:nvSpPr>
        <p:spPr>
          <a:xfrm>
            <a:off x="6615658" y="2790301"/>
            <a:ext cx="468440" cy="447183"/>
          </a:xfrm>
          <a:prstGeom prst="plus">
            <a:avLst>
              <a:gd name="adj" fmla="val 41196"/>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D82000"/>
              </a:solidFill>
            </a:endParaRPr>
          </a:p>
        </p:txBody>
      </p:sp>
      <p:sp>
        <p:nvSpPr>
          <p:cNvPr id="31" name="Rectangle 30" descr="A minus side associated with take. "/>
          <p:cNvSpPr/>
          <p:nvPr/>
        </p:nvSpPr>
        <p:spPr>
          <a:xfrm>
            <a:off x="8544391" y="2968922"/>
            <a:ext cx="468440" cy="8906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2" name="Title 1"/>
          <p:cNvSpPr txBox="1">
            <a:spLocks/>
          </p:cNvSpPr>
          <p:nvPr/>
        </p:nvSpPr>
        <p:spPr bwMode="auto">
          <a:xfrm>
            <a:off x="334778" y="3467911"/>
            <a:ext cx="2789001" cy="2135294"/>
          </a:xfrm>
          <a:prstGeom prst="rect">
            <a:avLst/>
          </a:prstGeom>
          <a:solidFill>
            <a:srgbClr val="FFFDCF"/>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4400" b="1" kern="0" dirty="0">
                <a:solidFill>
                  <a:schemeClr val="tx1"/>
                </a:solidFill>
              </a:rPr>
              <a:t>Putting it all together:</a:t>
            </a:r>
          </a:p>
        </p:txBody>
      </p:sp>
      <p:sp>
        <p:nvSpPr>
          <p:cNvPr id="34" name="Right Arrow 33" descr="An arrow pointing to antecedent. "/>
          <p:cNvSpPr/>
          <p:nvPr/>
        </p:nvSpPr>
        <p:spPr>
          <a:xfrm>
            <a:off x="2158582" y="1934739"/>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5" name="Right Arrow 34" descr="An arrow pointing to behavior. "/>
          <p:cNvSpPr/>
          <p:nvPr/>
        </p:nvSpPr>
        <p:spPr>
          <a:xfrm>
            <a:off x="4323411" y="1934738"/>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6" name="Right Arrow 35" descr="An arrow pointing to consequence. "/>
          <p:cNvSpPr/>
          <p:nvPr/>
        </p:nvSpPr>
        <p:spPr>
          <a:xfrm>
            <a:off x="6509477" y="1934738"/>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hidden="1">
            <a:extLst>
              <a:ext uri="{FF2B5EF4-FFF2-40B4-BE49-F238E27FC236}">
                <a16:creationId xmlns:a16="http://schemas.microsoft.com/office/drawing/2014/main" id="{6A1643AA-37ED-42FD-BACD-C6DDCC62E05A}"/>
              </a:ext>
            </a:extLst>
          </p:cNvPr>
          <p:cNvSpPr>
            <a:spLocks noGrp="1"/>
          </p:cNvSpPr>
          <p:nvPr>
            <p:ph type="title"/>
          </p:nvPr>
        </p:nvSpPr>
        <p:spPr/>
        <p:txBody>
          <a:bodyPr/>
          <a:lstStyle/>
          <a:p>
            <a:r>
              <a:rPr lang="en-US" dirty="0"/>
              <a:t>Building blocks of behavior. </a:t>
            </a:r>
          </a:p>
        </p:txBody>
      </p:sp>
    </p:spTree>
    <p:extLst>
      <p:ext uri="{BB962C8B-B14F-4D97-AF65-F5344CB8AC3E}">
        <p14:creationId xmlns:p14="http://schemas.microsoft.com/office/powerpoint/2010/main" val="400891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670810" y="1415545"/>
            <a:ext cx="7802380"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nSpc>
                <a:spcPct val="110000"/>
              </a:lnSpc>
              <a:buFont typeface="Calibri" panose="020F0502020204030204" pitchFamily="34" charset="0"/>
              <a:buNone/>
            </a:pPr>
            <a:r>
              <a:rPr lang="en-US" altLang="x-none" sz="3200" dirty="0">
                <a:solidFill>
                  <a:schemeClr val="bg1"/>
                </a:solidFill>
                <a:ea typeface="ヒラギノ角ゴ Pro W3" charset="-128"/>
              </a:rPr>
              <a:t>	When Jonas is asked to complete an independent assignment, he </a:t>
            </a:r>
            <a:r>
              <a:rPr lang="en-US" altLang="x-none" sz="3200" i="1" dirty="0">
                <a:solidFill>
                  <a:schemeClr val="bg1"/>
                </a:solidFill>
                <a:ea typeface="ヒラギノ角ゴ Pro W3" charset="-128"/>
              </a:rPr>
              <a:t>disrupts his peers and refuses to begin the assignment</a:t>
            </a:r>
            <a:r>
              <a:rPr lang="en-US" altLang="x-none" sz="3200" dirty="0">
                <a:solidFill>
                  <a:schemeClr val="bg1"/>
                </a:solidFill>
                <a:ea typeface="ヒラギノ角ゴ Pro W3" charset="-128"/>
              </a:rPr>
              <a:t>.  After this behavior, the teacher immediately sits with him and helps him complete the work.  In the future, Jonas continues to disrupt peers and refuses to complete work whenever he is told to work independently.</a:t>
            </a:r>
          </a:p>
        </p:txBody>
      </p:sp>
      <p:sp>
        <p:nvSpPr>
          <p:cNvPr id="5" name="Title 4">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altLang="x-none" b="1" dirty="0">
                <a:solidFill>
                  <a:schemeClr val="accent2"/>
                </a:solidFill>
                <a:ea typeface="ヒラギノ角ゴ Pro W3" charset="-128"/>
              </a:rPr>
              <a:t> Jonas</a:t>
            </a:r>
            <a:endParaRPr lang="en-US" dirty="0"/>
          </a:p>
        </p:txBody>
      </p:sp>
    </p:spTree>
    <p:extLst>
      <p:ext uri="{BB962C8B-B14F-4D97-AF65-F5344CB8AC3E}">
        <p14:creationId xmlns:p14="http://schemas.microsoft.com/office/powerpoint/2010/main" val="4016793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826" y="2128633"/>
            <a:ext cx="2803523" cy="1005839"/>
          </a:xfrm>
          <a:prstGeom prst="rect">
            <a:avLst/>
          </a:prstGeom>
          <a:solidFill>
            <a:srgbClr val="BAD7FE"/>
          </a:solidFill>
          <a:ln w="9525">
            <a:noFill/>
            <a:miter lim="800000"/>
            <a:headEnd/>
            <a:tailEnd/>
          </a:ln>
          <a:effectLst/>
        </p:spPr>
        <p:txBody>
          <a:bodyPr wrap="square" anchor="ctr"/>
          <a:lstStyle/>
          <a:p>
            <a:pPr algn="ctr" defTabSz="457200">
              <a:defRPr/>
            </a:pPr>
            <a:r>
              <a:rPr lang="en-US" dirty="0"/>
              <a:t>When Jonas is told to complete an independent assignment</a:t>
            </a:r>
          </a:p>
        </p:txBody>
      </p:sp>
      <p:sp>
        <p:nvSpPr>
          <p:cNvPr id="5" name="Rectangle 4"/>
          <p:cNvSpPr>
            <a:spLocks noChangeArrowheads="1"/>
          </p:cNvSpPr>
          <p:nvPr/>
        </p:nvSpPr>
        <p:spPr bwMode="auto">
          <a:xfrm>
            <a:off x="3170240" y="2128633"/>
            <a:ext cx="2803522" cy="1005839"/>
          </a:xfrm>
          <a:prstGeom prst="rect">
            <a:avLst/>
          </a:prstGeom>
          <a:solidFill>
            <a:srgbClr val="DDBCE2"/>
          </a:solidFill>
          <a:ln w="9525">
            <a:noFill/>
            <a:miter lim="800000"/>
            <a:headEnd/>
            <a:tailEnd/>
          </a:ln>
          <a:effectLst/>
        </p:spPr>
        <p:txBody>
          <a:bodyPr wrap="square" anchor="ctr"/>
          <a:lstStyle/>
          <a:p>
            <a:pPr algn="ctr" defTabSz="457200">
              <a:defRPr/>
            </a:pPr>
            <a:r>
              <a:rPr lang="en-US" dirty="0"/>
              <a:t>he disrupts his peers and refuses to begin </a:t>
            </a:r>
          </a:p>
        </p:txBody>
      </p:sp>
      <p:sp>
        <p:nvSpPr>
          <p:cNvPr id="6" name="Rectangle 5"/>
          <p:cNvSpPr>
            <a:spLocks noChangeArrowheads="1"/>
          </p:cNvSpPr>
          <p:nvPr/>
        </p:nvSpPr>
        <p:spPr bwMode="auto">
          <a:xfrm>
            <a:off x="6204653" y="2128633"/>
            <a:ext cx="2804679" cy="1005840"/>
          </a:xfrm>
          <a:prstGeom prst="rect">
            <a:avLst/>
          </a:prstGeom>
          <a:solidFill>
            <a:schemeClr val="accent1">
              <a:lumMod val="40000"/>
              <a:lumOff val="6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defTabSz="457200" eaLnBrk="1" hangingPunct="1"/>
            <a:r>
              <a:rPr lang="en-US" altLang="x-none" sz="1800" dirty="0">
                <a:latin typeface="+mn-lt"/>
              </a:rPr>
              <a:t>Jonas’ teacher sits with him to complete his work</a:t>
            </a:r>
          </a:p>
        </p:txBody>
      </p:sp>
      <p:sp>
        <p:nvSpPr>
          <p:cNvPr id="7" name="Rectangle 6"/>
          <p:cNvSpPr>
            <a:spLocks noChangeArrowheads="1"/>
          </p:cNvSpPr>
          <p:nvPr/>
        </p:nvSpPr>
        <p:spPr bwMode="auto">
          <a:xfrm>
            <a:off x="6204653" y="4494025"/>
            <a:ext cx="2804679" cy="1005840"/>
          </a:xfrm>
          <a:prstGeom prst="rect">
            <a:avLst/>
          </a:prstGeom>
          <a:solidFill>
            <a:srgbClr val="BAA9D3"/>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defTabSz="457200" eaLnBrk="1" hangingPunct="1"/>
            <a:r>
              <a:rPr lang="en-US" altLang="x-none" sz="1800" dirty="0">
                <a:latin typeface="+mn-lt"/>
              </a:rPr>
              <a:t>In the future, Jonas continues to </a:t>
            </a:r>
            <a:r>
              <a:rPr lang="ja-JP" altLang="en-US" sz="1800" dirty="0">
                <a:latin typeface="+mn-lt"/>
              </a:rPr>
              <a:t>“</a:t>
            </a:r>
            <a:r>
              <a:rPr lang="en-US" altLang="ja-JP" sz="1800" dirty="0">
                <a:latin typeface="+mn-lt"/>
              </a:rPr>
              <a:t>disrupt his peers and refuse</a:t>
            </a:r>
            <a:r>
              <a:rPr lang="ja-JP" altLang="en-US" sz="1800" dirty="0">
                <a:latin typeface="+mn-lt"/>
              </a:rPr>
              <a:t>”</a:t>
            </a:r>
            <a:endParaRPr lang="en-US" altLang="x-none" sz="1800" dirty="0">
              <a:latin typeface="+mn-lt"/>
            </a:endParaRPr>
          </a:p>
        </p:txBody>
      </p:sp>
      <p:sp>
        <p:nvSpPr>
          <p:cNvPr id="8" name="Rectangle 7"/>
          <p:cNvSpPr>
            <a:spLocks noChangeArrowheads="1"/>
          </p:cNvSpPr>
          <p:nvPr/>
        </p:nvSpPr>
        <p:spPr bwMode="auto">
          <a:xfrm>
            <a:off x="6204653" y="3314075"/>
            <a:ext cx="2804679" cy="1005840"/>
          </a:xfrm>
          <a:prstGeom prst="rect">
            <a:avLst/>
          </a:prstGeom>
          <a:solidFill>
            <a:schemeClr val="accent1">
              <a:lumMod val="60000"/>
              <a:lumOff val="4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defTabSz="457200" eaLnBrk="1" hangingPunct="1"/>
            <a:r>
              <a:rPr lang="en-US" altLang="x-none" sz="1800" dirty="0">
                <a:latin typeface="+mn-lt"/>
              </a:rPr>
              <a:t>Jonas’ teacher…GIVES him access to attention</a:t>
            </a:r>
          </a:p>
        </p:txBody>
      </p:sp>
      <p:sp>
        <p:nvSpPr>
          <p:cNvPr id="9" name="Rectangle 8"/>
          <p:cNvSpPr>
            <a:spLocks noChangeArrowheads="1"/>
          </p:cNvSpPr>
          <p:nvPr/>
        </p:nvSpPr>
        <p:spPr bwMode="auto">
          <a:xfrm>
            <a:off x="135826" y="3346976"/>
            <a:ext cx="2803522" cy="2166111"/>
          </a:xfrm>
          <a:prstGeom prst="rect">
            <a:avLst/>
          </a:prstGeom>
          <a:solidFill>
            <a:schemeClr val="accent5"/>
          </a:solidFill>
          <a:ln w="9525">
            <a:noFill/>
            <a:miter lim="800000"/>
            <a:headEnd/>
            <a:tailEnd/>
          </a:ln>
          <a:effectLst/>
        </p:spPr>
        <p:txBody>
          <a:bodyPr wrap="square" anchor="ctr"/>
          <a:lstStyle/>
          <a:p>
            <a:pPr algn="ctr" defTabSz="457200">
              <a:defRPr/>
            </a:pPr>
            <a:r>
              <a:rPr lang="en-US" sz="3200" b="1" dirty="0">
                <a:latin typeface="Franklin Gothic Medium"/>
              </a:rPr>
              <a:t>Positive reinforcement</a:t>
            </a:r>
          </a:p>
        </p:txBody>
      </p:sp>
      <p:sp>
        <p:nvSpPr>
          <p:cNvPr id="13" name="Title 12"/>
          <p:cNvSpPr>
            <a:spLocks noGrp="1"/>
          </p:cNvSpPr>
          <p:nvPr>
            <p:ph type="title"/>
          </p:nvPr>
        </p:nvSpPr>
        <p:spPr>
          <a:xfrm>
            <a:off x="63385" y="24042"/>
            <a:ext cx="7886700" cy="1113416"/>
          </a:xfrm>
        </p:spPr>
        <p:txBody>
          <a:bodyPr>
            <a:normAutofit/>
          </a:bodyPr>
          <a:lstStyle/>
          <a:p>
            <a:r>
              <a:rPr lang="en-US" altLang="x-none" b="1" dirty="0">
                <a:solidFill>
                  <a:schemeClr val="accent2"/>
                </a:solidFill>
                <a:ea typeface="ヒラギノ角ゴ Pro W3" charset="-128"/>
              </a:rPr>
              <a:t>Breakdown of Example: Jonas</a:t>
            </a:r>
            <a:endParaRPr lang="en-US" dirty="0"/>
          </a:p>
        </p:txBody>
      </p:sp>
      <p:sp>
        <p:nvSpPr>
          <p:cNvPr id="14" name="Rectangle 13"/>
          <p:cNvSpPr/>
          <p:nvPr/>
        </p:nvSpPr>
        <p:spPr>
          <a:xfrm>
            <a:off x="135826" y="1049541"/>
            <a:ext cx="2803523"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15" name="Rectangle 14"/>
          <p:cNvSpPr/>
          <p:nvPr/>
        </p:nvSpPr>
        <p:spPr>
          <a:xfrm>
            <a:off x="3170239" y="1049541"/>
            <a:ext cx="2803523"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16" name="Rectangle 15"/>
          <p:cNvSpPr/>
          <p:nvPr/>
        </p:nvSpPr>
        <p:spPr>
          <a:xfrm>
            <a:off x="6205809" y="1059478"/>
            <a:ext cx="2803523"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7" name="Rectangle 16"/>
          <p:cNvSpPr/>
          <p:nvPr/>
        </p:nvSpPr>
        <p:spPr>
          <a:xfrm>
            <a:off x="3170240" y="3346977"/>
            <a:ext cx="2803522" cy="100491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Action</a:t>
            </a:r>
          </a:p>
          <a:p>
            <a:pPr algn="ctr" defTabSz="457200"/>
            <a:r>
              <a:rPr lang="en-US" sz="2200" b="1" dirty="0">
                <a:solidFill>
                  <a:srgbClr val="FFFFFF"/>
                </a:solidFill>
                <a:latin typeface="Franklin Gothic Medium"/>
              </a:rPr>
              <a:t> (+ or -- )</a:t>
            </a:r>
          </a:p>
        </p:txBody>
      </p:sp>
      <p:sp>
        <p:nvSpPr>
          <p:cNvPr id="18" name="Rectangle 17"/>
          <p:cNvSpPr/>
          <p:nvPr/>
        </p:nvSpPr>
        <p:spPr>
          <a:xfrm>
            <a:off x="3170239" y="4480801"/>
            <a:ext cx="2803523" cy="1032287"/>
          </a:xfrm>
          <a:prstGeom prst="rect">
            <a:avLst/>
          </a:prstGeom>
          <a:solidFill>
            <a:srgbClr val="7E5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Effect</a:t>
            </a:r>
          </a:p>
          <a:p>
            <a:pPr algn="ctr"/>
            <a:r>
              <a:rPr lang="en-US" sz="2400" kern="0" dirty="0">
                <a:solidFill>
                  <a:schemeClr val="bg1"/>
                </a:solidFill>
                <a:latin typeface="Franklin Gothic Medium"/>
                <a:sym typeface="Wingdings" pitchFamily="2" charset="2"/>
              </a:rPr>
              <a:t>(</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 or </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a:t>
            </a:r>
            <a:endParaRPr lang="en-US" sz="2200" b="1" dirty="0">
              <a:solidFill>
                <a:srgbClr val="FFFFFF"/>
              </a:solidFill>
              <a:latin typeface="Franklin Gothic Medium"/>
            </a:endParaRPr>
          </a:p>
        </p:txBody>
      </p:sp>
      <p:sp>
        <p:nvSpPr>
          <p:cNvPr id="10" name="Oval 12" descr="An oval around an upward arrow. "/>
          <p:cNvSpPr>
            <a:spLocks noChangeArrowheads="1"/>
          </p:cNvSpPr>
          <p:nvPr/>
        </p:nvSpPr>
        <p:spPr bwMode="auto">
          <a:xfrm>
            <a:off x="4078313" y="5035345"/>
            <a:ext cx="372622" cy="391109"/>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
        <p:nvSpPr>
          <p:cNvPr id="11" name="Oval 13" descr="An oval around a plus arrow. "/>
          <p:cNvSpPr>
            <a:spLocks noChangeArrowheads="1"/>
          </p:cNvSpPr>
          <p:nvPr/>
        </p:nvSpPr>
        <p:spPr bwMode="auto">
          <a:xfrm>
            <a:off x="4130316" y="3870928"/>
            <a:ext cx="370665" cy="343958"/>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Tree>
    <p:extLst>
      <p:ext uri="{BB962C8B-B14F-4D97-AF65-F5344CB8AC3E}">
        <p14:creationId xmlns:p14="http://schemas.microsoft.com/office/powerpoint/2010/main" val="3961557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670810" y="1143000"/>
            <a:ext cx="7802380"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7150" indent="0">
              <a:lnSpc>
                <a:spcPct val="110000"/>
              </a:lnSpc>
              <a:buNone/>
            </a:pPr>
            <a:r>
              <a:rPr lang="en-US" altLang="x-none" sz="2800" dirty="0">
                <a:solidFill>
                  <a:schemeClr val="bg1"/>
                </a:solidFill>
                <a:ea typeface="ヒラギノ角ゴ Pro W3" charset="-128"/>
              </a:rPr>
              <a:t>At home, Emily has several chores (feed the dog, do her laundry, and clean up her room).  On Monday, Emily was tired.  Her mom reminded her to do her chores, but Emily said </a:t>
            </a:r>
            <a:r>
              <a:rPr lang="ja-JP" altLang="en-US" sz="2800" dirty="0">
                <a:solidFill>
                  <a:schemeClr val="bg1"/>
                </a:solidFill>
                <a:ea typeface="ヒラギノ角ゴ Pro W3" charset="-128"/>
              </a:rPr>
              <a:t>“</a:t>
            </a:r>
            <a:r>
              <a:rPr lang="en-US" altLang="ja-JP" sz="2800" dirty="0">
                <a:solidFill>
                  <a:schemeClr val="bg1"/>
                </a:solidFill>
                <a:ea typeface="ヒラギノ角ゴ Pro W3" charset="-128"/>
              </a:rPr>
              <a:t>No</a:t>
            </a:r>
            <a:r>
              <a:rPr lang="ja-JP" altLang="en-US" sz="2800" dirty="0">
                <a:solidFill>
                  <a:schemeClr val="bg1"/>
                </a:solidFill>
                <a:ea typeface="ヒラギノ角ゴ Pro W3" charset="-128"/>
              </a:rPr>
              <a:t>”</a:t>
            </a:r>
            <a:r>
              <a:rPr lang="en-US" altLang="ja-JP" sz="2800" dirty="0">
                <a:solidFill>
                  <a:schemeClr val="bg1"/>
                </a:solidFill>
                <a:ea typeface="ヒラギノ角ゴ Pro W3" charset="-128"/>
              </a:rPr>
              <a:t> and went up to her room.  When Emily’s favorite episode came on TV later she was not allowed to watch because her chores were not done.  (Her mom took her TV privileges away). In the future, Emily is less likely to say no and disappear to her room when asked to complete her chores.</a:t>
            </a:r>
            <a:endParaRPr lang="en-US" altLang="x-none" sz="2800" dirty="0">
              <a:solidFill>
                <a:schemeClr val="bg1"/>
              </a:solidFill>
              <a:ea typeface="ヒラギノ角ゴ Pro W3" charset="-128"/>
            </a:endParaRPr>
          </a:p>
        </p:txBody>
      </p:sp>
      <p:sp>
        <p:nvSpPr>
          <p:cNvPr id="5" name="Title 4"/>
          <p:cNvSpPr>
            <a:spLocks noGrp="1"/>
          </p:cNvSpPr>
          <p:nvPr>
            <p:ph type="title"/>
          </p:nvPr>
        </p:nvSpPr>
        <p:spPr/>
        <p:txBody>
          <a:bodyPr>
            <a:normAutofit/>
          </a:bodyPr>
          <a:lstStyle/>
          <a:p>
            <a:r>
              <a:rPr lang="en-US" altLang="x-none" b="1" dirty="0">
                <a:solidFill>
                  <a:schemeClr val="accent2"/>
                </a:solidFill>
                <a:ea typeface="ヒラギノ角ゴ Pro W3" charset="-128"/>
              </a:rPr>
              <a:t> Emily</a:t>
            </a:r>
            <a:endParaRPr lang="en-US" dirty="0"/>
          </a:p>
        </p:txBody>
      </p:sp>
    </p:spTree>
    <p:extLst>
      <p:ext uri="{BB962C8B-B14F-4D97-AF65-F5344CB8AC3E}">
        <p14:creationId xmlns:p14="http://schemas.microsoft.com/office/powerpoint/2010/main" val="1264863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826" y="2128633"/>
            <a:ext cx="2803523" cy="1005839"/>
          </a:xfrm>
          <a:prstGeom prst="rect">
            <a:avLst/>
          </a:prstGeom>
          <a:solidFill>
            <a:srgbClr val="BAD7FE"/>
          </a:solidFill>
          <a:ln w="9525">
            <a:noFill/>
            <a:miter lim="800000"/>
            <a:headEnd/>
            <a:tailEnd/>
          </a:ln>
          <a:effectLst/>
        </p:spPr>
        <p:txBody>
          <a:bodyPr wrap="square" anchor="ctr"/>
          <a:lstStyle/>
          <a:p>
            <a:pPr algn="ctr">
              <a:defRPr/>
            </a:pPr>
            <a:r>
              <a:rPr lang="en-US" dirty="0"/>
              <a:t>Emily is reminded to complete her chores</a:t>
            </a:r>
          </a:p>
        </p:txBody>
      </p:sp>
      <p:sp>
        <p:nvSpPr>
          <p:cNvPr id="5" name="Rectangle 4"/>
          <p:cNvSpPr>
            <a:spLocks noChangeArrowheads="1"/>
          </p:cNvSpPr>
          <p:nvPr/>
        </p:nvSpPr>
        <p:spPr bwMode="auto">
          <a:xfrm>
            <a:off x="3170240" y="2128633"/>
            <a:ext cx="2803522" cy="1005839"/>
          </a:xfrm>
          <a:prstGeom prst="rect">
            <a:avLst/>
          </a:prstGeom>
          <a:solidFill>
            <a:srgbClr val="DDBCE2"/>
          </a:solidFill>
          <a:ln w="9525">
            <a:noFill/>
            <a:miter lim="800000"/>
            <a:headEnd/>
            <a:tailEnd/>
          </a:ln>
          <a:effectLst/>
        </p:spPr>
        <p:txBody>
          <a:bodyPr wrap="square" anchor="ctr"/>
          <a:lstStyle/>
          <a:p>
            <a:pPr algn="ctr">
              <a:defRPr/>
            </a:pPr>
            <a:r>
              <a:rPr lang="en-US" dirty="0"/>
              <a:t>Says “no” and disappears to her room</a:t>
            </a:r>
          </a:p>
        </p:txBody>
      </p:sp>
      <p:sp>
        <p:nvSpPr>
          <p:cNvPr id="6" name="Rectangle 5"/>
          <p:cNvSpPr>
            <a:spLocks noChangeArrowheads="1"/>
          </p:cNvSpPr>
          <p:nvPr/>
        </p:nvSpPr>
        <p:spPr bwMode="auto">
          <a:xfrm>
            <a:off x="6204653" y="2128633"/>
            <a:ext cx="2804679" cy="1005840"/>
          </a:xfrm>
          <a:prstGeom prst="rect">
            <a:avLst/>
          </a:prstGeom>
          <a:solidFill>
            <a:schemeClr val="accent1">
              <a:lumMod val="40000"/>
              <a:lumOff val="6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She is not allowed to watch her favorite TV episode</a:t>
            </a:r>
          </a:p>
        </p:txBody>
      </p:sp>
      <p:sp>
        <p:nvSpPr>
          <p:cNvPr id="7" name="Rectangle 6"/>
          <p:cNvSpPr>
            <a:spLocks noChangeArrowheads="1"/>
          </p:cNvSpPr>
          <p:nvPr/>
        </p:nvSpPr>
        <p:spPr bwMode="auto">
          <a:xfrm>
            <a:off x="6204653" y="4494025"/>
            <a:ext cx="2804679" cy="1005840"/>
          </a:xfrm>
          <a:prstGeom prst="rect">
            <a:avLst/>
          </a:prstGeom>
          <a:solidFill>
            <a:srgbClr val="BAA9D3"/>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In the future, Emily is less likely to say no and go to her room</a:t>
            </a:r>
          </a:p>
        </p:txBody>
      </p:sp>
      <p:sp>
        <p:nvSpPr>
          <p:cNvPr id="8" name="Rectangle 7"/>
          <p:cNvSpPr>
            <a:spLocks noChangeArrowheads="1"/>
          </p:cNvSpPr>
          <p:nvPr/>
        </p:nvSpPr>
        <p:spPr bwMode="auto">
          <a:xfrm>
            <a:off x="6204653" y="3314075"/>
            <a:ext cx="2804679" cy="1005840"/>
          </a:xfrm>
          <a:prstGeom prst="rect">
            <a:avLst/>
          </a:prstGeom>
          <a:solidFill>
            <a:schemeClr val="accent1">
              <a:lumMod val="60000"/>
              <a:lumOff val="4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Her mom TAKES away her screen time</a:t>
            </a:r>
          </a:p>
        </p:txBody>
      </p:sp>
      <p:sp>
        <p:nvSpPr>
          <p:cNvPr id="9" name="Rectangle 8"/>
          <p:cNvSpPr>
            <a:spLocks noChangeArrowheads="1"/>
          </p:cNvSpPr>
          <p:nvPr/>
        </p:nvSpPr>
        <p:spPr bwMode="auto">
          <a:xfrm>
            <a:off x="135826" y="3346976"/>
            <a:ext cx="2803522" cy="2166111"/>
          </a:xfrm>
          <a:prstGeom prst="rect">
            <a:avLst/>
          </a:prstGeom>
          <a:solidFill>
            <a:schemeClr val="accent5"/>
          </a:solidFill>
          <a:ln w="9525">
            <a:noFill/>
            <a:miter lim="800000"/>
            <a:headEnd/>
            <a:tailEnd/>
          </a:ln>
          <a:effectLst/>
        </p:spPr>
        <p:txBody>
          <a:bodyPr wrap="square" anchor="ctr"/>
          <a:lstStyle/>
          <a:p>
            <a:pPr algn="ctr" defTabSz="457200">
              <a:defRPr/>
            </a:pPr>
            <a:r>
              <a:rPr lang="en-US" sz="3200" b="1" dirty="0">
                <a:latin typeface="Franklin Gothic Medium"/>
              </a:rPr>
              <a:t>Negative punishment</a:t>
            </a:r>
          </a:p>
        </p:txBody>
      </p:sp>
      <p:sp>
        <p:nvSpPr>
          <p:cNvPr id="13" name="Title 12"/>
          <p:cNvSpPr>
            <a:spLocks noGrp="1"/>
          </p:cNvSpPr>
          <p:nvPr>
            <p:ph type="title"/>
          </p:nvPr>
        </p:nvSpPr>
        <p:spPr>
          <a:xfrm>
            <a:off x="63385" y="24042"/>
            <a:ext cx="7886700" cy="1113416"/>
          </a:xfrm>
        </p:spPr>
        <p:txBody>
          <a:bodyPr>
            <a:normAutofit/>
          </a:bodyPr>
          <a:lstStyle/>
          <a:p>
            <a:r>
              <a:rPr lang="en-US" altLang="x-none" b="1" dirty="0">
                <a:solidFill>
                  <a:schemeClr val="accent2"/>
                </a:solidFill>
                <a:ea typeface="ヒラギノ角ゴ Pro W3" charset="-128"/>
              </a:rPr>
              <a:t>Breakdown of Example: Emily</a:t>
            </a:r>
            <a:endParaRPr lang="en-US" dirty="0"/>
          </a:p>
        </p:txBody>
      </p:sp>
      <p:sp>
        <p:nvSpPr>
          <p:cNvPr id="14" name="Rectangle 13"/>
          <p:cNvSpPr/>
          <p:nvPr/>
        </p:nvSpPr>
        <p:spPr>
          <a:xfrm>
            <a:off x="135826" y="1049541"/>
            <a:ext cx="2803523"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15" name="Rectangle 14"/>
          <p:cNvSpPr/>
          <p:nvPr/>
        </p:nvSpPr>
        <p:spPr>
          <a:xfrm>
            <a:off x="3170239" y="1049541"/>
            <a:ext cx="2803523"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16" name="Rectangle 15"/>
          <p:cNvSpPr/>
          <p:nvPr/>
        </p:nvSpPr>
        <p:spPr>
          <a:xfrm>
            <a:off x="6205809" y="1059478"/>
            <a:ext cx="2803523"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7" name="Rectangle 16"/>
          <p:cNvSpPr/>
          <p:nvPr/>
        </p:nvSpPr>
        <p:spPr>
          <a:xfrm>
            <a:off x="3170240" y="3346977"/>
            <a:ext cx="2803522" cy="100491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Action</a:t>
            </a:r>
          </a:p>
          <a:p>
            <a:pPr algn="ctr" defTabSz="457200"/>
            <a:r>
              <a:rPr lang="en-US" sz="2200" b="1" dirty="0">
                <a:solidFill>
                  <a:srgbClr val="FFFFFF"/>
                </a:solidFill>
                <a:latin typeface="Franklin Gothic Medium"/>
              </a:rPr>
              <a:t> (+ or -- )</a:t>
            </a:r>
          </a:p>
        </p:txBody>
      </p:sp>
      <p:sp>
        <p:nvSpPr>
          <p:cNvPr id="18" name="Rectangle 17"/>
          <p:cNvSpPr/>
          <p:nvPr/>
        </p:nvSpPr>
        <p:spPr>
          <a:xfrm>
            <a:off x="3170239" y="4480801"/>
            <a:ext cx="2803523" cy="1032287"/>
          </a:xfrm>
          <a:prstGeom prst="rect">
            <a:avLst/>
          </a:prstGeom>
          <a:solidFill>
            <a:srgbClr val="7E5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Effect</a:t>
            </a:r>
          </a:p>
          <a:p>
            <a:pPr algn="ctr"/>
            <a:r>
              <a:rPr lang="en-US" sz="2400" kern="0" dirty="0">
                <a:solidFill>
                  <a:schemeClr val="bg1"/>
                </a:solidFill>
                <a:latin typeface="Franklin Gothic Medium"/>
                <a:sym typeface="Wingdings" pitchFamily="2" charset="2"/>
              </a:rPr>
              <a:t>(</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 or </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a:t>
            </a:r>
            <a:endParaRPr lang="en-US" sz="2200" b="1" dirty="0">
              <a:solidFill>
                <a:srgbClr val="FFFFFF"/>
              </a:solidFill>
              <a:latin typeface="Franklin Gothic Medium"/>
            </a:endParaRPr>
          </a:p>
        </p:txBody>
      </p:sp>
      <p:sp>
        <p:nvSpPr>
          <p:cNvPr id="10" name="Oval 12" descr="An oval around a downward arrow. "/>
          <p:cNvSpPr>
            <a:spLocks noChangeArrowheads="1"/>
          </p:cNvSpPr>
          <p:nvPr/>
        </p:nvSpPr>
        <p:spPr bwMode="auto">
          <a:xfrm>
            <a:off x="4701565" y="4996944"/>
            <a:ext cx="372622" cy="391109"/>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
        <p:nvSpPr>
          <p:cNvPr id="11" name="Oval 13" descr="An oval around a minus sign. "/>
          <p:cNvSpPr>
            <a:spLocks noChangeArrowheads="1"/>
          </p:cNvSpPr>
          <p:nvPr/>
        </p:nvSpPr>
        <p:spPr bwMode="auto">
          <a:xfrm>
            <a:off x="4703522" y="3874456"/>
            <a:ext cx="370665" cy="343958"/>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Tree>
    <p:extLst>
      <p:ext uri="{BB962C8B-B14F-4D97-AF65-F5344CB8AC3E}">
        <p14:creationId xmlns:p14="http://schemas.microsoft.com/office/powerpoint/2010/main" val="1912271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670810" y="1460310"/>
            <a:ext cx="7802380" cy="478434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7150" indent="0">
              <a:lnSpc>
                <a:spcPct val="110000"/>
              </a:lnSpc>
              <a:buNone/>
            </a:pPr>
            <a:r>
              <a:rPr lang="en-US" altLang="x-none" sz="2800" dirty="0">
                <a:solidFill>
                  <a:schemeClr val="bg1"/>
                </a:solidFill>
                <a:ea typeface="ヒラギノ角ゴ Pro W3" charset="-128"/>
              </a:rPr>
              <a:t>When Henry is presented with difficult school work, he complains and puts his head down on his desk. Henry’s teacher takes his work away.  In the future, Henry continued to complain and put his head down whenever he was presented with difficult work.</a:t>
            </a:r>
          </a:p>
        </p:txBody>
      </p:sp>
      <p:sp>
        <p:nvSpPr>
          <p:cNvPr id="5" name="Title 4"/>
          <p:cNvSpPr>
            <a:spLocks noGrp="1"/>
          </p:cNvSpPr>
          <p:nvPr>
            <p:ph type="title"/>
          </p:nvPr>
        </p:nvSpPr>
        <p:spPr/>
        <p:txBody>
          <a:bodyPr>
            <a:normAutofit/>
          </a:bodyPr>
          <a:lstStyle/>
          <a:p>
            <a:r>
              <a:rPr lang="en-US" altLang="x-none" b="1" dirty="0">
                <a:solidFill>
                  <a:schemeClr val="accent2"/>
                </a:solidFill>
                <a:ea typeface="ヒラギノ角ゴ Pro W3" charset="-128"/>
              </a:rPr>
              <a:t> Henry</a:t>
            </a:r>
            <a:endParaRPr lang="en-US" dirty="0"/>
          </a:p>
        </p:txBody>
      </p:sp>
    </p:spTree>
    <p:extLst>
      <p:ext uri="{BB962C8B-B14F-4D97-AF65-F5344CB8AC3E}">
        <p14:creationId xmlns:p14="http://schemas.microsoft.com/office/powerpoint/2010/main" val="3991175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826" y="2128633"/>
            <a:ext cx="2803523" cy="1005839"/>
          </a:xfrm>
          <a:prstGeom prst="rect">
            <a:avLst/>
          </a:prstGeom>
          <a:solidFill>
            <a:srgbClr val="BAD7FE"/>
          </a:solidFill>
          <a:ln w="9525">
            <a:noFill/>
            <a:miter lim="800000"/>
            <a:headEnd/>
            <a:tailEnd/>
          </a:ln>
          <a:effectLst/>
        </p:spPr>
        <p:txBody>
          <a:bodyPr wrap="square" anchor="ctr"/>
          <a:lstStyle/>
          <a:p>
            <a:pPr algn="ctr">
              <a:defRPr/>
            </a:pPr>
            <a:r>
              <a:rPr lang="en-US" dirty="0"/>
              <a:t>When Henry is presented with school work</a:t>
            </a:r>
          </a:p>
        </p:txBody>
      </p:sp>
      <p:sp>
        <p:nvSpPr>
          <p:cNvPr id="5" name="Rectangle 4"/>
          <p:cNvSpPr>
            <a:spLocks noChangeArrowheads="1"/>
          </p:cNvSpPr>
          <p:nvPr/>
        </p:nvSpPr>
        <p:spPr bwMode="auto">
          <a:xfrm>
            <a:off x="3170240" y="2128633"/>
            <a:ext cx="2803522" cy="1005839"/>
          </a:xfrm>
          <a:prstGeom prst="rect">
            <a:avLst/>
          </a:prstGeom>
          <a:solidFill>
            <a:srgbClr val="DDBCE2"/>
          </a:solidFill>
          <a:ln w="9525">
            <a:noFill/>
            <a:miter lim="800000"/>
            <a:headEnd/>
            <a:tailEnd/>
          </a:ln>
          <a:effectLst/>
        </p:spPr>
        <p:txBody>
          <a:bodyPr wrap="square" anchor="ctr"/>
          <a:lstStyle/>
          <a:p>
            <a:pPr algn="ctr">
              <a:defRPr/>
            </a:pPr>
            <a:r>
              <a:rPr lang="en-US" dirty="0"/>
              <a:t>He complains and puts his head down</a:t>
            </a:r>
          </a:p>
        </p:txBody>
      </p:sp>
      <p:sp>
        <p:nvSpPr>
          <p:cNvPr id="6" name="Rectangle 5"/>
          <p:cNvSpPr>
            <a:spLocks noChangeArrowheads="1"/>
          </p:cNvSpPr>
          <p:nvPr/>
        </p:nvSpPr>
        <p:spPr bwMode="auto">
          <a:xfrm>
            <a:off x="6204653" y="2128633"/>
            <a:ext cx="2804679" cy="1005840"/>
          </a:xfrm>
          <a:prstGeom prst="rect">
            <a:avLst/>
          </a:prstGeom>
          <a:solidFill>
            <a:schemeClr val="accent1">
              <a:lumMod val="40000"/>
              <a:lumOff val="6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Henry’s teacher…takes his work away</a:t>
            </a:r>
          </a:p>
        </p:txBody>
      </p:sp>
      <p:sp>
        <p:nvSpPr>
          <p:cNvPr id="7" name="Rectangle 6"/>
          <p:cNvSpPr>
            <a:spLocks noChangeArrowheads="1"/>
          </p:cNvSpPr>
          <p:nvPr/>
        </p:nvSpPr>
        <p:spPr bwMode="auto">
          <a:xfrm>
            <a:off x="6204653" y="4494025"/>
            <a:ext cx="2804679" cy="1005840"/>
          </a:xfrm>
          <a:prstGeom prst="rect">
            <a:avLst/>
          </a:prstGeom>
          <a:solidFill>
            <a:srgbClr val="BAA9D3"/>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In the future, Henry continues to mumble and put his head down</a:t>
            </a:r>
          </a:p>
        </p:txBody>
      </p:sp>
      <p:sp>
        <p:nvSpPr>
          <p:cNvPr id="8" name="Rectangle 7"/>
          <p:cNvSpPr>
            <a:spLocks noChangeArrowheads="1"/>
          </p:cNvSpPr>
          <p:nvPr/>
        </p:nvSpPr>
        <p:spPr bwMode="auto">
          <a:xfrm>
            <a:off x="6204653" y="3314075"/>
            <a:ext cx="2804679" cy="1005840"/>
          </a:xfrm>
          <a:prstGeom prst="rect">
            <a:avLst/>
          </a:prstGeom>
          <a:solidFill>
            <a:schemeClr val="accent1">
              <a:lumMod val="60000"/>
              <a:lumOff val="4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Henry’s teacher…TAKES his work away</a:t>
            </a:r>
          </a:p>
        </p:txBody>
      </p:sp>
      <p:sp>
        <p:nvSpPr>
          <p:cNvPr id="9" name="Rectangle 8"/>
          <p:cNvSpPr>
            <a:spLocks noChangeArrowheads="1"/>
          </p:cNvSpPr>
          <p:nvPr/>
        </p:nvSpPr>
        <p:spPr bwMode="auto">
          <a:xfrm>
            <a:off x="135826" y="3346976"/>
            <a:ext cx="2803522" cy="2166111"/>
          </a:xfrm>
          <a:prstGeom prst="rect">
            <a:avLst/>
          </a:prstGeom>
          <a:solidFill>
            <a:schemeClr val="accent5"/>
          </a:solidFill>
          <a:ln w="9525">
            <a:noFill/>
            <a:miter lim="800000"/>
            <a:headEnd/>
            <a:tailEnd/>
          </a:ln>
          <a:effectLst/>
        </p:spPr>
        <p:txBody>
          <a:bodyPr wrap="square" anchor="ctr"/>
          <a:lstStyle/>
          <a:p>
            <a:pPr algn="ctr" defTabSz="457200">
              <a:defRPr/>
            </a:pPr>
            <a:r>
              <a:rPr lang="en-US" sz="3200" b="1" dirty="0">
                <a:latin typeface="Franklin Gothic Medium"/>
              </a:rPr>
              <a:t>Negative reinforcement</a:t>
            </a:r>
          </a:p>
        </p:txBody>
      </p:sp>
      <p:sp>
        <p:nvSpPr>
          <p:cNvPr id="13" name="Title 12"/>
          <p:cNvSpPr>
            <a:spLocks noGrp="1"/>
          </p:cNvSpPr>
          <p:nvPr>
            <p:ph type="title"/>
          </p:nvPr>
        </p:nvSpPr>
        <p:spPr>
          <a:xfrm>
            <a:off x="63385" y="24042"/>
            <a:ext cx="7886700" cy="1113416"/>
          </a:xfrm>
        </p:spPr>
        <p:txBody>
          <a:bodyPr>
            <a:normAutofit/>
          </a:bodyPr>
          <a:lstStyle/>
          <a:p>
            <a:r>
              <a:rPr lang="en-US" altLang="x-none" b="1" dirty="0">
                <a:solidFill>
                  <a:schemeClr val="accent2"/>
                </a:solidFill>
                <a:ea typeface="ヒラギノ角ゴ Pro W3" charset="-128"/>
              </a:rPr>
              <a:t>Breakdown of Example: Henry</a:t>
            </a:r>
            <a:endParaRPr lang="en-US" dirty="0"/>
          </a:p>
        </p:txBody>
      </p:sp>
      <p:sp>
        <p:nvSpPr>
          <p:cNvPr id="14" name="Rectangle 13"/>
          <p:cNvSpPr/>
          <p:nvPr/>
        </p:nvSpPr>
        <p:spPr>
          <a:xfrm>
            <a:off x="135826" y="1049541"/>
            <a:ext cx="2803523"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15" name="Rectangle 14"/>
          <p:cNvSpPr/>
          <p:nvPr/>
        </p:nvSpPr>
        <p:spPr>
          <a:xfrm>
            <a:off x="3170239" y="1049541"/>
            <a:ext cx="2803523"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16" name="Rectangle 15"/>
          <p:cNvSpPr/>
          <p:nvPr/>
        </p:nvSpPr>
        <p:spPr>
          <a:xfrm>
            <a:off x="6205809" y="1059478"/>
            <a:ext cx="2803523"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7" name="Rectangle 16"/>
          <p:cNvSpPr/>
          <p:nvPr/>
        </p:nvSpPr>
        <p:spPr>
          <a:xfrm>
            <a:off x="3170240" y="3346977"/>
            <a:ext cx="2803522" cy="100491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Action</a:t>
            </a:r>
          </a:p>
          <a:p>
            <a:pPr algn="ctr" defTabSz="457200"/>
            <a:r>
              <a:rPr lang="en-US" sz="2200" b="1" dirty="0">
                <a:solidFill>
                  <a:srgbClr val="FFFFFF"/>
                </a:solidFill>
                <a:latin typeface="Franklin Gothic Medium"/>
              </a:rPr>
              <a:t> (+ or -- )</a:t>
            </a:r>
          </a:p>
        </p:txBody>
      </p:sp>
      <p:sp>
        <p:nvSpPr>
          <p:cNvPr id="18" name="Rectangle 17"/>
          <p:cNvSpPr/>
          <p:nvPr/>
        </p:nvSpPr>
        <p:spPr>
          <a:xfrm>
            <a:off x="3170239" y="4480801"/>
            <a:ext cx="2803523" cy="1032287"/>
          </a:xfrm>
          <a:prstGeom prst="rect">
            <a:avLst/>
          </a:prstGeom>
          <a:solidFill>
            <a:srgbClr val="7E5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Effect</a:t>
            </a:r>
          </a:p>
          <a:p>
            <a:pPr algn="ctr"/>
            <a:r>
              <a:rPr lang="en-US" sz="2400" kern="0" dirty="0">
                <a:solidFill>
                  <a:schemeClr val="bg1"/>
                </a:solidFill>
                <a:latin typeface="Franklin Gothic Medium"/>
                <a:sym typeface="Wingdings" pitchFamily="2" charset="2"/>
              </a:rPr>
              <a:t>(</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 or </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a:t>
            </a:r>
            <a:endParaRPr lang="en-US" sz="2200" b="1" dirty="0">
              <a:solidFill>
                <a:srgbClr val="FFFFFF"/>
              </a:solidFill>
              <a:latin typeface="Franklin Gothic Medium"/>
            </a:endParaRPr>
          </a:p>
        </p:txBody>
      </p:sp>
      <p:sp>
        <p:nvSpPr>
          <p:cNvPr id="10" name="Oval 12" descr="An oval around an upward arrow. "/>
          <p:cNvSpPr>
            <a:spLocks noChangeArrowheads="1"/>
          </p:cNvSpPr>
          <p:nvPr/>
        </p:nvSpPr>
        <p:spPr bwMode="auto">
          <a:xfrm>
            <a:off x="4094239" y="4996944"/>
            <a:ext cx="372622" cy="391109"/>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
        <p:nvSpPr>
          <p:cNvPr id="11" name="Oval 13" descr="An arrow around a minus sign. "/>
          <p:cNvSpPr>
            <a:spLocks noChangeArrowheads="1"/>
          </p:cNvSpPr>
          <p:nvPr/>
        </p:nvSpPr>
        <p:spPr bwMode="auto">
          <a:xfrm>
            <a:off x="4703522" y="3874456"/>
            <a:ext cx="370665" cy="343958"/>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Tree>
    <p:extLst>
      <p:ext uri="{BB962C8B-B14F-4D97-AF65-F5344CB8AC3E}">
        <p14:creationId xmlns:p14="http://schemas.microsoft.com/office/powerpoint/2010/main" val="2812400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670810" y="1460310"/>
            <a:ext cx="7802380" cy="478434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7150" indent="0">
              <a:lnSpc>
                <a:spcPct val="110000"/>
              </a:lnSpc>
              <a:buNone/>
            </a:pPr>
            <a:r>
              <a:rPr lang="en-US" altLang="x-none" sz="2800" dirty="0">
                <a:solidFill>
                  <a:schemeClr val="bg1"/>
                </a:solidFill>
                <a:ea typeface="ヒラギノ角ゴ Pro W3" charset="-128"/>
              </a:rPr>
              <a:t>During lunch with peers, Mark made a derogatory comment toward one of his peers. The peer punched him.  In the future, Mark was less likely to make derogatory comments (at least toward that peer). </a:t>
            </a:r>
          </a:p>
        </p:txBody>
      </p:sp>
      <p:sp>
        <p:nvSpPr>
          <p:cNvPr id="5" name="Title 4"/>
          <p:cNvSpPr>
            <a:spLocks noGrp="1"/>
          </p:cNvSpPr>
          <p:nvPr>
            <p:ph type="title"/>
          </p:nvPr>
        </p:nvSpPr>
        <p:spPr/>
        <p:txBody>
          <a:bodyPr>
            <a:normAutofit/>
          </a:bodyPr>
          <a:lstStyle/>
          <a:p>
            <a:r>
              <a:rPr lang="en-US" altLang="x-none" b="1" dirty="0">
                <a:solidFill>
                  <a:schemeClr val="accent2"/>
                </a:solidFill>
                <a:ea typeface="ヒラギノ角ゴ Pro W3" charset="-128"/>
              </a:rPr>
              <a:t> Mark</a:t>
            </a:r>
            <a:endParaRPr lang="en-US" dirty="0"/>
          </a:p>
        </p:txBody>
      </p:sp>
    </p:spTree>
    <p:extLst>
      <p:ext uri="{BB962C8B-B14F-4D97-AF65-F5344CB8AC3E}">
        <p14:creationId xmlns:p14="http://schemas.microsoft.com/office/powerpoint/2010/main" val="256058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826" y="2128633"/>
            <a:ext cx="2803523" cy="1005839"/>
          </a:xfrm>
          <a:prstGeom prst="rect">
            <a:avLst/>
          </a:prstGeom>
          <a:solidFill>
            <a:srgbClr val="BAD7FE"/>
          </a:solidFill>
          <a:ln w="9525">
            <a:noFill/>
            <a:miter lim="800000"/>
            <a:headEnd/>
            <a:tailEnd/>
          </a:ln>
          <a:effectLst/>
        </p:spPr>
        <p:txBody>
          <a:bodyPr wrap="square" anchor="ctr"/>
          <a:lstStyle/>
          <a:p>
            <a:pPr algn="ctr">
              <a:defRPr/>
            </a:pPr>
            <a:r>
              <a:rPr lang="en-US" dirty="0"/>
              <a:t>During lunch with peers</a:t>
            </a:r>
          </a:p>
        </p:txBody>
      </p:sp>
      <p:sp>
        <p:nvSpPr>
          <p:cNvPr id="5" name="Rectangle 4"/>
          <p:cNvSpPr>
            <a:spLocks noChangeArrowheads="1"/>
          </p:cNvSpPr>
          <p:nvPr/>
        </p:nvSpPr>
        <p:spPr bwMode="auto">
          <a:xfrm>
            <a:off x="3170240" y="2128633"/>
            <a:ext cx="2803522" cy="1005839"/>
          </a:xfrm>
          <a:prstGeom prst="rect">
            <a:avLst/>
          </a:prstGeom>
          <a:solidFill>
            <a:srgbClr val="DDBCE2"/>
          </a:solidFill>
          <a:ln w="9525">
            <a:noFill/>
            <a:miter lim="800000"/>
            <a:headEnd/>
            <a:tailEnd/>
          </a:ln>
          <a:effectLst/>
        </p:spPr>
        <p:txBody>
          <a:bodyPr wrap="square" anchor="ctr"/>
          <a:lstStyle/>
          <a:p>
            <a:pPr algn="ctr">
              <a:defRPr/>
            </a:pPr>
            <a:r>
              <a:rPr lang="en-US" dirty="0"/>
              <a:t>Mark made a derogatory comment</a:t>
            </a:r>
          </a:p>
        </p:txBody>
      </p:sp>
      <p:sp>
        <p:nvSpPr>
          <p:cNvPr id="6" name="Rectangle 5"/>
          <p:cNvSpPr>
            <a:spLocks noChangeArrowheads="1"/>
          </p:cNvSpPr>
          <p:nvPr/>
        </p:nvSpPr>
        <p:spPr bwMode="auto">
          <a:xfrm>
            <a:off x="6204653" y="2128633"/>
            <a:ext cx="2804679" cy="1005840"/>
          </a:xfrm>
          <a:prstGeom prst="rect">
            <a:avLst/>
          </a:prstGeom>
          <a:solidFill>
            <a:schemeClr val="accent1">
              <a:lumMod val="40000"/>
              <a:lumOff val="6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The peer punched him</a:t>
            </a:r>
          </a:p>
        </p:txBody>
      </p:sp>
      <p:sp>
        <p:nvSpPr>
          <p:cNvPr id="7" name="Rectangle 6"/>
          <p:cNvSpPr>
            <a:spLocks noChangeArrowheads="1"/>
          </p:cNvSpPr>
          <p:nvPr/>
        </p:nvSpPr>
        <p:spPr bwMode="auto">
          <a:xfrm>
            <a:off x="6204653" y="4494025"/>
            <a:ext cx="2804679" cy="1005840"/>
          </a:xfrm>
          <a:prstGeom prst="rect">
            <a:avLst/>
          </a:prstGeom>
          <a:solidFill>
            <a:srgbClr val="BAA9D3"/>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less likely to make  derogatory comments</a:t>
            </a:r>
          </a:p>
        </p:txBody>
      </p:sp>
      <p:sp>
        <p:nvSpPr>
          <p:cNvPr id="8" name="Rectangle 7"/>
          <p:cNvSpPr>
            <a:spLocks noChangeArrowheads="1"/>
          </p:cNvSpPr>
          <p:nvPr/>
        </p:nvSpPr>
        <p:spPr bwMode="auto">
          <a:xfrm>
            <a:off x="6204653" y="3314075"/>
            <a:ext cx="2804679" cy="1005840"/>
          </a:xfrm>
          <a:prstGeom prst="rect">
            <a:avLst/>
          </a:prstGeom>
          <a:solidFill>
            <a:schemeClr val="accent1">
              <a:lumMod val="60000"/>
              <a:lumOff val="4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Peer “</a:t>
            </a:r>
            <a:r>
              <a:rPr lang="en-US" altLang="x-none" b="1" dirty="0">
                <a:latin typeface="+mj-lt"/>
              </a:rPr>
              <a:t>gave</a:t>
            </a:r>
            <a:r>
              <a:rPr lang="en-US" altLang="x-none" sz="1800" dirty="0">
                <a:latin typeface="+mn-lt"/>
              </a:rPr>
              <a:t>” a punch</a:t>
            </a:r>
          </a:p>
        </p:txBody>
      </p:sp>
      <p:sp>
        <p:nvSpPr>
          <p:cNvPr id="9" name="Rectangle 8"/>
          <p:cNvSpPr>
            <a:spLocks noChangeArrowheads="1"/>
          </p:cNvSpPr>
          <p:nvPr/>
        </p:nvSpPr>
        <p:spPr bwMode="auto">
          <a:xfrm>
            <a:off x="135826" y="3346976"/>
            <a:ext cx="2803522" cy="2166111"/>
          </a:xfrm>
          <a:prstGeom prst="rect">
            <a:avLst/>
          </a:prstGeom>
          <a:solidFill>
            <a:schemeClr val="accent5"/>
          </a:solidFill>
          <a:ln w="9525">
            <a:noFill/>
            <a:miter lim="800000"/>
            <a:headEnd/>
            <a:tailEnd/>
          </a:ln>
          <a:effectLst/>
        </p:spPr>
        <p:txBody>
          <a:bodyPr wrap="square" anchor="ctr"/>
          <a:lstStyle/>
          <a:p>
            <a:pPr algn="ctr" defTabSz="457200">
              <a:defRPr/>
            </a:pPr>
            <a:r>
              <a:rPr lang="en-US" sz="3200" b="1" dirty="0">
                <a:latin typeface="Franklin Gothic Medium"/>
              </a:rPr>
              <a:t>Positive punishment</a:t>
            </a:r>
          </a:p>
        </p:txBody>
      </p:sp>
      <p:sp>
        <p:nvSpPr>
          <p:cNvPr id="13" name="Title 12"/>
          <p:cNvSpPr>
            <a:spLocks noGrp="1"/>
          </p:cNvSpPr>
          <p:nvPr>
            <p:ph type="title"/>
          </p:nvPr>
        </p:nvSpPr>
        <p:spPr>
          <a:xfrm>
            <a:off x="63385" y="24042"/>
            <a:ext cx="7886700" cy="1113416"/>
          </a:xfrm>
        </p:spPr>
        <p:txBody>
          <a:bodyPr>
            <a:normAutofit/>
          </a:bodyPr>
          <a:lstStyle/>
          <a:p>
            <a:r>
              <a:rPr lang="en-US" altLang="x-none" b="1" dirty="0">
                <a:solidFill>
                  <a:schemeClr val="accent2"/>
                </a:solidFill>
                <a:ea typeface="ヒラギノ角ゴ Pro W3" charset="-128"/>
              </a:rPr>
              <a:t>Breakdown of Example: Mark</a:t>
            </a:r>
            <a:endParaRPr lang="en-US" dirty="0"/>
          </a:p>
        </p:txBody>
      </p:sp>
      <p:sp>
        <p:nvSpPr>
          <p:cNvPr id="14" name="Rectangle 13"/>
          <p:cNvSpPr/>
          <p:nvPr/>
        </p:nvSpPr>
        <p:spPr>
          <a:xfrm>
            <a:off x="135826" y="1049541"/>
            <a:ext cx="2803523"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15" name="Rectangle 14"/>
          <p:cNvSpPr/>
          <p:nvPr/>
        </p:nvSpPr>
        <p:spPr>
          <a:xfrm>
            <a:off x="3170239" y="1049541"/>
            <a:ext cx="2803523"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16" name="Rectangle 15"/>
          <p:cNvSpPr/>
          <p:nvPr/>
        </p:nvSpPr>
        <p:spPr>
          <a:xfrm>
            <a:off x="6205809" y="1059478"/>
            <a:ext cx="2803523"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7" name="Rectangle 16"/>
          <p:cNvSpPr/>
          <p:nvPr/>
        </p:nvSpPr>
        <p:spPr>
          <a:xfrm>
            <a:off x="3170240" y="3346977"/>
            <a:ext cx="2803522" cy="100491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Action</a:t>
            </a:r>
          </a:p>
          <a:p>
            <a:pPr algn="ctr" defTabSz="457200"/>
            <a:r>
              <a:rPr lang="en-US" sz="2200" b="1" dirty="0">
                <a:solidFill>
                  <a:srgbClr val="FFFFFF"/>
                </a:solidFill>
                <a:latin typeface="Franklin Gothic Medium"/>
              </a:rPr>
              <a:t> (+ or -- )</a:t>
            </a:r>
          </a:p>
        </p:txBody>
      </p:sp>
      <p:sp>
        <p:nvSpPr>
          <p:cNvPr id="18" name="Rectangle 17"/>
          <p:cNvSpPr/>
          <p:nvPr/>
        </p:nvSpPr>
        <p:spPr>
          <a:xfrm>
            <a:off x="3170239" y="4480801"/>
            <a:ext cx="2803523" cy="1032287"/>
          </a:xfrm>
          <a:prstGeom prst="rect">
            <a:avLst/>
          </a:prstGeom>
          <a:solidFill>
            <a:srgbClr val="7E5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Effect</a:t>
            </a:r>
          </a:p>
          <a:p>
            <a:pPr algn="ctr"/>
            <a:r>
              <a:rPr lang="en-US" sz="2400" kern="0" dirty="0">
                <a:solidFill>
                  <a:schemeClr val="bg1"/>
                </a:solidFill>
                <a:latin typeface="Franklin Gothic Medium"/>
                <a:sym typeface="Wingdings" pitchFamily="2" charset="2"/>
              </a:rPr>
              <a:t>(</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 or </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a:t>
            </a:r>
            <a:endParaRPr lang="en-US" sz="2200" b="1" dirty="0">
              <a:solidFill>
                <a:srgbClr val="FFFFFF"/>
              </a:solidFill>
              <a:latin typeface="Franklin Gothic Medium"/>
            </a:endParaRPr>
          </a:p>
        </p:txBody>
      </p:sp>
      <p:sp>
        <p:nvSpPr>
          <p:cNvPr id="10" name="Oval 12" descr="An arrow around a plus sign. "/>
          <p:cNvSpPr>
            <a:spLocks noChangeArrowheads="1"/>
          </p:cNvSpPr>
          <p:nvPr/>
        </p:nvSpPr>
        <p:spPr bwMode="auto">
          <a:xfrm>
            <a:off x="4694740" y="4996944"/>
            <a:ext cx="372622" cy="391109"/>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
        <p:nvSpPr>
          <p:cNvPr id="11" name="Oval 13" descr="An arrow around a plus sign. "/>
          <p:cNvSpPr>
            <a:spLocks noChangeArrowheads="1"/>
          </p:cNvSpPr>
          <p:nvPr/>
        </p:nvSpPr>
        <p:spPr bwMode="auto">
          <a:xfrm>
            <a:off x="4096196" y="3878772"/>
            <a:ext cx="370665" cy="343958"/>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Tree>
    <p:extLst>
      <p:ext uri="{BB962C8B-B14F-4D97-AF65-F5344CB8AC3E}">
        <p14:creationId xmlns:p14="http://schemas.microsoft.com/office/powerpoint/2010/main" val="471129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8"/>
            <a:ext cx="7955280" cy="1489773"/>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1.10: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Share your examples of antecedents and consequences</a:t>
            </a:r>
            <a:endParaRPr lang="en-US" sz="3600" dirty="0"/>
          </a:p>
        </p:txBody>
      </p:sp>
      <p:sp>
        <p:nvSpPr>
          <p:cNvPr id="177155" name="Rectangle 3"/>
          <p:cNvSpPr>
            <a:spLocks noGrp="1" noChangeArrowheads="1"/>
          </p:cNvSpPr>
          <p:nvPr>
            <p:ph idx="1"/>
          </p:nvPr>
        </p:nvSpPr>
        <p:spPr>
          <a:xfrm>
            <a:off x="421973" y="2299648"/>
            <a:ext cx="8223263" cy="3684701"/>
          </a:xfrm>
        </p:spPr>
        <p:txBody>
          <a:bodyPr>
            <a:noAutofit/>
          </a:bodyPr>
          <a:lstStyle/>
          <a:p>
            <a:pPr>
              <a:defRPr/>
            </a:pPr>
            <a:r>
              <a:rPr lang="en-US" dirty="0">
                <a:solidFill>
                  <a:schemeClr val="bg1"/>
                </a:solidFill>
              </a:rPr>
              <a:t>Develop an example for each type of consequence (Positive and Negative Reinforcement and Positive and Negative Punishment) </a:t>
            </a:r>
          </a:p>
          <a:p>
            <a:pPr>
              <a:defRPr/>
            </a:pP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164617" y="5480526"/>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1.10</a:t>
            </a:r>
          </a:p>
        </p:txBody>
      </p:sp>
    </p:spTree>
    <p:extLst>
      <p:ext uri="{BB962C8B-B14F-4D97-AF65-F5344CB8AC3E}">
        <p14:creationId xmlns:p14="http://schemas.microsoft.com/office/powerpoint/2010/main" val="355331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descr="A diagram detailing what different audiences can get from the module.">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980185144"/>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08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Remember!</a:t>
            </a:r>
          </a:p>
        </p:txBody>
      </p:sp>
      <p:sp>
        <p:nvSpPr>
          <p:cNvPr id="3" name="Content Placeholder 2"/>
          <p:cNvSpPr>
            <a:spLocks noGrp="1"/>
          </p:cNvSpPr>
          <p:nvPr>
            <p:ph idx="1"/>
          </p:nvPr>
        </p:nvSpPr>
        <p:spPr>
          <a:xfrm>
            <a:off x="628650" y="2292825"/>
            <a:ext cx="7886700" cy="1958454"/>
          </a:xfrm>
        </p:spPr>
        <p:txBody>
          <a:bodyPr>
            <a:normAutofit/>
          </a:bodyPr>
          <a:lstStyle/>
          <a:p>
            <a:pPr marL="0" indent="0">
              <a:buNone/>
            </a:pPr>
            <a:r>
              <a:rPr lang="en-US" sz="4000" b="1" dirty="0">
                <a:solidFill>
                  <a:schemeClr val="bg1"/>
                </a:solidFill>
                <a:latin typeface="+mj-lt"/>
              </a:rPr>
              <a:t>You only know if a consequence is reinforcing or punishing by looking at the effect on future behavior.</a:t>
            </a:r>
          </a:p>
          <a:p>
            <a:endParaRPr lang="en-US" sz="4000" b="1" dirty="0">
              <a:solidFill>
                <a:schemeClr val="bg1"/>
              </a:solidFill>
              <a:latin typeface="+mj-lt"/>
            </a:endParaRPr>
          </a:p>
          <a:p>
            <a:pPr marL="0" indent="0">
              <a:buNone/>
            </a:pPr>
            <a:endParaRPr lang="en-US" sz="4000" b="1" dirty="0">
              <a:solidFill>
                <a:schemeClr val="bg1"/>
              </a:solidFill>
              <a:latin typeface="+mj-lt"/>
            </a:endParaRPr>
          </a:p>
        </p:txBody>
      </p:sp>
    </p:spTree>
    <p:extLst>
      <p:ext uri="{BB962C8B-B14F-4D97-AF65-F5344CB8AC3E}">
        <p14:creationId xmlns:p14="http://schemas.microsoft.com/office/powerpoint/2010/main" val="3933466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C183D7F6-B498-43B3-948B-1728B52AA6E4}">
                <adec:decorative xmlns:adec="http://schemas.microsoft.com/office/drawing/2017/decorative" val="1"/>
              </a:ext>
            </a:extLst>
          </p:cNvPr>
          <p:cNvSpPr txBox="1">
            <a:spLocks/>
          </p:cNvSpPr>
          <p:nvPr/>
        </p:nvSpPr>
        <p:spPr>
          <a:xfrm>
            <a:off x="457200" y="10974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4400" b="1" dirty="0">
              <a:solidFill>
                <a:schemeClr val="accent2"/>
              </a:solidFill>
            </a:endParaRPr>
          </a:p>
        </p:txBody>
      </p:sp>
      <p:sp>
        <p:nvSpPr>
          <p:cNvPr id="6" name="Rectangle 5"/>
          <p:cNvSpPr/>
          <p:nvPr/>
        </p:nvSpPr>
        <p:spPr>
          <a:xfrm>
            <a:off x="2510851" y="166391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7" name="Rectangle 6"/>
          <p:cNvSpPr/>
          <p:nvPr/>
        </p:nvSpPr>
        <p:spPr>
          <a:xfrm>
            <a:off x="4686924" y="165642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p:cNvSpPr/>
          <p:nvPr/>
        </p:nvSpPr>
        <p:spPr>
          <a:xfrm>
            <a:off x="6862997" y="165641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9" name="Rectangle 8"/>
          <p:cNvSpPr/>
          <p:nvPr/>
        </p:nvSpPr>
        <p:spPr>
          <a:xfrm>
            <a:off x="334778" y="166391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0" name="Right Arrow 9" descr="An arrow leading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ight Arrow 10" descr="An arrow leading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ight Arrow 11" descr="An arrow leading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6862997" y="3467912"/>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Reinforcement</a:t>
            </a:r>
          </a:p>
        </p:txBody>
      </p:sp>
      <p:sp>
        <p:nvSpPr>
          <p:cNvPr id="15" name="Rectangle 14"/>
          <p:cNvSpPr/>
          <p:nvPr/>
        </p:nvSpPr>
        <p:spPr>
          <a:xfrm>
            <a:off x="6862997" y="4895318"/>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Punishment</a:t>
            </a:r>
          </a:p>
        </p:txBody>
      </p:sp>
      <p:sp>
        <p:nvSpPr>
          <p:cNvPr id="16" name="Rectangle 15"/>
          <p:cNvSpPr/>
          <p:nvPr/>
        </p:nvSpPr>
        <p:spPr>
          <a:xfrm>
            <a:off x="2510851" y="3473092"/>
            <a:ext cx="1928734" cy="707887"/>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Discriminative</a:t>
            </a:r>
          </a:p>
          <a:p>
            <a:pPr algn="ctr" defTabSz="457200"/>
            <a:r>
              <a:rPr lang="en-US" sz="2000" b="1" dirty="0">
                <a:solidFill>
                  <a:schemeClr val="accent2">
                    <a:lumMod val="90000"/>
                    <a:lumOff val="10000"/>
                  </a:schemeClr>
                </a:solidFill>
                <a:latin typeface="Franklin Gothic Medium"/>
              </a:rPr>
              <a:t>Stimulus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7" name="Rectangle 16"/>
          <p:cNvSpPr/>
          <p:nvPr/>
        </p:nvSpPr>
        <p:spPr>
          <a:xfrm>
            <a:off x="2510851" y="4362143"/>
            <a:ext cx="1928734" cy="329784"/>
          </a:xfrm>
          <a:prstGeom prst="rect">
            <a:avLst/>
          </a:prstGeom>
          <a:solidFill>
            <a:schemeClr val="bg1"/>
          </a:solidFill>
          <a:ln w="38100">
            <a:solidFill>
              <a:srgbClr val="00549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S-Delta (S</a:t>
            </a:r>
            <a:r>
              <a:rPr lang="en-US" sz="2400" b="1" baseline="30000" dirty="0">
                <a:solidFill>
                  <a:schemeClr val="accent2">
                    <a:lumMod val="90000"/>
                    <a:lumOff val="10000"/>
                  </a:schemeClr>
                </a:solidFill>
                <a:latin typeface="Franklin Gothic Medium"/>
              </a:rPr>
              <a:t>▵</a:t>
            </a:r>
            <a:r>
              <a:rPr lang="en-US" sz="2000" b="1" dirty="0">
                <a:solidFill>
                  <a:schemeClr val="accent2">
                    <a:lumMod val="90000"/>
                    <a:lumOff val="10000"/>
                  </a:schemeClr>
                </a:solidFill>
                <a:latin typeface="Franklin Gothic Medium"/>
              </a:rPr>
              <a:t>)</a:t>
            </a:r>
          </a:p>
        </p:txBody>
      </p:sp>
      <p:sp>
        <p:nvSpPr>
          <p:cNvPr id="18" name="Rectangle 17"/>
          <p:cNvSpPr/>
          <p:nvPr/>
        </p:nvSpPr>
        <p:spPr>
          <a:xfrm>
            <a:off x="2510851" y="4895318"/>
            <a:ext cx="1928734" cy="707887"/>
          </a:xfrm>
          <a:prstGeom prst="rect">
            <a:avLst/>
          </a:prstGeom>
          <a:solidFill>
            <a:schemeClr val="bg1"/>
          </a:solidFill>
          <a:ln w="57150">
            <a:solidFill>
              <a:srgbClr val="00549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 Minus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9" name="Rectangle 18"/>
          <p:cNvSpPr/>
          <p:nvPr/>
        </p:nvSpPr>
        <p:spPr>
          <a:xfrm>
            <a:off x="4686924" y="4160811"/>
            <a:ext cx="1928734" cy="707887"/>
          </a:xfrm>
          <a:prstGeom prst="rect">
            <a:avLst/>
          </a:prstGeom>
          <a:solidFill>
            <a:schemeClr val="bg1"/>
          </a:solidFill>
          <a:ln w="28575">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a:solidFill>
                  <a:srgbClr val="A856B6"/>
                </a:solidFill>
                <a:latin typeface="Franklin Gothic Medium"/>
              </a:rPr>
              <a:t>Response</a:t>
            </a:r>
            <a:endParaRPr lang="en-US" sz="2000" b="1" dirty="0">
              <a:solidFill>
                <a:srgbClr val="A856B6"/>
              </a:solidFill>
              <a:latin typeface="Franklin Gothic Medium"/>
            </a:endParaRPr>
          </a:p>
        </p:txBody>
      </p:sp>
      <p:cxnSp>
        <p:nvCxnSpPr>
          <p:cNvPr id="20" name="Straight Arrow Connector 19" descr="An arrow leading from discriminative stimulus to response. "/>
          <p:cNvCxnSpPr/>
          <p:nvPr/>
        </p:nvCxnSpPr>
        <p:spPr>
          <a:xfrm>
            <a:off x="4563254" y="3821855"/>
            <a:ext cx="563382" cy="22549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descr="An arrow from response to reinforcement. "/>
          <p:cNvCxnSpPr/>
          <p:nvPr/>
        </p:nvCxnSpPr>
        <p:spPr>
          <a:xfrm rot="7800000">
            <a:off x="6185938" y="3821855"/>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n arrow from response to punishment. "/>
          <p:cNvCxnSpPr/>
          <p:nvPr/>
        </p:nvCxnSpPr>
        <p:spPr>
          <a:xfrm>
            <a:off x="6200192" y="5136514"/>
            <a:ext cx="563382" cy="225494"/>
          </a:xfrm>
          <a:prstGeom prst="straightConnector1">
            <a:avLst/>
          </a:prstGeom>
          <a:ln w="57150">
            <a:solidFill>
              <a:srgbClr val="00549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n arrow from SD minus to response. "/>
          <p:cNvCxnSpPr/>
          <p:nvPr/>
        </p:nvCxnSpPr>
        <p:spPr>
          <a:xfrm rot="7800000">
            <a:off x="4538639" y="5136514"/>
            <a:ext cx="563382" cy="225494"/>
          </a:xfrm>
          <a:prstGeom prst="straightConnector1">
            <a:avLst/>
          </a:prstGeom>
          <a:ln w="57150">
            <a:solidFill>
              <a:srgbClr val="005493"/>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n arrow from S-Delta to response. "/>
          <p:cNvCxnSpPr>
            <a:stCxn id="18" idx="3"/>
          </p:cNvCxnSpPr>
          <p:nvPr/>
        </p:nvCxnSpPr>
        <p:spPr>
          <a:xfrm flipV="1">
            <a:off x="4439585" y="4522060"/>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C183D7F6-B498-43B3-948B-1728B52AA6E4}">
                <adec:decorative xmlns:adec="http://schemas.microsoft.com/office/drawing/2017/decorative" val="1"/>
              </a:ext>
            </a:extLst>
          </p:cNvPr>
          <p:cNvCxnSpPr/>
          <p:nvPr/>
        </p:nvCxnSpPr>
        <p:spPr>
          <a:xfrm flipV="1">
            <a:off x="6340982" y="4524766"/>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9829"/>
            <a:ext cx="7886700" cy="833621"/>
          </a:xfrm>
        </p:spPr>
        <p:txBody>
          <a:bodyPr>
            <a:normAutofit/>
          </a:bodyPr>
          <a:lstStyle/>
          <a:p>
            <a:r>
              <a:rPr lang="en-US" b="1" dirty="0">
                <a:solidFill>
                  <a:schemeClr val="accent2"/>
                </a:solidFill>
              </a:rPr>
              <a:t>Building Blocks of Behavior</a:t>
            </a:r>
            <a:endParaRPr lang="en-US" dirty="0"/>
          </a:p>
        </p:txBody>
      </p:sp>
      <p:sp>
        <p:nvSpPr>
          <p:cNvPr id="28" name="Title 1"/>
          <p:cNvSpPr txBox="1">
            <a:spLocks/>
          </p:cNvSpPr>
          <p:nvPr/>
        </p:nvSpPr>
        <p:spPr bwMode="auto">
          <a:xfrm>
            <a:off x="817307" y="489557"/>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3 Types of Antecedents</a:t>
            </a:r>
            <a:endParaRPr lang="en-US" sz="4000" b="1" kern="0" dirty="0">
              <a:solidFill>
                <a:schemeClr val="bg1"/>
              </a:solidFill>
            </a:endParaRPr>
          </a:p>
        </p:txBody>
      </p:sp>
    </p:spTree>
    <p:extLst>
      <p:ext uri="{BB962C8B-B14F-4D97-AF65-F5344CB8AC3E}">
        <p14:creationId xmlns:p14="http://schemas.microsoft.com/office/powerpoint/2010/main" val="2171250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C183D7F6-B498-43B3-948B-1728B52AA6E4}">
                <adec:decorative xmlns:adec="http://schemas.microsoft.com/office/drawing/2017/decorative" val="1"/>
              </a:ext>
            </a:extLst>
          </p:cNvPr>
          <p:cNvSpPr txBox="1">
            <a:spLocks/>
          </p:cNvSpPr>
          <p:nvPr/>
        </p:nvSpPr>
        <p:spPr>
          <a:xfrm>
            <a:off x="457200" y="10974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4400" b="1" dirty="0">
              <a:solidFill>
                <a:schemeClr val="accent2"/>
              </a:solidFill>
            </a:endParaRPr>
          </a:p>
        </p:txBody>
      </p:sp>
      <p:sp>
        <p:nvSpPr>
          <p:cNvPr id="6" name="Rectangle 5"/>
          <p:cNvSpPr/>
          <p:nvPr/>
        </p:nvSpPr>
        <p:spPr>
          <a:xfrm>
            <a:off x="2510851" y="166391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7" name="Rectangle 6"/>
          <p:cNvSpPr/>
          <p:nvPr/>
        </p:nvSpPr>
        <p:spPr>
          <a:xfrm>
            <a:off x="4686924" y="165642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p:cNvSpPr/>
          <p:nvPr/>
        </p:nvSpPr>
        <p:spPr>
          <a:xfrm>
            <a:off x="6862997" y="165641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9" name="Rectangle 8"/>
          <p:cNvSpPr/>
          <p:nvPr/>
        </p:nvSpPr>
        <p:spPr>
          <a:xfrm>
            <a:off x="334778" y="166391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0" name="Right Arrow 9" descr="An arrow from setting event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ight Arrow 10" descr="An arrow from antecedent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ight Arrow 11" descr="AN arrow from behavior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6922333" y="3196835"/>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Reinforcement: Peers laugh</a:t>
            </a:r>
          </a:p>
        </p:txBody>
      </p:sp>
      <p:sp>
        <p:nvSpPr>
          <p:cNvPr id="15" name="Rectangle 14"/>
          <p:cNvSpPr/>
          <p:nvPr/>
        </p:nvSpPr>
        <p:spPr>
          <a:xfrm>
            <a:off x="6862997" y="4869924"/>
            <a:ext cx="2300239" cy="1378019"/>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Punishment: You are corrected or provided with disapproving looks</a:t>
            </a:r>
          </a:p>
        </p:txBody>
      </p:sp>
      <p:sp>
        <p:nvSpPr>
          <p:cNvPr id="16" name="Rectangle 15"/>
          <p:cNvSpPr/>
          <p:nvPr/>
        </p:nvSpPr>
        <p:spPr>
          <a:xfrm>
            <a:off x="1379622" y="3217918"/>
            <a:ext cx="3059963" cy="963062"/>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Discriminative</a:t>
            </a:r>
          </a:p>
          <a:p>
            <a:pPr algn="ctr" defTabSz="457200"/>
            <a:r>
              <a:rPr lang="en-US" sz="2000" b="1" dirty="0">
                <a:solidFill>
                  <a:schemeClr val="accent2">
                    <a:lumMod val="90000"/>
                    <a:lumOff val="10000"/>
                  </a:schemeClr>
                </a:solidFill>
                <a:latin typeface="Franklin Gothic Medium"/>
              </a:rPr>
              <a:t>Stimulus: </a:t>
            </a:r>
          </a:p>
          <a:p>
            <a:pPr algn="ctr" defTabSz="457200"/>
            <a:r>
              <a:rPr lang="en-US" sz="2000" b="1" dirty="0">
                <a:solidFill>
                  <a:schemeClr val="accent2">
                    <a:lumMod val="90000"/>
                    <a:lumOff val="10000"/>
                  </a:schemeClr>
                </a:solidFill>
                <a:latin typeface="Franklin Gothic Medium"/>
              </a:rPr>
              <a:t>With your friends </a:t>
            </a:r>
          </a:p>
        </p:txBody>
      </p:sp>
      <p:sp>
        <p:nvSpPr>
          <p:cNvPr id="17" name="Rectangle 16"/>
          <p:cNvSpPr/>
          <p:nvPr/>
        </p:nvSpPr>
        <p:spPr>
          <a:xfrm>
            <a:off x="1379622" y="4293142"/>
            <a:ext cx="3059963" cy="645834"/>
          </a:xfrm>
          <a:prstGeom prst="rect">
            <a:avLst/>
          </a:prstGeom>
          <a:solidFill>
            <a:schemeClr val="bg1"/>
          </a:solidFill>
          <a:ln w="38100">
            <a:solidFill>
              <a:srgbClr val="00549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S-Delta: </a:t>
            </a:r>
          </a:p>
          <a:p>
            <a:pPr algn="ctr" defTabSz="457200"/>
            <a:r>
              <a:rPr lang="en-US" sz="2000" b="1" dirty="0">
                <a:solidFill>
                  <a:schemeClr val="accent2">
                    <a:lumMod val="90000"/>
                    <a:lumOff val="10000"/>
                  </a:schemeClr>
                </a:solidFill>
                <a:latin typeface="Franklin Gothic Medium"/>
              </a:rPr>
              <a:t>With little kids </a:t>
            </a:r>
          </a:p>
        </p:txBody>
      </p:sp>
      <p:sp>
        <p:nvSpPr>
          <p:cNvPr id="18" name="Rectangle 17"/>
          <p:cNvSpPr/>
          <p:nvPr/>
        </p:nvSpPr>
        <p:spPr>
          <a:xfrm>
            <a:off x="1379622" y="5136514"/>
            <a:ext cx="3073848" cy="959599"/>
          </a:xfrm>
          <a:prstGeom prst="rect">
            <a:avLst/>
          </a:prstGeom>
          <a:solidFill>
            <a:schemeClr val="bg1"/>
          </a:solidFill>
          <a:ln w="57150">
            <a:solidFill>
              <a:srgbClr val="00549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 Minus: With your boss or family members who don’t appreciate sarcasm </a:t>
            </a:r>
          </a:p>
        </p:txBody>
      </p:sp>
      <p:sp>
        <p:nvSpPr>
          <p:cNvPr id="19" name="Rectangle 18"/>
          <p:cNvSpPr/>
          <p:nvPr/>
        </p:nvSpPr>
        <p:spPr>
          <a:xfrm>
            <a:off x="4686924" y="4160811"/>
            <a:ext cx="1928734" cy="707887"/>
          </a:xfrm>
          <a:prstGeom prst="rect">
            <a:avLst/>
          </a:prstGeom>
          <a:solidFill>
            <a:schemeClr val="bg1"/>
          </a:solidFill>
          <a:ln w="28575">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A856B6"/>
                </a:solidFill>
                <a:latin typeface="Franklin Gothic Medium"/>
              </a:rPr>
              <a:t>You tell a sarcastic joke</a:t>
            </a:r>
          </a:p>
        </p:txBody>
      </p:sp>
      <p:cxnSp>
        <p:nvCxnSpPr>
          <p:cNvPr id="20" name="Straight Arrow Connector 19" descr="An arrow from discriminative stimulus to you tell a sarcastic joke. "/>
          <p:cNvCxnSpPr>
            <a:cxnSpLocks/>
          </p:cNvCxnSpPr>
          <p:nvPr/>
        </p:nvCxnSpPr>
        <p:spPr>
          <a:xfrm>
            <a:off x="4563254" y="3821855"/>
            <a:ext cx="239844" cy="25068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descr="An arrow from you tell a sarcastic joke to reinforcement peers laugh. "/>
          <p:cNvCxnSpPr/>
          <p:nvPr/>
        </p:nvCxnSpPr>
        <p:spPr>
          <a:xfrm rot="7800000">
            <a:off x="6185938" y="3821855"/>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n arrow from you tell a sarcastic joke to punishment: you are corrected or provided with disapproving looks. "/>
          <p:cNvCxnSpPr>
            <a:cxnSpLocks/>
          </p:cNvCxnSpPr>
          <p:nvPr/>
        </p:nvCxnSpPr>
        <p:spPr>
          <a:xfrm>
            <a:off x="6200192" y="5028855"/>
            <a:ext cx="563382" cy="333153"/>
          </a:xfrm>
          <a:prstGeom prst="straightConnector1">
            <a:avLst/>
          </a:prstGeom>
          <a:ln w="57150">
            <a:solidFill>
              <a:srgbClr val="00549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n arrow from Sd Minus to you tell a sarcastic joke. "/>
          <p:cNvCxnSpPr>
            <a:cxnSpLocks/>
          </p:cNvCxnSpPr>
          <p:nvPr/>
        </p:nvCxnSpPr>
        <p:spPr>
          <a:xfrm flipH="1">
            <a:off x="4524520" y="5028855"/>
            <a:ext cx="534874" cy="688825"/>
          </a:xfrm>
          <a:prstGeom prst="straightConnector1">
            <a:avLst/>
          </a:prstGeom>
          <a:ln w="57150">
            <a:solidFill>
              <a:srgbClr val="005493"/>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n arrow from S-Delta to you tell a sarcastic joke. "/>
          <p:cNvCxnSpPr>
            <a:cxnSpLocks/>
            <a:endCxn id="19" idx="1"/>
          </p:cNvCxnSpPr>
          <p:nvPr/>
        </p:nvCxnSpPr>
        <p:spPr>
          <a:xfrm flipV="1">
            <a:off x="4469144" y="4514755"/>
            <a:ext cx="217780" cy="160156"/>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descr="You tell a sarcastic joke to nothing they don't get it. "/>
          <p:cNvCxnSpPr/>
          <p:nvPr/>
        </p:nvCxnSpPr>
        <p:spPr>
          <a:xfrm flipV="1">
            <a:off x="6340982" y="4524766"/>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9829"/>
            <a:ext cx="7886700" cy="833621"/>
          </a:xfrm>
        </p:spPr>
        <p:txBody>
          <a:bodyPr>
            <a:normAutofit/>
          </a:bodyPr>
          <a:lstStyle/>
          <a:p>
            <a:r>
              <a:rPr lang="en-US" b="1" dirty="0">
                <a:solidFill>
                  <a:schemeClr val="accent2"/>
                </a:solidFill>
              </a:rPr>
              <a:t>Building Blocks of Behavior</a:t>
            </a:r>
            <a:endParaRPr lang="en-US" dirty="0"/>
          </a:p>
        </p:txBody>
      </p:sp>
      <p:sp>
        <p:nvSpPr>
          <p:cNvPr id="28" name="Title 1"/>
          <p:cNvSpPr txBox="1">
            <a:spLocks/>
          </p:cNvSpPr>
          <p:nvPr/>
        </p:nvSpPr>
        <p:spPr bwMode="auto">
          <a:xfrm>
            <a:off x="817307" y="489557"/>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3 Types of Antecedents</a:t>
            </a:r>
            <a:endParaRPr lang="en-US" sz="4000" b="1" kern="0" dirty="0">
              <a:solidFill>
                <a:schemeClr val="bg1"/>
              </a:solidFill>
            </a:endParaRPr>
          </a:p>
        </p:txBody>
      </p:sp>
      <p:sp>
        <p:nvSpPr>
          <p:cNvPr id="25" name="TextBox 24">
            <a:extLst>
              <a:ext uri="{FF2B5EF4-FFF2-40B4-BE49-F238E27FC236}">
                <a16:creationId xmlns:a16="http://schemas.microsoft.com/office/drawing/2014/main" id="{7B8F07C2-8871-0F4A-8297-44329CCC9FFA}"/>
              </a:ext>
            </a:extLst>
          </p:cNvPr>
          <p:cNvSpPr txBox="1"/>
          <p:nvPr/>
        </p:nvSpPr>
        <p:spPr>
          <a:xfrm>
            <a:off x="7222547" y="4152744"/>
            <a:ext cx="1812758" cy="646331"/>
          </a:xfrm>
          <a:prstGeom prst="rect">
            <a:avLst/>
          </a:prstGeom>
          <a:noFill/>
          <a:ln w="57150">
            <a:solidFill>
              <a:schemeClr val="accent2">
                <a:lumMod val="75000"/>
                <a:lumOff val="25000"/>
              </a:schemeClr>
            </a:solidFill>
            <a:prstDash val="sysDot"/>
          </a:ln>
        </p:spPr>
        <p:txBody>
          <a:bodyPr wrap="square" rtlCol="0">
            <a:spAutoFit/>
          </a:bodyPr>
          <a:lstStyle/>
          <a:p>
            <a:r>
              <a:rPr lang="en-US" dirty="0"/>
              <a:t>Nothing: they don’t get it….</a:t>
            </a:r>
          </a:p>
        </p:txBody>
      </p:sp>
    </p:spTree>
    <p:extLst>
      <p:ext uri="{BB962C8B-B14F-4D97-AF65-F5344CB8AC3E}">
        <p14:creationId xmlns:p14="http://schemas.microsoft.com/office/powerpoint/2010/main" val="3375259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7405" y="5588217"/>
            <a:ext cx="6280880" cy="646331"/>
          </a:xfrm>
          <a:prstGeom prst="rect">
            <a:avLst/>
          </a:prstGeom>
          <a:noFill/>
        </p:spPr>
        <p:txBody>
          <a:bodyPr wrap="square" rtlCol="0">
            <a:spAutoFit/>
          </a:bodyPr>
          <a:lstStyle/>
          <a:p>
            <a:pPr defTabSz="457200"/>
            <a:r>
              <a:rPr lang="en-US" sz="1200" dirty="0">
                <a:solidFill>
                  <a:prstClr val="white"/>
                </a:solidFill>
                <a:latin typeface="Franklin Gothic Medium"/>
              </a:rPr>
              <a:t>When most people say “antecedent,” they mean “discriminative stimulus, as they’re referring to the antecedent that occasions the behavior (due to prior history of reinforcement in its presence)</a:t>
            </a:r>
          </a:p>
        </p:txBody>
      </p:sp>
      <p:sp>
        <p:nvSpPr>
          <p:cNvPr id="5" name="Title 1">
            <a:extLst>
              <a:ext uri="{C183D7F6-B498-43B3-948B-1728B52AA6E4}">
                <adec:decorative xmlns:adec="http://schemas.microsoft.com/office/drawing/2017/decorative" val="1"/>
              </a:ext>
            </a:extLst>
          </p:cNvPr>
          <p:cNvSpPr txBox="1">
            <a:spLocks/>
          </p:cNvSpPr>
          <p:nvPr/>
        </p:nvSpPr>
        <p:spPr>
          <a:xfrm>
            <a:off x="457200" y="10974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4400" b="1" dirty="0">
              <a:solidFill>
                <a:schemeClr val="accent2"/>
              </a:solidFill>
            </a:endParaRPr>
          </a:p>
        </p:txBody>
      </p:sp>
      <p:sp>
        <p:nvSpPr>
          <p:cNvPr id="6" name="Rectangle 5"/>
          <p:cNvSpPr/>
          <p:nvPr/>
        </p:nvSpPr>
        <p:spPr>
          <a:xfrm>
            <a:off x="2510851" y="166391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7" name="Rectangle 6"/>
          <p:cNvSpPr/>
          <p:nvPr/>
        </p:nvSpPr>
        <p:spPr>
          <a:xfrm>
            <a:off x="4686924" y="165642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p:cNvSpPr/>
          <p:nvPr/>
        </p:nvSpPr>
        <p:spPr>
          <a:xfrm>
            <a:off x="6862997" y="165641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9" name="Rectangle 8"/>
          <p:cNvSpPr/>
          <p:nvPr/>
        </p:nvSpPr>
        <p:spPr>
          <a:xfrm>
            <a:off x="334778" y="166391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0" name="Right Arrow 9" descr="An arrow leading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ight Arrow 10" descr="An arrow leading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ight Arrow 11" descr="An arrow leading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6862997" y="3467912"/>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Reinforcement</a:t>
            </a:r>
          </a:p>
        </p:txBody>
      </p:sp>
      <p:sp>
        <p:nvSpPr>
          <p:cNvPr id="15" name="Rectangle 14"/>
          <p:cNvSpPr/>
          <p:nvPr/>
        </p:nvSpPr>
        <p:spPr>
          <a:xfrm>
            <a:off x="6862997" y="4895318"/>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Punishment</a:t>
            </a:r>
          </a:p>
        </p:txBody>
      </p:sp>
      <p:sp>
        <p:nvSpPr>
          <p:cNvPr id="16" name="Rectangle 15"/>
          <p:cNvSpPr/>
          <p:nvPr/>
        </p:nvSpPr>
        <p:spPr>
          <a:xfrm>
            <a:off x="2510851" y="3473092"/>
            <a:ext cx="1928734" cy="707887"/>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Discriminative</a:t>
            </a:r>
          </a:p>
          <a:p>
            <a:pPr algn="ctr" defTabSz="457200"/>
            <a:r>
              <a:rPr lang="en-US" sz="2000" b="1" dirty="0">
                <a:solidFill>
                  <a:schemeClr val="accent2">
                    <a:lumMod val="90000"/>
                    <a:lumOff val="10000"/>
                  </a:schemeClr>
                </a:solidFill>
                <a:latin typeface="Franklin Gothic Medium"/>
              </a:rPr>
              <a:t>Stimulus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7" name="Rectangle 16"/>
          <p:cNvSpPr/>
          <p:nvPr/>
        </p:nvSpPr>
        <p:spPr>
          <a:xfrm>
            <a:off x="2510851" y="4362143"/>
            <a:ext cx="1928734" cy="329784"/>
          </a:xfrm>
          <a:prstGeom prst="rect">
            <a:avLst/>
          </a:prstGeom>
          <a:solidFill>
            <a:schemeClr val="bg1"/>
          </a:solidFill>
          <a:ln w="38100">
            <a:solidFill>
              <a:srgbClr val="00549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S-Delta (S</a:t>
            </a:r>
            <a:r>
              <a:rPr lang="en-US" sz="2400" b="1" baseline="30000" dirty="0">
                <a:solidFill>
                  <a:schemeClr val="accent2">
                    <a:lumMod val="90000"/>
                    <a:lumOff val="10000"/>
                  </a:schemeClr>
                </a:solidFill>
                <a:latin typeface="Franklin Gothic Medium"/>
              </a:rPr>
              <a:t>▵</a:t>
            </a:r>
            <a:r>
              <a:rPr lang="en-US" sz="2000" b="1" dirty="0">
                <a:solidFill>
                  <a:schemeClr val="accent2">
                    <a:lumMod val="90000"/>
                    <a:lumOff val="10000"/>
                  </a:schemeClr>
                </a:solidFill>
                <a:latin typeface="Franklin Gothic Medium"/>
              </a:rPr>
              <a:t>)</a:t>
            </a:r>
          </a:p>
        </p:txBody>
      </p:sp>
      <p:sp>
        <p:nvSpPr>
          <p:cNvPr id="18" name="Rectangle 17"/>
          <p:cNvSpPr/>
          <p:nvPr/>
        </p:nvSpPr>
        <p:spPr>
          <a:xfrm>
            <a:off x="2510851" y="4895318"/>
            <a:ext cx="1928734" cy="707887"/>
          </a:xfrm>
          <a:prstGeom prst="rect">
            <a:avLst/>
          </a:prstGeom>
          <a:solidFill>
            <a:schemeClr val="bg1"/>
          </a:solidFill>
          <a:ln w="57150">
            <a:solidFill>
              <a:srgbClr val="00549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 Minus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9" name="Rectangle 18"/>
          <p:cNvSpPr/>
          <p:nvPr/>
        </p:nvSpPr>
        <p:spPr>
          <a:xfrm>
            <a:off x="4686924" y="4160811"/>
            <a:ext cx="1928734" cy="707887"/>
          </a:xfrm>
          <a:prstGeom prst="rect">
            <a:avLst/>
          </a:prstGeom>
          <a:solidFill>
            <a:schemeClr val="bg1"/>
          </a:solidFill>
          <a:ln w="28575">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a:solidFill>
                  <a:srgbClr val="A856B6"/>
                </a:solidFill>
                <a:latin typeface="Franklin Gothic Medium"/>
              </a:rPr>
              <a:t>Response</a:t>
            </a:r>
            <a:endParaRPr lang="en-US" sz="2000" b="1" dirty="0">
              <a:solidFill>
                <a:srgbClr val="A856B6"/>
              </a:solidFill>
              <a:latin typeface="Franklin Gothic Medium"/>
            </a:endParaRPr>
          </a:p>
        </p:txBody>
      </p:sp>
      <p:cxnSp>
        <p:nvCxnSpPr>
          <p:cNvPr id="20" name="Straight Arrow Connector 19" descr="An arrow from Sd leading to response. "/>
          <p:cNvCxnSpPr/>
          <p:nvPr/>
        </p:nvCxnSpPr>
        <p:spPr>
          <a:xfrm>
            <a:off x="4563254" y="3821855"/>
            <a:ext cx="563382" cy="22549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descr="An arrow from response to reinforcement. "/>
          <p:cNvCxnSpPr/>
          <p:nvPr/>
        </p:nvCxnSpPr>
        <p:spPr>
          <a:xfrm rot="7800000">
            <a:off x="6185938" y="3821855"/>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n arrow from response  to punishment. "/>
          <p:cNvCxnSpPr/>
          <p:nvPr/>
        </p:nvCxnSpPr>
        <p:spPr>
          <a:xfrm>
            <a:off x="6200192" y="5136514"/>
            <a:ext cx="563382" cy="225494"/>
          </a:xfrm>
          <a:prstGeom prst="straightConnector1">
            <a:avLst/>
          </a:prstGeom>
          <a:ln w="57150">
            <a:solidFill>
              <a:srgbClr val="00549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n arrow from Sd minus to response. "/>
          <p:cNvCxnSpPr/>
          <p:nvPr/>
        </p:nvCxnSpPr>
        <p:spPr>
          <a:xfrm rot="7800000">
            <a:off x="4538639" y="5136514"/>
            <a:ext cx="563382" cy="225494"/>
          </a:xfrm>
          <a:prstGeom prst="straightConnector1">
            <a:avLst/>
          </a:prstGeom>
          <a:ln w="57150">
            <a:solidFill>
              <a:srgbClr val="005493"/>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n arrow from S-delta to response. "/>
          <p:cNvCxnSpPr>
            <a:stCxn id="18" idx="3"/>
          </p:cNvCxnSpPr>
          <p:nvPr/>
        </p:nvCxnSpPr>
        <p:spPr>
          <a:xfrm flipV="1">
            <a:off x="4439585" y="4522060"/>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34778" y="3467912"/>
            <a:ext cx="1928734" cy="2123658"/>
          </a:xfrm>
          <a:prstGeom prst="rect">
            <a:avLst/>
          </a:prstGeom>
          <a:noFill/>
        </p:spPr>
        <p:txBody>
          <a:bodyPr wrap="square" rtlCol="0">
            <a:spAutoFit/>
          </a:bodyPr>
          <a:lstStyle/>
          <a:p>
            <a:pPr defTabSz="457200"/>
            <a:r>
              <a:rPr lang="en-US" sz="2200" b="1" dirty="0">
                <a:solidFill>
                  <a:prstClr val="white"/>
                </a:solidFill>
                <a:latin typeface="Franklin Gothic Medium"/>
              </a:rPr>
              <a:t>Which type of antecedent is the most likely to occasion the behavior?</a:t>
            </a:r>
          </a:p>
        </p:txBody>
      </p:sp>
      <p:cxnSp>
        <p:nvCxnSpPr>
          <p:cNvPr id="26" name="Straight Arrow Connector 25" descr="AN arrow from response to ?"/>
          <p:cNvCxnSpPr/>
          <p:nvPr/>
        </p:nvCxnSpPr>
        <p:spPr>
          <a:xfrm flipV="1">
            <a:off x="6340982" y="4524766"/>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9829"/>
            <a:ext cx="7886700" cy="833621"/>
          </a:xfrm>
        </p:spPr>
        <p:txBody>
          <a:bodyPr>
            <a:normAutofit/>
          </a:bodyPr>
          <a:lstStyle/>
          <a:p>
            <a:r>
              <a:rPr lang="en-US" b="1" dirty="0">
                <a:solidFill>
                  <a:schemeClr val="accent2"/>
                </a:solidFill>
              </a:rPr>
              <a:t>Building Blocks of Behavior</a:t>
            </a:r>
            <a:endParaRPr lang="en-US" dirty="0"/>
          </a:p>
        </p:txBody>
      </p:sp>
      <p:sp>
        <p:nvSpPr>
          <p:cNvPr id="28" name="Title 1"/>
          <p:cNvSpPr txBox="1">
            <a:spLocks/>
          </p:cNvSpPr>
          <p:nvPr/>
        </p:nvSpPr>
        <p:spPr bwMode="auto">
          <a:xfrm>
            <a:off x="817307" y="489557"/>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3 Types of Antecedents</a:t>
            </a:r>
            <a:endParaRPr lang="en-US" sz="4000" b="1" kern="0" dirty="0">
              <a:solidFill>
                <a:schemeClr val="bg1"/>
              </a:solidFill>
            </a:endParaRPr>
          </a:p>
        </p:txBody>
      </p:sp>
    </p:spTree>
    <p:extLst>
      <p:ext uri="{BB962C8B-B14F-4D97-AF65-F5344CB8AC3E}">
        <p14:creationId xmlns:p14="http://schemas.microsoft.com/office/powerpoint/2010/main" val="1804266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5744"/>
            <a:ext cx="8229600" cy="713144"/>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5" name="Rectangle 4"/>
          <p:cNvSpPr/>
          <p:nvPr/>
        </p:nvSpPr>
        <p:spPr>
          <a:xfrm>
            <a:off x="2510851" y="161894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6" name="Rectangle 5"/>
          <p:cNvSpPr/>
          <p:nvPr/>
        </p:nvSpPr>
        <p:spPr>
          <a:xfrm>
            <a:off x="4686924" y="161145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7" name="Rectangle 6"/>
          <p:cNvSpPr/>
          <p:nvPr/>
        </p:nvSpPr>
        <p:spPr>
          <a:xfrm>
            <a:off x="6862997" y="161144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8" name="Rectangle 7"/>
          <p:cNvSpPr/>
          <p:nvPr/>
        </p:nvSpPr>
        <p:spPr>
          <a:xfrm>
            <a:off x="334778" y="161894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3" name="Rectangle 12"/>
          <p:cNvSpPr/>
          <p:nvPr/>
        </p:nvSpPr>
        <p:spPr>
          <a:xfrm>
            <a:off x="6862997" y="3215973"/>
            <a:ext cx="1928734" cy="707887"/>
          </a:xfrm>
          <a:prstGeom prst="rect">
            <a:avLst/>
          </a:prstGeom>
          <a:solidFill>
            <a:schemeClr val="bg1"/>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4" name="Rectangle 13"/>
          <p:cNvSpPr/>
          <p:nvPr/>
        </p:nvSpPr>
        <p:spPr>
          <a:xfrm>
            <a:off x="4686924" y="3215973"/>
            <a:ext cx="1928734" cy="707887"/>
          </a:xfrm>
          <a:prstGeom prst="rect">
            <a:avLst/>
          </a:prstGeom>
          <a:solidFill>
            <a:schemeClr val="bg1"/>
          </a:solidFill>
          <a:ln w="38100">
            <a:solidFill>
              <a:srgbClr val="813C8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813C8C"/>
                </a:solidFill>
                <a:latin typeface="Franklin Gothic Medium"/>
              </a:rPr>
              <a:t>Response</a:t>
            </a:r>
          </a:p>
        </p:txBody>
      </p:sp>
      <p:sp>
        <p:nvSpPr>
          <p:cNvPr id="15" name="Right Arrow 14" descr="An arrow from response to reinforcement. "/>
          <p:cNvSpPr/>
          <p:nvPr/>
        </p:nvSpPr>
        <p:spPr>
          <a:xfrm>
            <a:off x="6509477" y="3352558"/>
            <a:ext cx="479687" cy="434715"/>
          </a:xfrm>
          <a:prstGeom prst="rightArrow">
            <a:avLst/>
          </a:prstGeom>
          <a:gradFill flip="none" rotWithShape="1">
            <a:gsLst>
              <a:gs pos="0">
                <a:srgbClr val="813C8C"/>
              </a:gs>
              <a:gs pos="86000">
                <a:schemeClr val="accent1">
                  <a:lumMod val="75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Rectangle 15"/>
          <p:cNvSpPr/>
          <p:nvPr/>
        </p:nvSpPr>
        <p:spPr>
          <a:xfrm>
            <a:off x="158969" y="3922210"/>
            <a:ext cx="8985031" cy="2308324"/>
          </a:xfrm>
          <a:prstGeom prst="rect">
            <a:avLst/>
          </a:prstGeom>
        </p:spPr>
        <p:txBody>
          <a:bodyPr wrap="square">
            <a:spAutoFit/>
          </a:bodyPr>
          <a:lstStyle/>
          <a:p>
            <a:pPr defTabSz="457200"/>
            <a:r>
              <a:rPr lang="en-US" altLang="x-none" sz="2400" dirty="0">
                <a:solidFill>
                  <a:schemeClr val="bg1"/>
                </a:solidFill>
                <a:latin typeface="Franklin Gothic Medium"/>
                <a:ea typeface="ヒラギノ角ゴ Pro W3" charset="-128"/>
              </a:rPr>
              <a:t>When the consequences that function to reinforce a behavior (i.e., reinforcers) are withheld or prevented from occurring, </a:t>
            </a:r>
          </a:p>
          <a:p>
            <a:pPr defTabSz="457200"/>
            <a:r>
              <a:rPr lang="en-US" altLang="x-none" sz="2400" dirty="0">
                <a:solidFill>
                  <a:schemeClr val="bg1"/>
                </a:solidFill>
                <a:latin typeface="Franklin Gothic Medium"/>
                <a:ea typeface="ヒラギノ角ゴ Pro W3" charset="-128"/>
              </a:rPr>
              <a:t>the behavior will eventually disappear.  This is called </a:t>
            </a:r>
            <a:r>
              <a:rPr lang="en-US" altLang="x-none" sz="2400" b="1" i="1" dirty="0">
                <a:solidFill>
                  <a:schemeClr val="bg1"/>
                </a:solidFill>
                <a:latin typeface="Franklin Gothic Medium"/>
                <a:ea typeface="ヒラギノ角ゴ Pro W3" charset="-128"/>
              </a:rPr>
              <a:t>extinction</a:t>
            </a:r>
            <a:r>
              <a:rPr lang="en-US" altLang="x-none" sz="2400" dirty="0">
                <a:solidFill>
                  <a:schemeClr val="bg1"/>
                </a:solidFill>
                <a:latin typeface="Franklin Gothic Medium"/>
                <a:ea typeface="ヒラギノ角ゴ Pro W3" charset="-128"/>
              </a:rPr>
              <a:t>.</a:t>
            </a:r>
          </a:p>
          <a:p>
            <a:pPr defTabSz="457200"/>
            <a:endParaRPr lang="en-US" altLang="x-none" sz="2400" dirty="0">
              <a:solidFill>
                <a:schemeClr val="bg1"/>
              </a:solidFill>
              <a:latin typeface="Franklin Gothic Medium"/>
              <a:ea typeface="ヒラギノ角ゴ Pro W3" charset="-128"/>
            </a:endParaRPr>
          </a:p>
          <a:p>
            <a:pPr defTabSz="457200"/>
            <a:r>
              <a:rPr lang="en-US" altLang="x-none" sz="2400" dirty="0">
                <a:solidFill>
                  <a:schemeClr val="bg1"/>
                </a:solidFill>
                <a:latin typeface="Franklin Gothic Medium"/>
                <a:ea typeface="ヒラギノ角ゴ Pro W3" charset="-128"/>
              </a:rPr>
              <a:t>An </a:t>
            </a:r>
            <a:r>
              <a:rPr lang="en-US" altLang="x-none" sz="2400" b="1" i="1" dirty="0">
                <a:solidFill>
                  <a:schemeClr val="bg1"/>
                </a:solidFill>
                <a:latin typeface="Franklin Gothic Medium"/>
                <a:ea typeface="ヒラギノ角ゴ Pro W3" charset="-128"/>
              </a:rPr>
              <a:t>extinction burst</a:t>
            </a:r>
            <a:r>
              <a:rPr lang="en-US" altLang="x-none" sz="2400" dirty="0">
                <a:solidFill>
                  <a:schemeClr val="bg1"/>
                </a:solidFill>
                <a:latin typeface="Franklin Gothic Medium"/>
                <a:ea typeface="ヒラギノ角ゴ Pro W3" charset="-128"/>
              </a:rPr>
              <a:t> is a temporary increase in behavior following the removal of reinforcement.</a:t>
            </a:r>
          </a:p>
        </p:txBody>
      </p:sp>
      <p:sp>
        <p:nvSpPr>
          <p:cNvPr id="17" name="Rectangle 16">
            <a:extLst>
              <a:ext uri="{C183D7F6-B498-43B3-948B-1728B52AA6E4}">
                <adec:decorative xmlns:adec="http://schemas.microsoft.com/office/drawing/2017/decorative" val="1"/>
              </a:ext>
            </a:extLst>
          </p:cNvPr>
          <p:cNvSpPr/>
          <p:nvPr/>
        </p:nvSpPr>
        <p:spPr>
          <a:xfrm>
            <a:off x="158969" y="5423344"/>
            <a:ext cx="8581869" cy="757312"/>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chemeClr val="bg1"/>
              </a:solidFill>
            </a:endParaRPr>
          </a:p>
        </p:txBody>
      </p:sp>
      <p:sp>
        <p:nvSpPr>
          <p:cNvPr id="20" name="Right Arrow 19" descr="An arrow from setting event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1" name="Right Arrow 20" descr="An arrow from antecedent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2" name="Right Arrow 21" descr="An arrow from behavior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3" name="Title 1"/>
          <p:cNvSpPr txBox="1">
            <a:spLocks/>
          </p:cNvSpPr>
          <p:nvPr/>
        </p:nvSpPr>
        <p:spPr bwMode="auto">
          <a:xfrm>
            <a:off x="693638" y="506312"/>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Extinction</a:t>
            </a:r>
            <a:endParaRPr lang="en-US" sz="4000" b="1" kern="0" dirty="0">
              <a:solidFill>
                <a:schemeClr val="bg1"/>
              </a:solidFill>
            </a:endParaRPr>
          </a:p>
        </p:txBody>
      </p:sp>
      <p:sp>
        <p:nvSpPr>
          <p:cNvPr id="2" name="Title 1" hidden="1">
            <a:extLst>
              <a:ext uri="{FF2B5EF4-FFF2-40B4-BE49-F238E27FC236}">
                <a16:creationId xmlns:a16="http://schemas.microsoft.com/office/drawing/2014/main" id="{98D1AF07-32CB-44A7-8A34-C92A1666DEC8}"/>
              </a:ext>
            </a:extLst>
          </p:cNvPr>
          <p:cNvSpPr>
            <a:spLocks noGrp="1"/>
          </p:cNvSpPr>
          <p:nvPr>
            <p:ph type="title"/>
          </p:nvPr>
        </p:nvSpPr>
        <p:spPr>
          <a:xfrm>
            <a:off x="693638" y="887871"/>
            <a:ext cx="7886700" cy="1325563"/>
          </a:xfrm>
        </p:spPr>
        <p:txBody>
          <a:bodyPr/>
          <a:lstStyle/>
          <a:p>
            <a:r>
              <a:rPr lang="en-US" dirty="0"/>
              <a:t>Building blocks of behavior extinction.</a:t>
            </a:r>
          </a:p>
        </p:txBody>
      </p:sp>
    </p:spTree>
    <p:extLst>
      <p:ext uri="{BB962C8B-B14F-4D97-AF65-F5344CB8AC3E}">
        <p14:creationId xmlns:p14="http://schemas.microsoft.com/office/powerpoint/2010/main" val="1459997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400" b="1" dirty="0">
              <a:solidFill>
                <a:schemeClr val="accent2"/>
              </a:solidFill>
              <a:ea typeface="ヒラギノ角ゴ Pro W3" charset="-128"/>
            </a:endParaRPr>
          </a:p>
        </p:txBody>
      </p:sp>
      <p:sp>
        <p:nvSpPr>
          <p:cNvPr id="5" name="Rectangle 3">
            <a:extLst>
              <a:ext uri="{C183D7F6-B498-43B3-948B-1728B52AA6E4}">
                <adec:decorative xmlns:adec="http://schemas.microsoft.com/office/drawing/2017/decorative" val="1"/>
              </a:ext>
            </a:extLst>
          </p:cNvPr>
          <p:cNvSpPr txBox="1">
            <a:spLocks noChangeArrowheads="1"/>
          </p:cNvSpPr>
          <p:nvPr/>
        </p:nvSpPr>
        <p:spPr>
          <a:xfrm>
            <a:off x="2215078" y="1979261"/>
            <a:ext cx="7802380"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endParaRPr lang="en-US" altLang="x-none" sz="2800" dirty="0">
              <a:solidFill>
                <a:schemeClr val="bg1"/>
              </a:solidFill>
              <a:ea typeface="ヒラギノ角ゴ Pro W3" charset="-128"/>
            </a:endParaRPr>
          </a:p>
        </p:txBody>
      </p:sp>
      <p:sp>
        <p:nvSpPr>
          <p:cNvPr id="2" name="Title 1"/>
          <p:cNvSpPr>
            <a:spLocks noGrp="1"/>
          </p:cNvSpPr>
          <p:nvPr>
            <p:ph type="title"/>
          </p:nvPr>
        </p:nvSpPr>
        <p:spPr/>
        <p:txBody>
          <a:bodyPr>
            <a:normAutofit/>
          </a:bodyPr>
          <a:lstStyle/>
          <a:p>
            <a:r>
              <a:rPr lang="en-US" altLang="x-none" b="1" dirty="0">
                <a:solidFill>
                  <a:schemeClr val="accent2"/>
                </a:solidFill>
                <a:ea typeface="ヒラギノ角ゴ Pro W3" charset="-128"/>
              </a:rPr>
              <a:t> Sarah</a:t>
            </a:r>
            <a:endParaRPr lang="en-US" dirty="0"/>
          </a:p>
        </p:txBody>
      </p:sp>
      <p:sp>
        <p:nvSpPr>
          <p:cNvPr id="3" name="Content Placeholder 2"/>
          <p:cNvSpPr>
            <a:spLocks noGrp="1"/>
          </p:cNvSpPr>
          <p:nvPr>
            <p:ph idx="1"/>
          </p:nvPr>
        </p:nvSpPr>
        <p:spPr>
          <a:xfrm>
            <a:off x="525439" y="1262418"/>
            <a:ext cx="6537277" cy="4914546"/>
          </a:xfrm>
        </p:spPr>
        <p:txBody>
          <a:bodyPr>
            <a:normAutofit/>
          </a:bodyPr>
          <a:lstStyle/>
          <a:p>
            <a:pPr marL="0" indent="0">
              <a:lnSpc>
                <a:spcPct val="110000"/>
              </a:lnSpc>
              <a:buNone/>
            </a:pPr>
            <a:r>
              <a:rPr lang="en-US" altLang="x-none" sz="2400" dirty="0">
                <a:solidFill>
                  <a:schemeClr val="bg1"/>
                </a:solidFill>
                <a:ea typeface="ヒラギノ角ゴ Pro W3" charset="-128"/>
              </a:rPr>
              <a:t>Every time Sarah talks out in class, the teacher gives her attention.  Realizing that this is reinforcing her behavior, the teacher stops giving her attention for talking out.</a:t>
            </a:r>
          </a:p>
          <a:p>
            <a:pPr marL="0" indent="0">
              <a:lnSpc>
                <a:spcPct val="110000"/>
              </a:lnSpc>
              <a:buNone/>
            </a:pPr>
            <a:endParaRPr lang="en-US" altLang="x-none" sz="1200" dirty="0">
              <a:solidFill>
                <a:schemeClr val="bg1"/>
              </a:solidFill>
              <a:ea typeface="ヒラギノ角ゴ Pro W3" charset="-128"/>
            </a:endParaRPr>
          </a:p>
          <a:p>
            <a:pPr marL="0" indent="0">
              <a:lnSpc>
                <a:spcPct val="110000"/>
              </a:lnSpc>
              <a:buNone/>
            </a:pPr>
            <a:r>
              <a:rPr lang="en-US" altLang="x-none" sz="2400" dirty="0">
                <a:solidFill>
                  <a:schemeClr val="bg1"/>
                </a:solidFill>
                <a:ea typeface="ヒラギノ角ゴ Pro W3" charset="-128"/>
              </a:rPr>
              <a:t>At first, Sarah increases the amount of talking out in an attempt to get the teacher</a:t>
            </a:r>
            <a:r>
              <a:rPr lang="ja-JP" altLang="en-US" sz="2400" dirty="0">
                <a:solidFill>
                  <a:schemeClr val="bg1"/>
                </a:solidFill>
                <a:ea typeface="ヒラギノ角ゴ Pro W3" charset="-128"/>
              </a:rPr>
              <a:t>’</a:t>
            </a:r>
            <a:r>
              <a:rPr lang="en-US" altLang="ja-JP" sz="2400" dirty="0">
                <a:solidFill>
                  <a:schemeClr val="bg1"/>
                </a:solidFill>
                <a:ea typeface="ヒラギノ角ゴ Pro W3" charset="-128"/>
              </a:rPr>
              <a:t>s attention (it</a:t>
            </a:r>
            <a:r>
              <a:rPr lang="ja-JP" altLang="en-US" sz="2400" dirty="0">
                <a:solidFill>
                  <a:schemeClr val="bg1"/>
                </a:solidFill>
                <a:ea typeface="ヒラギノ角ゴ Pro W3" charset="-128"/>
              </a:rPr>
              <a:t>’</a:t>
            </a:r>
            <a:r>
              <a:rPr lang="en-US" altLang="ja-JP" sz="2400" dirty="0">
                <a:solidFill>
                  <a:schemeClr val="bg1"/>
                </a:solidFill>
                <a:ea typeface="ヒラギノ角ゴ Pro W3" charset="-128"/>
              </a:rPr>
              <a:t>s always worked in the past).</a:t>
            </a:r>
          </a:p>
          <a:p>
            <a:pPr marL="0" indent="0">
              <a:lnSpc>
                <a:spcPct val="110000"/>
              </a:lnSpc>
              <a:buNone/>
            </a:pPr>
            <a:endParaRPr lang="en-US" altLang="x-none" sz="1400" dirty="0">
              <a:solidFill>
                <a:schemeClr val="bg1"/>
              </a:solidFill>
              <a:ea typeface="ヒラギノ角ゴ Pro W3" charset="-128"/>
            </a:endParaRPr>
          </a:p>
          <a:p>
            <a:pPr marL="0" indent="0">
              <a:lnSpc>
                <a:spcPct val="110000"/>
              </a:lnSpc>
              <a:buNone/>
            </a:pPr>
            <a:r>
              <a:rPr lang="en-US" altLang="x-none" sz="2400" dirty="0">
                <a:solidFill>
                  <a:schemeClr val="bg1"/>
                </a:solidFill>
                <a:ea typeface="ヒラギノ角ゴ Pro W3" charset="-128"/>
              </a:rPr>
              <a:t>Over time, Sarah stops talking out for teacher attention.</a:t>
            </a:r>
          </a:p>
          <a:p>
            <a:pPr marL="0" indent="0">
              <a:buNone/>
            </a:pPr>
            <a:endParaRPr lang="en-US" sz="2400" dirty="0"/>
          </a:p>
        </p:txBody>
      </p:sp>
      <p:sp>
        <p:nvSpPr>
          <p:cNvPr id="7" name="Rectangle 6"/>
          <p:cNvSpPr/>
          <p:nvPr/>
        </p:nvSpPr>
        <p:spPr>
          <a:xfrm>
            <a:off x="7403912" y="1241946"/>
            <a:ext cx="1576315" cy="1603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Extinction</a:t>
            </a:r>
          </a:p>
        </p:txBody>
      </p:sp>
      <p:sp>
        <p:nvSpPr>
          <p:cNvPr id="8" name="Rectangle 7"/>
          <p:cNvSpPr/>
          <p:nvPr/>
        </p:nvSpPr>
        <p:spPr>
          <a:xfrm>
            <a:off x="7403912" y="3254991"/>
            <a:ext cx="1576315"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Extinction</a:t>
            </a:r>
          </a:p>
          <a:p>
            <a:pPr algn="ctr"/>
            <a:r>
              <a:rPr lang="en-US" sz="2000" b="1" dirty="0"/>
              <a:t>Burst</a:t>
            </a:r>
          </a:p>
        </p:txBody>
      </p:sp>
      <p:sp>
        <p:nvSpPr>
          <p:cNvPr id="9" name="Rectangle 8"/>
          <p:cNvSpPr/>
          <p:nvPr/>
        </p:nvSpPr>
        <p:spPr>
          <a:xfrm>
            <a:off x="7403912" y="5057646"/>
            <a:ext cx="1576315" cy="981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Extinguished</a:t>
            </a:r>
          </a:p>
        </p:txBody>
      </p:sp>
    </p:spTree>
    <p:extLst>
      <p:ext uri="{BB962C8B-B14F-4D97-AF65-F5344CB8AC3E}">
        <p14:creationId xmlns:p14="http://schemas.microsoft.com/office/powerpoint/2010/main" val="4112747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C183D7F6-B498-43B3-948B-1728B52AA6E4}">
                <adec:decorative xmlns:adec="http://schemas.microsoft.com/office/drawing/2017/decorative" val="1"/>
              </a:ext>
            </a:extLst>
          </p:cNvPr>
          <p:cNvSpPr txBox="1">
            <a:spLocks noChangeArrowheads="1"/>
          </p:cNvSpPr>
          <p:nvPr/>
        </p:nvSpPr>
        <p:spPr>
          <a:xfrm>
            <a:off x="0" y="0"/>
            <a:ext cx="7802380" cy="731520"/>
          </a:xfrm>
          <a:prstGeom prst="rect">
            <a:avLst/>
          </a:prstGeom>
          <a:noFill/>
        </p:spPr>
        <p:txBody>
          <a:bodyPr vert="horz" lIns="91440" tIns="45720" rIns="91440" bIns="45720" rtlCol="0" anchor="b">
            <a:norm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400" b="1" dirty="0">
              <a:solidFill>
                <a:schemeClr val="accent2"/>
              </a:solidFill>
              <a:ea typeface="ヒラギノ角ゴ Pro W3" charset="-128"/>
            </a:endParaRPr>
          </a:p>
        </p:txBody>
      </p:sp>
      <p:sp>
        <p:nvSpPr>
          <p:cNvPr id="5" name="Rectangle 3"/>
          <p:cNvSpPr txBox="1">
            <a:spLocks noChangeArrowheads="1"/>
          </p:cNvSpPr>
          <p:nvPr/>
        </p:nvSpPr>
        <p:spPr>
          <a:xfrm>
            <a:off x="573207" y="1350085"/>
            <a:ext cx="6878472" cy="5167112"/>
          </a:xfrm>
          <a:prstGeom prst="rect">
            <a:avLst/>
          </a:prstGeom>
          <a:noFill/>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indent="0">
              <a:lnSpc>
                <a:spcPct val="110000"/>
              </a:lnSpc>
              <a:buFont typeface="Calibri" panose="020F0502020204030204" pitchFamily="34" charset="0"/>
              <a:buNone/>
            </a:pPr>
            <a:r>
              <a:rPr lang="en-US" altLang="x-none" sz="2400" dirty="0">
                <a:solidFill>
                  <a:schemeClr val="bg1"/>
                </a:solidFill>
                <a:ea typeface="ヒラギノ角ゴ Pro W3" charset="-128"/>
              </a:rPr>
              <a:t>After realizing that Karen was being positively reinforced for her problem behavior, her teacher decided to no longer give Karen help and attention when she engages in problem behavior.  </a:t>
            </a:r>
          </a:p>
          <a:p>
            <a:pPr indent="0">
              <a:lnSpc>
                <a:spcPct val="110000"/>
              </a:lnSpc>
              <a:buFont typeface="Calibri" panose="020F0502020204030204" pitchFamily="34" charset="0"/>
              <a:buNone/>
            </a:pPr>
            <a:endParaRPr lang="en-US" altLang="x-none" sz="1200" dirty="0">
              <a:solidFill>
                <a:schemeClr val="bg1"/>
              </a:solidFill>
              <a:ea typeface="ヒラギノ角ゴ Pro W3" charset="-128"/>
            </a:endParaRPr>
          </a:p>
          <a:p>
            <a:pPr indent="0">
              <a:lnSpc>
                <a:spcPct val="110000"/>
              </a:lnSpc>
              <a:buFont typeface="Calibri" panose="020F0502020204030204" pitchFamily="34" charset="0"/>
              <a:buNone/>
            </a:pPr>
            <a:r>
              <a:rPr lang="en-US" altLang="x-none" sz="2400" dirty="0">
                <a:solidFill>
                  <a:schemeClr val="bg1"/>
                </a:solidFill>
                <a:ea typeface="ヒラギノ角ゴ Pro W3" charset="-128"/>
              </a:rPr>
              <a:t>Initially, Karen became more disruptive in class. </a:t>
            </a:r>
          </a:p>
          <a:p>
            <a:pPr indent="0">
              <a:lnSpc>
                <a:spcPct val="110000"/>
              </a:lnSpc>
              <a:buFont typeface="Calibri" panose="020F0502020204030204" pitchFamily="34" charset="0"/>
              <a:buNone/>
            </a:pPr>
            <a:endParaRPr lang="en-US" altLang="x-none" sz="1200" dirty="0">
              <a:solidFill>
                <a:schemeClr val="bg1"/>
              </a:solidFill>
              <a:ea typeface="ヒラギノ角ゴ Pro W3" charset="-128"/>
            </a:endParaRPr>
          </a:p>
          <a:p>
            <a:pPr indent="0">
              <a:lnSpc>
                <a:spcPct val="110000"/>
              </a:lnSpc>
              <a:buFont typeface="Calibri" panose="020F0502020204030204" pitchFamily="34" charset="0"/>
              <a:buNone/>
            </a:pPr>
            <a:r>
              <a:rPr lang="en-US" altLang="x-none" sz="2400" dirty="0">
                <a:solidFill>
                  <a:schemeClr val="bg1"/>
                </a:solidFill>
                <a:ea typeface="ヒラギノ角ゴ Pro W3" charset="-128"/>
              </a:rPr>
              <a:t>Over time, Karen eventually stopped engaging in problem behavior when she was presented with difficult work.  </a:t>
            </a:r>
          </a:p>
        </p:txBody>
      </p:sp>
      <p:sp>
        <p:nvSpPr>
          <p:cNvPr id="2" name="Title 1"/>
          <p:cNvSpPr>
            <a:spLocks noGrp="1"/>
          </p:cNvSpPr>
          <p:nvPr>
            <p:ph type="title"/>
          </p:nvPr>
        </p:nvSpPr>
        <p:spPr/>
        <p:txBody>
          <a:bodyPr>
            <a:normAutofit/>
          </a:bodyPr>
          <a:lstStyle/>
          <a:p>
            <a:r>
              <a:rPr lang="en-US" altLang="x-none" b="1" dirty="0">
                <a:solidFill>
                  <a:schemeClr val="accent2"/>
                </a:solidFill>
                <a:ea typeface="ヒラギノ角ゴ Pro W3" charset="-128"/>
              </a:rPr>
              <a:t> Karen</a:t>
            </a:r>
            <a:endParaRPr lang="en-US" dirty="0"/>
          </a:p>
        </p:txBody>
      </p:sp>
      <p:sp>
        <p:nvSpPr>
          <p:cNvPr id="7" name="Rectangle 6"/>
          <p:cNvSpPr/>
          <p:nvPr/>
        </p:nvSpPr>
        <p:spPr>
          <a:xfrm>
            <a:off x="7403912" y="1350085"/>
            <a:ext cx="1576315" cy="1593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Extinction</a:t>
            </a:r>
          </a:p>
        </p:txBody>
      </p:sp>
      <p:sp>
        <p:nvSpPr>
          <p:cNvPr id="8" name="Rectangle 7"/>
          <p:cNvSpPr/>
          <p:nvPr/>
        </p:nvSpPr>
        <p:spPr>
          <a:xfrm>
            <a:off x="7403912" y="3159457"/>
            <a:ext cx="1576315" cy="90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Extinction</a:t>
            </a:r>
          </a:p>
          <a:p>
            <a:pPr algn="ctr"/>
            <a:r>
              <a:rPr lang="en-US" sz="2000" b="1" dirty="0"/>
              <a:t>Burst</a:t>
            </a:r>
          </a:p>
        </p:txBody>
      </p:sp>
      <p:sp>
        <p:nvSpPr>
          <p:cNvPr id="9" name="Rectangle 8"/>
          <p:cNvSpPr/>
          <p:nvPr/>
        </p:nvSpPr>
        <p:spPr>
          <a:xfrm>
            <a:off x="7403912" y="4305870"/>
            <a:ext cx="1576315" cy="1521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Extinguished</a:t>
            </a:r>
          </a:p>
        </p:txBody>
      </p:sp>
    </p:spTree>
    <p:extLst>
      <p:ext uri="{BB962C8B-B14F-4D97-AF65-F5344CB8AC3E}">
        <p14:creationId xmlns:p14="http://schemas.microsoft.com/office/powerpoint/2010/main" val="3789839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1.11: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Your examples of extinction</a:t>
            </a:r>
            <a:endParaRPr lang="en-US" sz="3600" dirty="0"/>
          </a:p>
        </p:txBody>
      </p:sp>
      <p:sp>
        <p:nvSpPr>
          <p:cNvPr id="177155" name="Rectangle 3"/>
          <p:cNvSpPr>
            <a:spLocks noGrp="1" noChangeArrowheads="1"/>
          </p:cNvSpPr>
          <p:nvPr>
            <p:ph idx="1"/>
          </p:nvPr>
        </p:nvSpPr>
        <p:spPr>
          <a:xfrm>
            <a:off x="316679" y="2060812"/>
            <a:ext cx="8505896" cy="4005246"/>
          </a:xfrm>
        </p:spPr>
        <p:txBody>
          <a:bodyPr>
            <a:noAutofit/>
          </a:bodyPr>
          <a:lstStyle/>
          <a:p>
            <a:r>
              <a:rPr lang="en-US" altLang="x-none" sz="3200" dirty="0">
                <a:solidFill>
                  <a:schemeClr val="bg1"/>
                </a:solidFill>
                <a:ea typeface="ヒラギノ角ゴ Pro W3" charset="-128"/>
              </a:rPr>
              <a:t>Develop an example to illustrate extinction.</a:t>
            </a:r>
          </a:p>
          <a:p>
            <a:r>
              <a:rPr lang="en-US" altLang="x-none" sz="3200" dirty="0">
                <a:solidFill>
                  <a:schemeClr val="bg1"/>
                </a:solidFill>
                <a:ea typeface="ヒラギノ角ゴ Pro W3" charset="-128"/>
              </a:rPr>
              <a:t>Develop an example of an extinction burst</a:t>
            </a:r>
          </a:p>
          <a:p>
            <a:pPr marL="0" indent="0">
              <a:buNone/>
            </a:pPr>
            <a:endParaRPr lang="en-US" altLang="x-none" sz="2400" dirty="0">
              <a:solidFill>
                <a:schemeClr val="bg1"/>
              </a:solidFill>
              <a:ea typeface="ヒラギノ角ゴ Pro W3" charset="-128"/>
            </a:endParaRPr>
          </a:p>
          <a:p>
            <a:pPr marL="0" indent="0">
              <a:buNone/>
            </a:pPr>
            <a:endParaRPr lang="en-US" sz="2800" dirty="0">
              <a:solidFill>
                <a:schemeClr val="bg1"/>
              </a:solidFill>
            </a:endParaRPr>
          </a:p>
          <a:p>
            <a:pPr marL="0" indent="0">
              <a:buNone/>
            </a:pP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200640" y="5315063"/>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1.11</a:t>
            </a:r>
          </a:p>
        </p:txBody>
      </p:sp>
    </p:spTree>
    <p:extLst>
      <p:ext uri="{BB962C8B-B14F-4D97-AF65-F5344CB8AC3E}">
        <p14:creationId xmlns:p14="http://schemas.microsoft.com/office/powerpoint/2010/main" val="2881860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1.11: Review</a:t>
            </a:r>
            <a:br>
              <a:rPr lang="en-US" sz="5400" b="1" kern="0" dirty="0">
                <a:solidFill>
                  <a:schemeClr val="accent2"/>
                </a:solidFill>
                <a:ea typeface="ヒラギノ角ゴ Pro W3" pitchFamily="-65" charset="-128"/>
                <a:cs typeface="ヒラギノ角ゴ Pro W3" pitchFamily="-65" charset="-128"/>
              </a:rPr>
            </a:br>
            <a:endParaRPr lang="en-US" sz="3600" dirty="0"/>
          </a:p>
        </p:txBody>
      </p:sp>
      <p:sp>
        <p:nvSpPr>
          <p:cNvPr id="177155" name="Rectangle 3"/>
          <p:cNvSpPr>
            <a:spLocks noGrp="1" noChangeArrowheads="1"/>
          </p:cNvSpPr>
          <p:nvPr>
            <p:ph idx="1"/>
          </p:nvPr>
        </p:nvSpPr>
        <p:spPr>
          <a:xfrm>
            <a:off x="316679" y="1465901"/>
            <a:ext cx="8505896" cy="4005246"/>
          </a:xfrm>
        </p:spPr>
        <p:txBody>
          <a:bodyPr>
            <a:noAutofit/>
          </a:bodyPr>
          <a:lstStyle/>
          <a:p>
            <a:pPr defTabSz="457200"/>
            <a:r>
              <a:rPr lang="en-US" altLang="x-none" sz="3200" dirty="0">
                <a:solidFill>
                  <a:schemeClr val="bg1"/>
                </a:solidFill>
                <a:ea typeface="ヒラギノ角ゴ Pro W3" charset="-128"/>
              </a:rPr>
              <a:t>Remember </a:t>
            </a:r>
            <a:r>
              <a:rPr lang="en-US" altLang="x-none" sz="3200" b="1" dirty="0">
                <a:solidFill>
                  <a:srgbClr val="92D050"/>
                </a:solidFill>
                <a:ea typeface="ヒラギノ角ゴ Pro W3" charset="-128"/>
              </a:rPr>
              <a:t>extinction</a:t>
            </a:r>
            <a:r>
              <a:rPr lang="en-US" altLang="x-none" sz="3200" dirty="0">
                <a:solidFill>
                  <a:schemeClr val="bg1"/>
                </a:solidFill>
                <a:ea typeface="ヒラギノ角ゴ Pro W3" charset="-128"/>
              </a:rPr>
              <a:t> is when the consequences that function to reinforce a behavior (i.e., </a:t>
            </a:r>
            <a:r>
              <a:rPr lang="en-US" altLang="x-none" sz="3200" dirty="0" err="1">
                <a:solidFill>
                  <a:schemeClr val="bg1"/>
                </a:solidFill>
                <a:ea typeface="ヒラギノ角ゴ Pro W3" charset="-128"/>
              </a:rPr>
              <a:t>reinforcers</a:t>
            </a:r>
            <a:r>
              <a:rPr lang="en-US" altLang="x-none" sz="3200" dirty="0">
                <a:solidFill>
                  <a:schemeClr val="bg1"/>
                </a:solidFill>
                <a:ea typeface="ヒラギノ角ゴ Pro W3" charset="-128"/>
              </a:rPr>
              <a:t>) are withheld or prevented from occurring. Then, the behavior will eventually disappear.  </a:t>
            </a:r>
          </a:p>
          <a:p>
            <a:pPr defTabSz="457200"/>
            <a:r>
              <a:rPr lang="en-US" altLang="x-none" sz="3200" dirty="0">
                <a:solidFill>
                  <a:schemeClr val="bg1"/>
                </a:solidFill>
                <a:ea typeface="ヒラギノ角ゴ Pro W3" charset="-128"/>
              </a:rPr>
              <a:t>An </a:t>
            </a:r>
            <a:r>
              <a:rPr lang="en-US" altLang="x-none" sz="3200" b="1" dirty="0">
                <a:solidFill>
                  <a:srgbClr val="92D050"/>
                </a:solidFill>
                <a:ea typeface="ヒラギノ角ゴ Pro W3" charset="-128"/>
              </a:rPr>
              <a:t>extinction burst </a:t>
            </a:r>
            <a:r>
              <a:rPr lang="en-US" altLang="x-none" sz="3200" dirty="0">
                <a:solidFill>
                  <a:schemeClr val="bg1"/>
                </a:solidFill>
                <a:ea typeface="ヒラギノ角ゴ Pro W3" charset="-128"/>
              </a:rPr>
              <a:t>is a temporary increase in behavior following the removal of a reinforcement.</a:t>
            </a:r>
          </a:p>
          <a:p>
            <a:endParaRPr lang="en-US" altLang="x-none" sz="3200" dirty="0">
              <a:solidFill>
                <a:schemeClr val="bg1"/>
              </a:solidFill>
              <a:ea typeface="ヒラギノ角ゴ Pro W3" charset="-128"/>
            </a:endParaRPr>
          </a:p>
          <a:p>
            <a:pPr marL="0" indent="0">
              <a:buNone/>
            </a:pPr>
            <a:endParaRPr lang="en-US" altLang="x-none" sz="3200" dirty="0">
              <a:solidFill>
                <a:schemeClr val="bg1"/>
              </a:solidFill>
              <a:ea typeface="ヒラギノ角ゴ Pro W3" charset="-128"/>
            </a:endParaRPr>
          </a:p>
          <a:p>
            <a:pPr marL="0" indent="0">
              <a:buNone/>
            </a:pPr>
            <a:endParaRPr lang="en-US" altLang="x-none" sz="2400" dirty="0">
              <a:solidFill>
                <a:schemeClr val="bg1"/>
              </a:solidFill>
              <a:ea typeface="ヒラギノ角ゴ Pro W3" charset="-128"/>
            </a:endParaRPr>
          </a:p>
          <a:p>
            <a:pPr marL="0" indent="0">
              <a:buNone/>
            </a:pPr>
            <a:endParaRPr lang="en-US" sz="2800" dirty="0">
              <a:solidFill>
                <a:schemeClr val="bg1"/>
              </a:solidFill>
            </a:endParaRPr>
          </a:p>
          <a:p>
            <a:pPr marL="0" indent="0">
              <a:buNone/>
            </a:pP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233800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8F35EE-F592-4858-B743-95B9B7F0B7B0}"/>
              </a:ext>
            </a:extLst>
          </p:cNvPr>
          <p:cNvSpPr>
            <a:spLocks noGrp="1"/>
          </p:cNvSpPr>
          <p:nvPr>
            <p:ph type="title"/>
          </p:nvPr>
        </p:nvSpPr>
        <p:spPr>
          <a:xfrm>
            <a:off x="255568" y="812801"/>
            <a:ext cx="8632861" cy="2208890"/>
          </a:xfrm>
        </p:spPr>
        <p:txBody>
          <a:bodyPr/>
          <a:lstStyle/>
          <a:p>
            <a:r>
              <a:rPr lang="en-US" b="1" dirty="0">
                <a:solidFill>
                  <a:schemeClr val="accent2"/>
                </a:solidFill>
              </a:rPr>
              <a:t>Behavioral Theory I</a:t>
            </a:r>
            <a:br>
              <a:rPr lang="en-US" dirty="0"/>
            </a:br>
            <a:endParaRPr lang="en-US" dirty="0"/>
          </a:p>
        </p:txBody>
      </p:sp>
      <p:sp>
        <p:nvSpPr>
          <p:cNvPr id="3" name="Text Placeholder 2"/>
          <p:cNvSpPr>
            <a:spLocks noGrp="1"/>
          </p:cNvSpPr>
          <p:nvPr>
            <p:ph type="body" sz="quarter" idx="15"/>
          </p:nvPr>
        </p:nvSpPr>
        <p:spPr>
          <a:xfrm>
            <a:off x="255569" y="2075125"/>
            <a:ext cx="8632861" cy="1353875"/>
          </a:xfrm>
        </p:spPr>
        <p:txBody>
          <a:bodyPr/>
          <a:lstStyle/>
          <a:p>
            <a:endParaRPr lang="en-US" sz="3600" dirty="0"/>
          </a:p>
          <a:p>
            <a:r>
              <a:rPr lang="en-US" sz="3600" dirty="0"/>
              <a:t>Part 4</a:t>
            </a:r>
          </a:p>
          <a:p>
            <a:r>
              <a:rPr lang="en-US" sz="3600" dirty="0">
                <a:solidFill>
                  <a:prstClr val="white"/>
                </a:solidFill>
              </a:rPr>
              <a:t>How Do We Determine the Function of Behavior?</a:t>
            </a:r>
            <a:endParaRPr lang="en-US" sz="3600" dirty="0">
              <a:solidFill>
                <a:srgbClr val="1CADE4"/>
              </a:solidFill>
            </a:endParaRPr>
          </a:p>
          <a:p>
            <a:endParaRPr lang="en-US" sz="3600" dirty="0"/>
          </a:p>
        </p:txBody>
      </p:sp>
    </p:spTree>
    <p:extLst>
      <p:ext uri="{BB962C8B-B14F-4D97-AF65-F5344CB8AC3E}">
        <p14:creationId xmlns:p14="http://schemas.microsoft.com/office/powerpoint/2010/main" val="130627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F2B27900-DDBE-45BE-B604-3A54C395DB04}"/>
              </a:ext>
              <a:ext uri="{C183D7F6-B498-43B3-948B-1728B52AA6E4}">
                <adec:decorative xmlns:adec="http://schemas.microsoft.com/office/drawing/2017/decorative" val="1"/>
              </a:ext>
            </a:extLst>
          </p:cNvPr>
          <p:cNvSpPr/>
          <p:nvPr/>
        </p:nvSpPr>
        <p:spPr>
          <a:xfrm>
            <a:off x="547313" y="2647920"/>
            <a:ext cx="909323" cy="2293136"/>
          </a:xfrm>
          <a:prstGeom prst="rect">
            <a:avLst/>
          </a:prstGeom>
          <a:solidFill>
            <a:schemeClr val="accent5">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2" name="Rectangle 91">
            <a:extLst>
              <a:ext uri="{FF2B5EF4-FFF2-40B4-BE49-F238E27FC236}">
                <a16:creationId xmlns:a16="http://schemas.microsoft.com/office/drawing/2014/main" id="{C3442DCA-1E80-4AA6-B608-844856181E26}"/>
              </a:ext>
              <a:ext uri="{C183D7F6-B498-43B3-948B-1728B52AA6E4}">
                <adec:decorative xmlns:adec="http://schemas.microsoft.com/office/drawing/2017/decorative" val="1"/>
              </a:ext>
            </a:extLst>
          </p:cNvPr>
          <p:cNvSpPr/>
          <p:nvPr/>
        </p:nvSpPr>
        <p:spPr>
          <a:xfrm>
            <a:off x="2231292" y="112144"/>
            <a:ext cx="3206368" cy="5908014"/>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 name="Rounded Rectangle 2"/>
          <p:cNvSpPr/>
          <p:nvPr/>
        </p:nvSpPr>
        <p:spPr>
          <a:xfrm>
            <a:off x="3094574" y="503414"/>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4" name="TextBox 3"/>
          <p:cNvSpPr txBox="1"/>
          <p:nvPr/>
        </p:nvSpPr>
        <p:spPr>
          <a:xfrm>
            <a:off x="3094574" y="1370747"/>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sp>
        <p:nvSpPr>
          <p:cNvPr id="11" name="Oval 10"/>
          <p:cNvSpPr/>
          <p:nvPr/>
        </p:nvSpPr>
        <p:spPr>
          <a:xfrm>
            <a:off x="3088814" y="1872702"/>
            <a:ext cx="1546659"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16" name="Straight Connector 15">
            <a:extLst>
              <a:ext uri="{C183D7F6-B498-43B3-948B-1728B52AA6E4}">
                <adec:decorative xmlns:adec="http://schemas.microsoft.com/office/drawing/2017/decorative" val="1"/>
              </a:ext>
            </a:extLst>
          </p:cNvPr>
          <p:cNvCxnSpPr/>
          <p:nvPr/>
        </p:nvCxnSpPr>
        <p:spPr>
          <a:xfrm flipH="1">
            <a:off x="3848577" y="2359399"/>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p:nvPr/>
        </p:nvCxnSpPr>
        <p:spPr>
          <a:xfrm>
            <a:off x="3066912" y="2558392"/>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05320"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20" name="Oval 19"/>
          <p:cNvSpPr/>
          <p:nvPr/>
        </p:nvSpPr>
        <p:spPr>
          <a:xfrm>
            <a:off x="2699102"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sp>
        <p:nvSpPr>
          <p:cNvPr id="21" name="Oval 20"/>
          <p:cNvSpPr/>
          <p:nvPr/>
        </p:nvSpPr>
        <p:spPr>
          <a:xfrm>
            <a:off x="3065784" y="2699022"/>
            <a:ext cx="1569689" cy="65540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Diagnostic Assessment</a:t>
            </a:r>
          </a:p>
        </p:txBody>
      </p:sp>
      <p:sp>
        <p:nvSpPr>
          <p:cNvPr id="29" name="Rounded Rectangle 28"/>
          <p:cNvSpPr/>
          <p:nvPr/>
        </p:nvSpPr>
        <p:spPr>
          <a:xfrm>
            <a:off x="3088815" y="3557066"/>
            <a:ext cx="1546658" cy="479324"/>
          </a:xfrm>
          <a:prstGeom prst="roundRect">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Intervention Adaptations</a:t>
            </a:r>
          </a:p>
        </p:txBody>
      </p:sp>
      <p:sp>
        <p:nvSpPr>
          <p:cNvPr id="36" name="Oval 35"/>
          <p:cNvSpPr/>
          <p:nvPr/>
        </p:nvSpPr>
        <p:spPr>
          <a:xfrm>
            <a:off x="3088814" y="4271875"/>
            <a:ext cx="1543365"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37" name="Straight Connector 36">
            <a:extLst>
              <a:ext uri="{C183D7F6-B498-43B3-948B-1728B52AA6E4}">
                <adec:decorative xmlns:adec="http://schemas.microsoft.com/office/drawing/2017/decorative" val="1"/>
              </a:ext>
            </a:extLst>
          </p:cNvPr>
          <p:cNvCxnSpPr/>
          <p:nvPr/>
        </p:nvCxnSpPr>
        <p:spPr>
          <a:xfrm flipH="1">
            <a:off x="3843608" y="4773812"/>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C183D7F6-B498-43B3-948B-1728B52AA6E4}">
                <adec:decorative xmlns:adec="http://schemas.microsoft.com/office/drawing/2017/decorative" val="1"/>
              </a:ext>
            </a:extLst>
          </p:cNvPr>
          <p:cNvCxnSpPr/>
          <p:nvPr/>
        </p:nvCxnSpPr>
        <p:spPr>
          <a:xfrm>
            <a:off x="3061943" y="4972806"/>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00351"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40" name="Oval 39"/>
          <p:cNvSpPr/>
          <p:nvPr/>
        </p:nvSpPr>
        <p:spPr>
          <a:xfrm>
            <a:off x="2694134"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cxnSp>
        <p:nvCxnSpPr>
          <p:cNvPr id="60" name="Straight Arrow Connector 59">
            <a:extLst>
              <a:ext uri="{FF2B5EF4-FFF2-40B4-BE49-F238E27FC236}">
                <a16:creationId xmlns:a16="http://schemas.microsoft.com/office/drawing/2014/main" id="{FF07FD6B-AC6F-40D7-A0B3-C6C5BC44AFF7}"/>
              </a:ext>
              <a:ext uri="{C183D7F6-B498-43B3-948B-1728B52AA6E4}">
                <adec:decorative xmlns:adec="http://schemas.microsoft.com/office/drawing/2017/decorative" val="1"/>
              </a:ext>
            </a:extLst>
          </p:cNvPr>
          <p:cNvCxnSpPr>
            <a:cxnSpLocks/>
            <a:stCxn id="4" idx="2"/>
            <a:endCxn id="11" idx="0"/>
          </p:cNvCxnSpPr>
          <p:nvPr/>
        </p:nvCxnSpPr>
        <p:spPr>
          <a:xfrm flipH="1">
            <a:off x="3862144" y="1663254"/>
            <a:ext cx="954"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754F09A-2C06-42FD-A7F9-85C86BA7B435}"/>
              </a:ext>
              <a:ext uri="{C183D7F6-B498-43B3-948B-1728B52AA6E4}">
                <adec:decorative xmlns:adec="http://schemas.microsoft.com/office/drawing/2017/decorative" val="1"/>
              </a:ext>
            </a:extLst>
          </p:cNvPr>
          <p:cNvCxnSpPr>
            <a:cxnSpLocks/>
            <a:stCxn id="3" idx="2"/>
            <a:endCxn id="4" idx="0"/>
          </p:cNvCxnSpPr>
          <p:nvPr/>
        </p:nvCxnSpPr>
        <p:spPr>
          <a:xfrm>
            <a:off x="3862408" y="1267407"/>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F50D8958-8053-49CF-A4EA-9212AA8BF2A7}"/>
              </a:ext>
              <a:ext uri="{C183D7F6-B498-43B3-948B-1728B52AA6E4}">
                <adec:decorative xmlns:adec="http://schemas.microsoft.com/office/drawing/2017/decorative" val="1"/>
              </a:ext>
            </a:extLst>
          </p:cNvPr>
          <p:cNvPicPr>
            <a:picLocks noChangeAspect="1"/>
          </p:cNvPicPr>
          <p:nvPr/>
        </p:nvPicPr>
        <p:blipFill rotWithShape="1">
          <a:blip r:embed="rId2"/>
          <a:srcRect t="35810"/>
          <a:stretch/>
        </p:blipFill>
        <p:spPr>
          <a:xfrm rot="167981">
            <a:off x="2611288" y="2573660"/>
            <a:ext cx="731583" cy="568461"/>
          </a:xfrm>
          <a:prstGeom prst="rect">
            <a:avLst/>
          </a:prstGeom>
        </p:spPr>
      </p:pic>
      <p:pic>
        <p:nvPicPr>
          <p:cNvPr id="87" name="Picture 86">
            <a:extLst>
              <a:ext uri="{FF2B5EF4-FFF2-40B4-BE49-F238E27FC236}">
                <a16:creationId xmlns:a16="http://schemas.microsoft.com/office/drawing/2014/main" id="{28EF60F7-5CE5-411D-9601-119763326700}"/>
              </a:ext>
              <a:ext uri="{C183D7F6-B498-43B3-948B-1728B52AA6E4}">
                <adec:decorative xmlns:adec="http://schemas.microsoft.com/office/drawing/2017/decorative" val="1"/>
              </a:ext>
            </a:extLst>
          </p:cNvPr>
          <p:cNvPicPr>
            <a:picLocks noChangeAspect="1"/>
          </p:cNvPicPr>
          <p:nvPr/>
        </p:nvPicPr>
        <p:blipFill rotWithShape="1">
          <a:blip r:embed="rId2"/>
          <a:srcRect t="35810"/>
          <a:stretch/>
        </p:blipFill>
        <p:spPr>
          <a:xfrm rot="10955653">
            <a:off x="4393883" y="2028561"/>
            <a:ext cx="692109" cy="515762"/>
          </a:xfrm>
          <a:prstGeom prst="rect">
            <a:avLst/>
          </a:prstGeom>
        </p:spPr>
      </p:pic>
      <p:cxnSp>
        <p:nvCxnSpPr>
          <p:cNvPr id="88" name="Straight Arrow Connector 87">
            <a:extLst>
              <a:ext uri="{FF2B5EF4-FFF2-40B4-BE49-F238E27FC236}">
                <a16:creationId xmlns:a16="http://schemas.microsoft.com/office/drawing/2014/main" id="{84D2D853-C2D8-487C-A2C1-1D4D8C69ABE8}"/>
              </a:ext>
              <a:ext uri="{C183D7F6-B498-43B3-948B-1728B52AA6E4}">
                <adec:decorative xmlns:adec="http://schemas.microsoft.com/office/drawing/2017/decorative" val="1"/>
              </a:ext>
            </a:extLst>
          </p:cNvPr>
          <p:cNvCxnSpPr>
            <a:cxnSpLocks/>
          </p:cNvCxnSpPr>
          <p:nvPr/>
        </p:nvCxnSpPr>
        <p:spPr>
          <a:xfrm flipH="1">
            <a:off x="3855982" y="4062629"/>
            <a:ext cx="1249"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76F08B3-8352-4599-8C22-A5BF2DC22DCB}"/>
              </a:ext>
              <a:ext uri="{C183D7F6-B498-43B3-948B-1728B52AA6E4}">
                <adec:decorative xmlns:adec="http://schemas.microsoft.com/office/drawing/2017/decorative" val="1"/>
              </a:ext>
            </a:extLst>
          </p:cNvPr>
          <p:cNvCxnSpPr>
            <a:cxnSpLocks/>
          </p:cNvCxnSpPr>
          <p:nvPr/>
        </p:nvCxnSpPr>
        <p:spPr>
          <a:xfrm flipH="1">
            <a:off x="3842358" y="3365460"/>
            <a:ext cx="1249" cy="209448"/>
          </a:xfrm>
          <a:prstGeom prst="straightConnector1">
            <a:avLst/>
          </a:prstGeom>
          <a:ln w="57150">
            <a:solidFill>
              <a:schemeClr val="accent3">
                <a:lumMod val="75000"/>
              </a:schemeClr>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F79402BE-CC2C-4A55-96F1-0516AE51334E}"/>
              </a:ext>
              <a:ext uri="{C183D7F6-B498-43B3-948B-1728B52AA6E4}">
                <adec:decorative xmlns:adec="http://schemas.microsoft.com/office/drawing/2017/decorative" val="1"/>
              </a:ext>
            </a:extLst>
          </p:cNvPr>
          <p:cNvPicPr>
            <a:picLocks noChangeAspect="1"/>
          </p:cNvPicPr>
          <p:nvPr/>
        </p:nvPicPr>
        <p:blipFill rotWithShape="1">
          <a:blip r:embed="rId2"/>
          <a:srcRect t="35810"/>
          <a:stretch/>
        </p:blipFill>
        <p:spPr>
          <a:xfrm rot="11117297">
            <a:off x="4374008" y="4398074"/>
            <a:ext cx="692109" cy="515762"/>
          </a:xfrm>
          <a:prstGeom prst="rect">
            <a:avLst/>
          </a:prstGeom>
        </p:spPr>
      </p:pic>
      <p:sp>
        <p:nvSpPr>
          <p:cNvPr id="91" name="Right Brace 90">
            <a:extLst>
              <a:ext uri="{FF2B5EF4-FFF2-40B4-BE49-F238E27FC236}">
                <a16:creationId xmlns:a16="http://schemas.microsoft.com/office/drawing/2014/main" id="{C642F625-82BB-47A0-A4A8-8E5BFDB94F92}"/>
              </a:ext>
              <a:ext uri="{C183D7F6-B498-43B3-948B-1728B52AA6E4}">
                <adec:decorative xmlns:adec="http://schemas.microsoft.com/office/drawing/2017/decorative" val="1"/>
              </a:ext>
            </a:extLst>
          </p:cNvPr>
          <p:cNvSpPr/>
          <p:nvPr/>
        </p:nvSpPr>
        <p:spPr>
          <a:xfrm>
            <a:off x="1457388" y="2651498"/>
            <a:ext cx="1389921" cy="2293136"/>
          </a:xfrm>
          <a:prstGeom prst="rightBrace">
            <a:avLst>
              <a:gd name="adj1" fmla="val 46541"/>
              <a:gd name="adj2" fmla="val 50000"/>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85" name="Picture 84">
            <a:extLst>
              <a:ext uri="{FF2B5EF4-FFF2-40B4-BE49-F238E27FC236}">
                <a16:creationId xmlns:a16="http://schemas.microsoft.com/office/drawing/2014/main" id="{9CB93A85-6494-4CF8-8E5D-8D29F230795D}"/>
              </a:ext>
              <a:ext uri="{C183D7F6-B498-43B3-948B-1728B52AA6E4}">
                <adec:decorative xmlns:adec="http://schemas.microsoft.com/office/drawing/2017/decorative" val="1"/>
              </a:ext>
            </a:extLst>
          </p:cNvPr>
          <p:cNvPicPr>
            <a:picLocks noChangeAspect="1"/>
          </p:cNvPicPr>
          <p:nvPr/>
        </p:nvPicPr>
        <p:blipFill rotWithShape="1">
          <a:blip r:embed="rId3"/>
          <a:srcRect b="43713"/>
          <a:stretch/>
        </p:blipFill>
        <p:spPr>
          <a:xfrm rot="21329869">
            <a:off x="2575923" y="3165301"/>
            <a:ext cx="1386162" cy="1612889"/>
          </a:xfrm>
          <a:prstGeom prst="rect">
            <a:avLst/>
          </a:prstGeom>
        </p:spPr>
      </p:pic>
      <p:sp>
        <p:nvSpPr>
          <p:cNvPr id="31" name="Rounded Rectangle 30"/>
          <p:cNvSpPr/>
          <p:nvPr/>
        </p:nvSpPr>
        <p:spPr>
          <a:xfrm>
            <a:off x="579818" y="2811129"/>
            <a:ext cx="1302227" cy="1940069"/>
          </a:xfrm>
          <a:prstGeom prst="rect">
            <a:avLst/>
          </a:prstGeom>
          <a:no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Increased frequency, duration, or precision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101" name="Right Brace 100">
            <a:extLst>
              <a:ext uri="{FF2B5EF4-FFF2-40B4-BE49-F238E27FC236}">
                <a16:creationId xmlns:a16="http://schemas.microsoft.com/office/drawing/2014/main" id="{C7E26E97-667E-462D-9AD0-C5FC48BC719A}"/>
              </a:ext>
              <a:ext uri="{C183D7F6-B498-43B3-948B-1728B52AA6E4}">
                <adec:decorative xmlns:adec="http://schemas.microsoft.com/office/drawing/2017/decorative" val="1"/>
              </a:ext>
            </a:extLst>
          </p:cNvPr>
          <p:cNvSpPr/>
          <p:nvPr/>
        </p:nvSpPr>
        <p:spPr>
          <a:xfrm>
            <a:off x="5438453" y="112142"/>
            <a:ext cx="1249003" cy="5908015"/>
          </a:xfrm>
          <a:prstGeom prst="rightBrace">
            <a:avLst>
              <a:gd name="adj1" fmla="val 48911"/>
              <a:gd name="adj2" fmla="val 59842"/>
            </a:avLst>
          </a:prstGeom>
          <a:solidFill>
            <a:schemeClr val="accent1">
              <a:lumMod val="60000"/>
              <a:lumOff val="40000"/>
              <a:alpha val="55000"/>
            </a:schemeClr>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6" name="Freeform: Shape 105">
            <a:extLst>
              <a:ext uri="{FF2B5EF4-FFF2-40B4-BE49-F238E27FC236}">
                <a16:creationId xmlns:a16="http://schemas.microsoft.com/office/drawing/2014/main" id="{409C838D-01EF-4740-89FD-15DF9B6E705D}"/>
              </a:ext>
              <a:ext uri="{C183D7F6-B498-43B3-948B-1728B52AA6E4}">
                <adec:decorative xmlns:adec="http://schemas.microsoft.com/office/drawing/2017/decorative" val="1"/>
              </a:ext>
            </a:extLst>
          </p:cNvPr>
          <p:cNvSpPr/>
          <p:nvPr/>
        </p:nvSpPr>
        <p:spPr>
          <a:xfrm rot="21168070">
            <a:off x="2745262" y="1556671"/>
            <a:ext cx="4428495" cy="4202575"/>
          </a:xfrm>
          <a:custGeom>
            <a:avLst/>
            <a:gdLst>
              <a:gd name="connsiteX0" fmla="*/ 0 w 4076700"/>
              <a:gd name="connsiteY0" fmla="*/ 3838568 h 4862642"/>
              <a:gd name="connsiteX1" fmla="*/ 342900 w 4076700"/>
              <a:gd name="connsiteY1" fmla="*/ 4689468 h 4862642"/>
              <a:gd name="connsiteX2" fmla="*/ 1092200 w 4076700"/>
              <a:gd name="connsiteY2" fmla="*/ 4854568 h 4862642"/>
              <a:gd name="connsiteX3" fmla="*/ 2101850 w 4076700"/>
              <a:gd name="connsiteY3" fmla="*/ 4549768 h 4862642"/>
              <a:gd name="connsiteX4" fmla="*/ 2597150 w 4076700"/>
              <a:gd name="connsiteY4" fmla="*/ 3813168 h 4862642"/>
              <a:gd name="connsiteX5" fmla="*/ 2806700 w 4076700"/>
              <a:gd name="connsiteY5" fmla="*/ 2111368 h 4862642"/>
              <a:gd name="connsiteX6" fmla="*/ 2901950 w 4076700"/>
              <a:gd name="connsiteY6" fmla="*/ 549268 h 4862642"/>
              <a:gd name="connsiteX7" fmla="*/ 3276600 w 4076700"/>
              <a:gd name="connsiteY7" fmla="*/ 41268 h 4862642"/>
              <a:gd name="connsiteX8" fmla="*/ 4076700 w 4076700"/>
              <a:gd name="connsiteY8" fmla="*/ 66668 h 48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0" h="4862642">
                <a:moveTo>
                  <a:pt x="0" y="3838568"/>
                </a:moveTo>
                <a:cubicBezTo>
                  <a:pt x="80433" y="4179351"/>
                  <a:pt x="160867" y="4520135"/>
                  <a:pt x="342900" y="4689468"/>
                </a:cubicBezTo>
                <a:cubicBezTo>
                  <a:pt x="524933" y="4858801"/>
                  <a:pt x="799042" y="4877851"/>
                  <a:pt x="1092200" y="4854568"/>
                </a:cubicBezTo>
                <a:cubicBezTo>
                  <a:pt x="1385358" y="4831285"/>
                  <a:pt x="1851025" y="4723335"/>
                  <a:pt x="2101850" y="4549768"/>
                </a:cubicBezTo>
                <a:cubicBezTo>
                  <a:pt x="2352675" y="4376201"/>
                  <a:pt x="2479675" y="4219568"/>
                  <a:pt x="2597150" y="3813168"/>
                </a:cubicBezTo>
                <a:cubicBezTo>
                  <a:pt x="2714625" y="3406768"/>
                  <a:pt x="2755900" y="2655351"/>
                  <a:pt x="2806700" y="2111368"/>
                </a:cubicBezTo>
                <a:cubicBezTo>
                  <a:pt x="2857500" y="1567385"/>
                  <a:pt x="2823633" y="894285"/>
                  <a:pt x="2901950" y="549268"/>
                </a:cubicBezTo>
                <a:cubicBezTo>
                  <a:pt x="2980267" y="204251"/>
                  <a:pt x="3080808" y="121701"/>
                  <a:pt x="3276600" y="41268"/>
                </a:cubicBezTo>
                <a:cubicBezTo>
                  <a:pt x="3472392" y="-39165"/>
                  <a:pt x="3774546" y="13751"/>
                  <a:pt x="4076700" y="66668"/>
                </a:cubicBezTo>
              </a:path>
            </a:pathLst>
          </a:custGeom>
          <a:noFill/>
          <a:ln w="57150">
            <a:solidFill>
              <a:schemeClr val="bg2">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7" name="TextBox 106">
            <a:extLst>
              <a:ext uri="{FF2B5EF4-FFF2-40B4-BE49-F238E27FC236}">
                <a16:creationId xmlns:a16="http://schemas.microsoft.com/office/drawing/2014/main" id="{BD763292-9EA9-4593-ABE6-6C69EE4B4F94}"/>
              </a:ext>
            </a:extLst>
          </p:cNvPr>
          <p:cNvSpPr txBox="1"/>
          <p:nvPr/>
        </p:nvSpPr>
        <p:spPr>
          <a:xfrm rot="20355323">
            <a:off x="3547143" y="5237027"/>
            <a:ext cx="1931174" cy="383673"/>
          </a:xfrm>
          <a:prstGeom prst="rect">
            <a:avLst/>
          </a:prstGeom>
          <a:noFill/>
        </p:spPr>
        <p:txBody>
          <a:bodyPr wrap="none" rtlCol="0">
            <a:prstTxWarp prst="textArchDown">
              <a:avLst>
                <a:gd name="adj" fmla="val 2158051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behavior</a:t>
            </a:r>
          </a:p>
        </p:txBody>
      </p:sp>
      <p:sp>
        <p:nvSpPr>
          <p:cNvPr id="109" name="TextBox 108">
            <a:extLst>
              <a:ext uri="{FF2B5EF4-FFF2-40B4-BE49-F238E27FC236}">
                <a16:creationId xmlns:a16="http://schemas.microsoft.com/office/drawing/2014/main" id="{E23ACB8B-A8B7-451D-B60C-32208EDED849}"/>
              </a:ext>
            </a:extLst>
          </p:cNvPr>
          <p:cNvSpPr txBox="1"/>
          <p:nvPr/>
        </p:nvSpPr>
        <p:spPr>
          <a:xfrm>
            <a:off x="-500049" y="100971"/>
            <a:ext cx="332545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Intensive Academic Need</a:t>
            </a:r>
          </a:p>
        </p:txBody>
      </p:sp>
      <p:sp>
        <p:nvSpPr>
          <p:cNvPr id="34" name="Rounded Rectangle 33"/>
          <p:cNvSpPr/>
          <p:nvPr/>
        </p:nvSpPr>
        <p:spPr>
          <a:xfrm>
            <a:off x="3093013" y="503265"/>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35" name="TextBox 34"/>
          <p:cNvSpPr txBox="1"/>
          <p:nvPr/>
        </p:nvSpPr>
        <p:spPr>
          <a:xfrm>
            <a:off x="3093013" y="1370598"/>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cxnSp>
        <p:nvCxnSpPr>
          <p:cNvPr id="41" name="Straight Arrow Connector 40">
            <a:extLst>
              <a:ext uri="{FF2B5EF4-FFF2-40B4-BE49-F238E27FC236}">
                <a16:creationId xmlns:a16="http://schemas.microsoft.com/office/drawing/2014/main" id="{0754F09A-2C06-42FD-A7F9-85C86BA7B435}"/>
              </a:ext>
              <a:ext uri="{C183D7F6-B498-43B3-948B-1728B52AA6E4}">
                <adec:decorative xmlns:adec="http://schemas.microsoft.com/office/drawing/2017/decorative" val="1"/>
              </a:ext>
            </a:extLst>
          </p:cNvPr>
          <p:cNvCxnSpPr>
            <a:cxnSpLocks/>
            <a:stCxn id="34" idx="2"/>
            <a:endCxn id="35" idx="0"/>
          </p:cNvCxnSpPr>
          <p:nvPr/>
        </p:nvCxnSpPr>
        <p:spPr>
          <a:xfrm>
            <a:off x="3860847" y="1267258"/>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sp>
        <p:nvSpPr>
          <p:cNvPr id="5" name="Circular Arrow 4">
            <a:extLst>
              <a:ext uri="{C183D7F6-B498-43B3-948B-1728B52AA6E4}">
                <adec:decorative xmlns:adec="http://schemas.microsoft.com/office/drawing/2017/decorative" val="1"/>
              </a:ext>
            </a:extLst>
          </p:cNvPr>
          <p:cNvSpPr/>
          <p:nvPr/>
        </p:nvSpPr>
        <p:spPr>
          <a:xfrm rot="19517355">
            <a:off x="2661461" y="1004373"/>
            <a:ext cx="631235" cy="596321"/>
          </a:xfrm>
          <a:prstGeom prst="circularArrow">
            <a:avLst>
              <a:gd name="adj1" fmla="val 12074"/>
              <a:gd name="adj2" fmla="val 1290729"/>
              <a:gd name="adj3" fmla="val 18180486"/>
              <a:gd name="adj4" fmla="val 6157203"/>
              <a:gd name="adj5" fmla="val 15334"/>
            </a:avLst>
          </a:prstGeom>
          <a:solidFill>
            <a:schemeClr val="accent5">
              <a:lumMod val="60000"/>
              <a:lumOff val="40000"/>
              <a:alpha val="5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srgbClr val="000000"/>
              </a:solidFill>
              <a:latin typeface="Franklin Gothic Book" panose="020B0503020102020204"/>
            </a:endParaRPr>
          </a:p>
        </p:txBody>
      </p:sp>
      <p:pic>
        <p:nvPicPr>
          <p:cNvPr id="42" name="Picture 4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EA80663E-D3D3-4D86-93A6-3A6568EB8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417" y="1143946"/>
            <a:ext cx="2232060" cy="3938876"/>
          </a:xfrm>
          <a:prstGeom prst="rect">
            <a:avLst/>
          </a:prstGeom>
        </p:spPr>
      </p:pic>
      <p:sp>
        <p:nvSpPr>
          <p:cNvPr id="2" name="Title 1" hidden="1">
            <a:extLst>
              <a:ext uri="{FF2B5EF4-FFF2-40B4-BE49-F238E27FC236}">
                <a16:creationId xmlns:a16="http://schemas.microsoft.com/office/drawing/2014/main" id="{4C61CF65-AB18-43E5-9C37-007098CB1E6F}"/>
              </a:ext>
            </a:extLst>
          </p:cNvPr>
          <p:cNvSpPr>
            <a:spLocks noGrp="1"/>
          </p:cNvSpPr>
          <p:nvPr>
            <p:ph type="title"/>
          </p:nvPr>
        </p:nvSpPr>
        <p:spPr/>
        <p:txBody>
          <a:bodyPr/>
          <a:lstStyle/>
          <a:p>
            <a:r>
              <a:rPr lang="en-US" dirty="0"/>
              <a:t>DBI Intensive Academic Need</a:t>
            </a:r>
          </a:p>
        </p:txBody>
      </p:sp>
    </p:spTree>
    <p:extLst>
      <p:ext uri="{BB962C8B-B14F-4D97-AF65-F5344CB8AC3E}">
        <p14:creationId xmlns:p14="http://schemas.microsoft.com/office/powerpoint/2010/main" val="2251456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8458200" cy="6858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400" b="1" dirty="0">
              <a:solidFill>
                <a:schemeClr val="accent2"/>
              </a:solidFill>
              <a:ea typeface="ヒラギノ角ゴ Pro W3" charset="-128"/>
            </a:endParaRPr>
          </a:p>
        </p:txBody>
      </p:sp>
      <p:sp>
        <p:nvSpPr>
          <p:cNvPr id="3" name="Rectangle 3"/>
          <p:cNvSpPr txBox="1">
            <a:spLocks noChangeArrowheads="1"/>
          </p:cNvSpPr>
          <p:nvPr/>
        </p:nvSpPr>
        <p:spPr>
          <a:xfrm>
            <a:off x="368490" y="1586754"/>
            <a:ext cx="8546910" cy="5271246"/>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altLang="x-none" sz="3200" dirty="0">
                <a:solidFill>
                  <a:schemeClr val="bg1"/>
                </a:solidFill>
                <a:ea typeface="ヒラギノ角ゴ Pro W3" charset="-128"/>
              </a:rPr>
              <a:t>All behavior serves a function:</a:t>
            </a:r>
          </a:p>
          <a:p>
            <a:endParaRPr lang="en-US" altLang="x-none" sz="1100" dirty="0">
              <a:solidFill>
                <a:schemeClr val="bg1"/>
              </a:solidFill>
              <a:ea typeface="ヒラギノ角ゴ Pro W3" charset="-128"/>
            </a:endParaRPr>
          </a:p>
          <a:p>
            <a:pPr marL="403225" lvl="1" indent="-252413">
              <a:buClr>
                <a:schemeClr val="bg1"/>
              </a:buClr>
              <a:buFont typeface="Arial" panose="020B0604020202020204" pitchFamily="34" charset="0"/>
              <a:buChar char="•"/>
            </a:pPr>
            <a:r>
              <a:rPr lang="en-US" altLang="x-none" sz="2800" dirty="0">
                <a:solidFill>
                  <a:schemeClr val="bg1"/>
                </a:solidFill>
                <a:ea typeface="ヒラギノ角ゴ Pro W3" charset="-128"/>
              </a:rPr>
              <a:t>Learners trying to</a:t>
            </a:r>
            <a:r>
              <a:rPr lang="en-US" altLang="x-none" sz="2800" i="1" dirty="0">
                <a:solidFill>
                  <a:schemeClr val="bg1"/>
                </a:solidFill>
                <a:ea typeface="ヒラギノ角ゴ Pro W3" charset="-128"/>
              </a:rPr>
              <a:t> </a:t>
            </a:r>
            <a:r>
              <a:rPr lang="en-US" altLang="x-none" sz="2800" b="1" i="1" dirty="0">
                <a:solidFill>
                  <a:schemeClr val="bg1"/>
                </a:solidFill>
                <a:ea typeface="ヒラギノ角ゴ Pro W3" charset="-128"/>
              </a:rPr>
              <a:t>get or obtain</a:t>
            </a:r>
            <a:r>
              <a:rPr lang="en-US" altLang="x-none" sz="2800" dirty="0">
                <a:solidFill>
                  <a:schemeClr val="bg1"/>
                </a:solidFill>
                <a:ea typeface="ヒラギノ角ゴ Pro W3" charset="-128"/>
              </a:rPr>
              <a:t> desired activities, tangible items, attention, or stimulation (S</a:t>
            </a:r>
            <a:r>
              <a:rPr lang="en-US" altLang="x-none" sz="2800" baseline="30000" dirty="0">
                <a:solidFill>
                  <a:schemeClr val="bg1"/>
                </a:solidFill>
                <a:ea typeface="ヒラギノ角ゴ Pro W3" charset="-128"/>
              </a:rPr>
              <a:t>R+</a:t>
            </a:r>
            <a:r>
              <a:rPr lang="en-US" altLang="x-none" sz="2800" dirty="0">
                <a:solidFill>
                  <a:schemeClr val="bg1"/>
                </a:solidFill>
                <a:ea typeface="ヒラギノ角ゴ Pro W3" charset="-128"/>
              </a:rPr>
              <a:t>).</a:t>
            </a:r>
          </a:p>
          <a:p>
            <a:pPr marL="403225" lvl="1" indent="-252413">
              <a:buFont typeface="Arial" panose="020B0604020202020204" pitchFamily="34" charset="0"/>
              <a:buChar char="•"/>
            </a:pPr>
            <a:endParaRPr lang="en-US" altLang="x-none" sz="1050" dirty="0">
              <a:solidFill>
                <a:schemeClr val="bg1"/>
              </a:solidFill>
              <a:ea typeface="ヒラギノ角ゴ Pro W3" charset="-128"/>
            </a:endParaRPr>
          </a:p>
          <a:p>
            <a:pPr marL="403225" lvl="1" indent="-252413">
              <a:buClr>
                <a:schemeClr val="bg1"/>
              </a:buClr>
              <a:buFont typeface="Arial" panose="020B0604020202020204" pitchFamily="34" charset="0"/>
              <a:buChar char="•"/>
            </a:pPr>
            <a:r>
              <a:rPr lang="en-US" altLang="x-none" sz="2800" dirty="0">
                <a:solidFill>
                  <a:schemeClr val="bg1"/>
                </a:solidFill>
                <a:ea typeface="ヒラギノ角ゴ Pro W3" charset="-128"/>
              </a:rPr>
              <a:t>Learners trying to </a:t>
            </a:r>
            <a:r>
              <a:rPr lang="en-US" altLang="x-none" sz="2800" b="1" i="1" dirty="0">
                <a:solidFill>
                  <a:schemeClr val="bg1"/>
                </a:solidFill>
                <a:ea typeface="ヒラギノ角ゴ Pro W3" charset="-128"/>
              </a:rPr>
              <a:t>avoid or escape</a:t>
            </a:r>
            <a:r>
              <a:rPr lang="en-US" altLang="x-none" sz="2800" dirty="0">
                <a:solidFill>
                  <a:schemeClr val="bg1"/>
                </a:solidFill>
                <a:ea typeface="ヒラギノ角ゴ Pro W3" charset="-128"/>
              </a:rPr>
              <a:t> aversive activities, items, attention, or stimulation (S</a:t>
            </a:r>
            <a:r>
              <a:rPr lang="en-US" altLang="x-none" sz="2800" baseline="30000" dirty="0">
                <a:solidFill>
                  <a:schemeClr val="bg1"/>
                </a:solidFill>
                <a:ea typeface="ヒラギノ角ゴ Pro W3" charset="-128"/>
              </a:rPr>
              <a:t>R-</a:t>
            </a:r>
            <a:r>
              <a:rPr lang="en-US" altLang="x-none" sz="2800" dirty="0">
                <a:solidFill>
                  <a:schemeClr val="bg1"/>
                </a:solidFill>
                <a:ea typeface="ヒラギノ角ゴ Pro W3" charset="-128"/>
              </a:rPr>
              <a:t>).</a:t>
            </a:r>
          </a:p>
        </p:txBody>
      </p:sp>
      <p:sp>
        <p:nvSpPr>
          <p:cNvPr id="4" name="Title 3"/>
          <p:cNvSpPr>
            <a:spLocks noGrp="1"/>
          </p:cNvSpPr>
          <p:nvPr>
            <p:ph type="title"/>
          </p:nvPr>
        </p:nvSpPr>
        <p:spPr/>
        <p:txBody>
          <a:bodyPr>
            <a:normAutofit/>
          </a:bodyPr>
          <a:lstStyle/>
          <a:p>
            <a:r>
              <a:rPr lang="en-US" altLang="x-none" b="1" dirty="0">
                <a:solidFill>
                  <a:schemeClr val="accent2"/>
                </a:solidFill>
                <a:ea typeface="ヒラギノ角ゴ Pro W3" charset="-128"/>
              </a:rPr>
              <a:t>Function of Behavior</a:t>
            </a:r>
            <a:endParaRPr lang="en-US" dirty="0"/>
          </a:p>
        </p:txBody>
      </p:sp>
    </p:spTree>
    <p:extLst>
      <p:ext uri="{BB962C8B-B14F-4D97-AF65-F5344CB8AC3E}">
        <p14:creationId xmlns:p14="http://schemas.microsoft.com/office/powerpoint/2010/main" val="3668045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An image of the lifecycle of problem behaviors when interacting with positive reinforcement and negative reinforcement. "/>
          <p:cNvGraphicFramePr>
            <a:graphicFrameLocks noChangeAspect="1"/>
          </p:cNvGraphicFramePr>
          <p:nvPr>
            <p:extLst>
              <p:ext uri="{D42A27DB-BD31-4B8C-83A1-F6EECF244321}">
                <p14:modId xmlns:p14="http://schemas.microsoft.com/office/powerpoint/2010/main" val="3889948803"/>
              </p:ext>
            </p:extLst>
          </p:nvPr>
        </p:nvGraphicFramePr>
        <p:xfrm>
          <a:off x="1921091" y="0"/>
          <a:ext cx="5518879" cy="6134372"/>
        </p:xfrm>
        <a:graphic>
          <a:graphicData uri="http://schemas.openxmlformats.org/presentationml/2006/ole">
            <mc:AlternateContent xmlns:mc="http://schemas.openxmlformats.org/markup-compatibility/2006">
              <mc:Choice xmlns:v="urn:schemas-microsoft-com:vml" Requires="v">
                <p:oleObj spid="_x0000_s1131" name="Visio" r:id="rId3" imgW="3263900" imgH="3619500" progId="Visio.Drawing.6">
                  <p:embed/>
                </p:oleObj>
              </mc:Choice>
              <mc:Fallback>
                <p:oleObj name="Visio" r:id="rId3" imgW="3263900" imgH="3619500" progId="Visio.Drawing.6">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1" y="0"/>
                        <a:ext cx="5518879" cy="6134372"/>
                      </a:xfrm>
                      <a:prstGeom prst="rect">
                        <a:avLst/>
                      </a:prstGeom>
                      <a:noFill/>
                      <a:ln>
                        <a:noFill/>
                      </a:ln>
                      <a:extLst/>
                    </p:spPr>
                  </p:pic>
                </p:oleObj>
              </mc:Fallback>
            </mc:AlternateContent>
          </a:graphicData>
        </a:graphic>
      </p:graphicFrame>
      <p:sp>
        <p:nvSpPr>
          <p:cNvPr id="4" name="Rectangle 4">
            <a:extLst>
              <a:ext uri="{C183D7F6-B498-43B3-948B-1728B52AA6E4}">
                <adec:decorative xmlns:adec="http://schemas.microsoft.com/office/drawing/2017/decorative" val="1"/>
              </a:ext>
            </a:extLst>
          </p:cNvPr>
          <p:cNvSpPr>
            <a:spLocks noChangeArrowheads="1"/>
          </p:cNvSpPr>
          <p:nvPr/>
        </p:nvSpPr>
        <p:spPr bwMode="auto">
          <a:xfrm>
            <a:off x="0" y="106456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endParaRPr lang="x-none" altLang="x-none" b="1">
              <a:solidFill>
                <a:srgbClr val="000000"/>
              </a:solidFill>
              <a:latin typeface="Franklin Gothic Medium"/>
            </a:endParaRPr>
          </a:p>
        </p:txBody>
      </p:sp>
      <p:sp>
        <p:nvSpPr>
          <p:cNvPr id="5" name="AutoShape 5"/>
          <p:cNvSpPr>
            <a:spLocks noChangeArrowheads="1"/>
          </p:cNvSpPr>
          <p:nvPr/>
        </p:nvSpPr>
        <p:spPr bwMode="auto">
          <a:xfrm>
            <a:off x="428601" y="1687378"/>
            <a:ext cx="2376930"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no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Positive </a:t>
            </a:r>
          </a:p>
          <a:p>
            <a:pPr defTabSz="457200" eaLnBrk="1" hangingPunct="1"/>
            <a:r>
              <a:rPr lang="en-US" altLang="x-none" sz="1800" b="1" dirty="0">
                <a:solidFill>
                  <a:srgbClr val="FFFFFF"/>
                </a:solidFill>
                <a:latin typeface="Franklin Gothic Medium"/>
              </a:rPr>
              <a:t>Reinforcement</a:t>
            </a:r>
          </a:p>
        </p:txBody>
      </p:sp>
      <p:sp>
        <p:nvSpPr>
          <p:cNvPr id="6" name="AutoShape 6"/>
          <p:cNvSpPr>
            <a:spLocks noChangeArrowheads="1"/>
          </p:cNvSpPr>
          <p:nvPr/>
        </p:nvSpPr>
        <p:spPr bwMode="auto">
          <a:xfrm rot="10800000">
            <a:off x="6565874" y="1687378"/>
            <a:ext cx="2366586"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noFill/>
            <a:miter lim="800000"/>
            <a:headEnd/>
            <a:tailEnd/>
          </a:ln>
        </p:spPr>
        <p:txBody>
          <a:bodyPr rot="10800000"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Negative</a:t>
            </a:r>
            <a:r>
              <a:rPr lang="en-US" altLang="x-none" sz="1800" b="1" dirty="0">
                <a:solidFill>
                  <a:srgbClr val="000000"/>
                </a:solidFill>
                <a:latin typeface="Franklin Gothic Medium"/>
              </a:rPr>
              <a:t> </a:t>
            </a:r>
          </a:p>
          <a:p>
            <a:pPr defTabSz="457200" eaLnBrk="1" hangingPunct="1"/>
            <a:r>
              <a:rPr lang="en-US" altLang="x-none" sz="1800" b="1" dirty="0">
                <a:solidFill>
                  <a:srgbClr val="FFFFFF"/>
                </a:solidFill>
                <a:latin typeface="Franklin Gothic Medium"/>
              </a:rPr>
              <a:t>Reinforcement</a:t>
            </a:r>
          </a:p>
        </p:txBody>
      </p:sp>
      <p:sp>
        <p:nvSpPr>
          <p:cNvPr id="8" name="Title 7"/>
          <p:cNvSpPr>
            <a:spLocks noGrp="1"/>
          </p:cNvSpPr>
          <p:nvPr>
            <p:ph type="title"/>
          </p:nvPr>
        </p:nvSpPr>
        <p:spPr>
          <a:xfrm>
            <a:off x="215547" y="181983"/>
            <a:ext cx="3448877" cy="1344249"/>
          </a:xfrm>
        </p:spPr>
        <p:txBody>
          <a:bodyPr>
            <a:normAutofit/>
          </a:bodyPr>
          <a:lstStyle/>
          <a:p>
            <a:r>
              <a:rPr lang="en-US" dirty="0">
                <a:solidFill>
                  <a:schemeClr val="accent2"/>
                </a:solidFill>
              </a:rPr>
              <a:t>Another look at function</a:t>
            </a:r>
          </a:p>
        </p:txBody>
      </p:sp>
    </p:spTree>
    <p:extLst>
      <p:ext uri="{BB962C8B-B14F-4D97-AF65-F5344CB8AC3E}">
        <p14:creationId xmlns:p14="http://schemas.microsoft.com/office/powerpoint/2010/main" val="1198578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99528" y="624323"/>
            <a:ext cx="7630273" cy="9295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400" b="1" i="1" kern="0" dirty="0">
                <a:solidFill>
                  <a:schemeClr val="bg1"/>
                </a:solidFill>
              </a:rPr>
              <a:t>Focus on Function of Behavior</a:t>
            </a:r>
          </a:p>
        </p:txBody>
      </p:sp>
      <p:sp>
        <p:nvSpPr>
          <p:cNvPr id="2" name="Title 1"/>
          <p:cNvSpPr txBox="1">
            <a:spLocks/>
          </p:cNvSpPr>
          <p:nvPr/>
        </p:nvSpPr>
        <p:spPr>
          <a:xfrm>
            <a:off x="457200" y="9475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3" name="Rectangle 2"/>
          <p:cNvSpPr/>
          <p:nvPr/>
        </p:nvSpPr>
        <p:spPr>
          <a:xfrm>
            <a:off x="2510851" y="164892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4" name="Rectangle 3"/>
          <p:cNvSpPr/>
          <p:nvPr/>
        </p:nvSpPr>
        <p:spPr>
          <a:xfrm>
            <a:off x="4686924" y="164143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5" name="Rectangle 4"/>
          <p:cNvSpPr/>
          <p:nvPr/>
        </p:nvSpPr>
        <p:spPr>
          <a:xfrm>
            <a:off x="6862997" y="164142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6" name="Rectangle 5"/>
          <p:cNvSpPr/>
          <p:nvPr/>
        </p:nvSpPr>
        <p:spPr>
          <a:xfrm>
            <a:off x="334778" y="164892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Setting Event</a:t>
            </a:r>
          </a:p>
        </p:txBody>
      </p:sp>
      <p:sp>
        <p:nvSpPr>
          <p:cNvPr id="7" name="Right Arrow 6" descr="An arrow leading to antecedent. "/>
          <p:cNvSpPr/>
          <p:nvPr/>
        </p:nvSpPr>
        <p:spPr>
          <a:xfrm>
            <a:off x="2158582" y="2158585"/>
            <a:ext cx="479687" cy="434715"/>
          </a:xfrm>
          <a:prstGeom prst="rightArrow">
            <a:avLst/>
          </a:prstGeom>
          <a:gradFill flip="none" rotWithShape="1">
            <a:gsLst>
              <a:gs pos="0">
                <a:srgbClr val="028090"/>
              </a:gs>
              <a:gs pos="86000">
                <a:schemeClr val="accent2">
                  <a:lumMod val="90000"/>
                  <a:lumOff val="10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8" name="Right Arrow 7" descr="An arrow leading to behavior. "/>
          <p:cNvSpPr/>
          <p:nvPr/>
        </p:nvSpPr>
        <p:spPr>
          <a:xfrm>
            <a:off x="4323411" y="2158584"/>
            <a:ext cx="479687" cy="434715"/>
          </a:xfrm>
          <a:prstGeom prst="rightArrow">
            <a:avLst/>
          </a:prstGeom>
          <a:gradFill flip="none" rotWithShape="1">
            <a:gsLst>
              <a:gs pos="0">
                <a:schemeClr val="accent2">
                  <a:lumMod val="90000"/>
                  <a:lumOff val="10000"/>
                </a:schemeClr>
              </a:gs>
              <a:gs pos="86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Right Arrow 8" descr="An arrow leading to consequence. "/>
          <p:cNvSpPr/>
          <p:nvPr/>
        </p:nvSpPr>
        <p:spPr>
          <a:xfrm>
            <a:off x="6509477" y="2158584"/>
            <a:ext cx="479687" cy="434715"/>
          </a:xfrm>
          <a:prstGeom prst="rightArrow">
            <a:avLst/>
          </a:prstGeom>
          <a:gradFill flip="none" rotWithShape="1">
            <a:gsLst>
              <a:gs pos="0">
                <a:srgbClr val="A856B6"/>
              </a:gs>
              <a:gs pos="86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ectangle 10"/>
          <p:cNvSpPr/>
          <p:nvPr/>
        </p:nvSpPr>
        <p:spPr>
          <a:xfrm>
            <a:off x="6862997" y="3245953"/>
            <a:ext cx="1928734" cy="707887"/>
          </a:xfrm>
          <a:prstGeom prst="rect">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2" name="Rectangle 11"/>
          <p:cNvSpPr/>
          <p:nvPr/>
        </p:nvSpPr>
        <p:spPr>
          <a:xfrm>
            <a:off x="4686924" y="3245953"/>
            <a:ext cx="1928734" cy="707887"/>
          </a:xfrm>
          <a:prstGeom prst="rect">
            <a:avLst/>
          </a:prstGeom>
          <a:solidFill>
            <a:schemeClr val="bg1"/>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813C8C"/>
                </a:solidFill>
                <a:latin typeface="Franklin Gothic Medium"/>
              </a:rPr>
              <a:t>Behavior</a:t>
            </a:r>
          </a:p>
        </p:txBody>
      </p:sp>
      <p:sp>
        <p:nvSpPr>
          <p:cNvPr id="13" name="Right Arrow 12" descr="AN arrow leading to reinforcement. "/>
          <p:cNvSpPr/>
          <p:nvPr/>
        </p:nvSpPr>
        <p:spPr>
          <a:xfrm>
            <a:off x="6509477" y="3382538"/>
            <a:ext cx="479687" cy="434715"/>
          </a:xfrm>
          <a:prstGeom prst="rightArrow">
            <a:avLst/>
          </a:prstGeom>
          <a:gradFill flip="none" rotWithShape="1">
            <a:gsLst>
              <a:gs pos="0">
                <a:srgbClr val="813C8C"/>
              </a:gs>
              <a:gs pos="86000">
                <a:schemeClr val="accent1">
                  <a:lumMod val="75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334778" y="4195566"/>
            <a:ext cx="8439462" cy="2369880"/>
          </a:xfrm>
          <a:prstGeom prst="rect">
            <a:avLst/>
          </a:prstGeom>
        </p:spPr>
        <p:txBody>
          <a:bodyPr wrap="square">
            <a:spAutoFit/>
          </a:bodyPr>
          <a:lstStyle/>
          <a:p>
            <a:pPr defTabSz="457200">
              <a:lnSpc>
                <a:spcPct val="90000"/>
              </a:lnSpc>
            </a:pPr>
            <a:r>
              <a:rPr lang="en-US" altLang="x-none" sz="2200" dirty="0">
                <a:solidFill>
                  <a:schemeClr val="bg1"/>
                </a:solidFill>
                <a:latin typeface="Franklin Gothic Medium"/>
                <a:ea typeface="ヒラギノ角ゴ Pro W3" charset="-128"/>
              </a:rPr>
              <a:t>When an individual is exhibiting </a:t>
            </a:r>
            <a:r>
              <a:rPr lang="en-US" altLang="x-none" sz="2200" b="1" dirty="0">
                <a:solidFill>
                  <a:schemeClr val="bg1"/>
                </a:solidFill>
                <a:latin typeface="Franklin Gothic Medium"/>
                <a:ea typeface="ヒラギノ角ゴ Pro W3" charset="-128"/>
              </a:rPr>
              <a:t>problematic (or any) behaviors</a:t>
            </a:r>
            <a:r>
              <a:rPr lang="en-US" altLang="x-none" sz="2200" dirty="0">
                <a:solidFill>
                  <a:schemeClr val="bg1"/>
                </a:solidFill>
                <a:latin typeface="Franklin Gothic Medium"/>
                <a:ea typeface="ヒラギノ角ゴ Pro W3" charset="-128"/>
              </a:rPr>
              <a:t>, look at the function:</a:t>
            </a:r>
          </a:p>
          <a:p>
            <a:pPr defTabSz="457200">
              <a:lnSpc>
                <a:spcPct val="90000"/>
              </a:lnSpc>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typically </a:t>
            </a:r>
            <a:r>
              <a:rPr lang="en-US" altLang="x-none" sz="2200" b="1" dirty="0">
                <a:solidFill>
                  <a:schemeClr val="bg1"/>
                </a:solidFill>
                <a:latin typeface="Franklin Gothic Medium"/>
                <a:ea typeface="ヒラギノ角ゴ Pro W3" charset="-128"/>
              </a:rPr>
              <a:t>precedes</a:t>
            </a:r>
            <a:r>
              <a:rPr lang="en-US" altLang="x-none" sz="2200" dirty="0">
                <a:solidFill>
                  <a:schemeClr val="bg1"/>
                </a:solidFill>
                <a:latin typeface="Franklin Gothic Medium"/>
                <a:ea typeface="ヒラギノ角ゴ Pro W3" charset="-128"/>
              </a:rPr>
              <a:t> the problematic behaviors?</a:t>
            </a:r>
          </a:p>
          <a:p>
            <a:pPr marL="914400" lvl="1" indent="-457200" defTabSz="457200">
              <a:lnSpc>
                <a:spcPct val="90000"/>
              </a:lnSpc>
              <a:buFont typeface="+mj-lt"/>
              <a:buAutoNum type="arabicPeriod"/>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typically </a:t>
            </a:r>
            <a:r>
              <a:rPr lang="en-US" altLang="x-none" sz="2200" b="1" dirty="0">
                <a:solidFill>
                  <a:schemeClr val="bg1"/>
                </a:solidFill>
                <a:latin typeface="Franklin Gothic Medium"/>
                <a:ea typeface="ヒラギノ角ゴ Pro W3" charset="-128"/>
              </a:rPr>
              <a:t>follows</a:t>
            </a:r>
            <a:r>
              <a:rPr lang="en-US" altLang="x-none" sz="2200" dirty="0">
                <a:solidFill>
                  <a:schemeClr val="bg1"/>
                </a:solidFill>
                <a:latin typeface="Franklin Gothic Medium"/>
                <a:ea typeface="ヒラギノ角ゴ Pro W3" charset="-128"/>
              </a:rPr>
              <a:t> the problematic behaviors?</a:t>
            </a:r>
          </a:p>
          <a:p>
            <a:pPr marL="914400" lvl="1" indent="-457200" defTabSz="457200">
              <a:lnSpc>
                <a:spcPct val="90000"/>
              </a:lnSpc>
              <a:buFont typeface="+mj-lt"/>
              <a:buAutoNum type="arabicPeriod"/>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a:t>
            </a:r>
            <a:r>
              <a:rPr lang="en-US" altLang="x-none" sz="2200" b="1" dirty="0">
                <a:solidFill>
                  <a:schemeClr val="bg1"/>
                </a:solidFill>
                <a:latin typeface="Franklin Gothic Medium"/>
                <a:ea typeface="ヒラギノ角ゴ Pro W3" charset="-128"/>
              </a:rPr>
              <a:t>function</a:t>
            </a:r>
            <a:r>
              <a:rPr lang="en-US" altLang="x-none" sz="2200" dirty="0">
                <a:solidFill>
                  <a:schemeClr val="bg1"/>
                </a:solidFill>
                <a:latin typeface="Franklin Gothic Medium"/>
                <a:ea typeface="ヒラギノ角ゴ Pro W3" charset="-128"/>
              </a:rPr>
              <a:t> are the behaviors serving for that individual?  </a:t>
            </a:r>
          </a:p>
          <a:p>
            <a:pPr defTabSz="457200"/>
            <a:endParaRPr lang="en-US" altLang="x-none" sz="2200" dirty="0">
              <a:solidFill>
                <a:schemeClr val="bg1"/>
              </a:solidFill>
              <a:latin typeface="Franklin Gothic Medium"/>
              <a:ea typeface="ヒラギノ角ゴ Pro W3" charset="-128"/>
            </a:endParaRPr>
          </a:p>
        </p:txBody>
      </p:sp>
      <p:sp>
        <p:nvSpPr>
          <p:cNvPr id="15" name="Rectangle 14"/>
          <p:cNvSpPr/>
          <p:nvPr/>
        </p:nvSpPr>
        <p:spPr>
          <a:xfrm>
            <a:off x="2510851" y="3245951"/>
            <a:ext cx="1928734" cy="707887"/>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005493"/>
                </a:solidFill>
                <a:latin typeface="Franklin Gothic Medium"/>
              </a:rPr>
              <a:t>Discriminative Stimulus (S</a:t>
            </a:r>
            <a:r>
              <a:rPr lang="en-US" sz="2000" b="1" baseline="30000" dirty="0">
                <a:solidFill>
                  <a:srgbClr val="005493"/>
                </a:solidFill>
                <a:latin typeface="Franklin Gothic Medium"/>
              </a:rPr>
              <a:t>D</a:t>
            </a:r>
            <a:r>
              <a:rPr lang="en-US" sz="2000" b="1" dirty="0">
                <a:solidFill>
                  <a:srgbClr val="005493"/>
                </a:solidFill>
                <a:latin typeface="Franklin Gothic Medium"/>
              </a:rPr>
              <a:t>)</a:t>
            </a:r>
          </a:p>
        </p:txBody>
      </p:sp>
      <p:sp>
        <p:nvSpPr>
          <p:cNvPr id="16" name="Right Arrow 15" descr="An arrow leading to behavior. "/>
          <p:cNvSpPr/>
          <p:nvPr/>
        </p:nvSpPr>
        <p:spPr>
          <a:xfrm>
            <a:off x="4314665" y="3382173"/>
            <a:ext cx="479687" cy="434715"/>
          </a:xfrm>
          <a:prstGeom prst="rightArrow">
            <a:avLst/>
          </a:prstGeom>
          <a:gradFill flip="none" rotWithShape="1">
            <a:gsLst>
              <a:gs pos="0">
                <a:srgbClr val="0255C5"/>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Title 16" hidden="1">
            <a:extLst>
              <a:ext uri="{FF2B5EF4-FFF2-40B4-BE49-F238E27FC236}">
                <a16:creationId xmlns:a16="http://schemas.microsoft.com/office/drawing/2014/main" id="{1F31CA23-61DC-445C-87AE-A6FF5875435E}"/>
              </a:ext>
            </a:extLst>
          </p:cNvPr>
          <p:cNvSpPr>
            <a:spLocks noGrp="1"/>
          </p:cNvSpPr>
          <p:nvPr>
            <p:ph type="title"/>
          </p:nvPr>
        </p:nvSpPr>
        <p:spPr>
          <a:xfrm>
            <a:off x="743574" y="828757"/>
            <a:ext cx="7886700" cy="1325563"/>
          </a:xfrm>
        </p:spPr>
        <p:txBody>
          <a:bodyPr/>
          <a:lstStyle/>
          <a:p>
            <a:r>
              <a:rPr lang="en-US" dirty="0"/>
              <a:t>Building blocks of behavior: focusing functions of behaviors. </a:t>
            </a:r>
          </a:p>
        </p:txBody>
      </p:sp>
    </p:spTree>
    <p:extLst>
      <p:ext uri="{BB962C8B-B14F-4D97-AF65-F5344CB8AC3E}">
        <p14:creationId xmlns:p14="http://schemas.microsoft.com/office/powerpoint/2010/main" val="207500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464024" y="1446663"/>
            <a:ext cx="8222777" cy="5258937"/>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Clr>
                <a:srgbClr val="1CADE4"/>
              </a:buClr>
              <a:buFont typeface="Calibri" panose="020F0502020204030204" pitchFamily="34" charset="0"/>
              <a:buNone/>
            </a:pPr>
            <a:r>
              <a:rPr lang="en-US" altLang="x-none" sz="2400" dirty="0">
                <a:solidFill>
                  <a:prstClr val="white"/>
                </a:solidFill>
                <a:ea typeface="ヒラギノ角ゴ Pro W3" charset="-128"/>
              </a:rPr>
              <a:t>	When Jonas is asked to complete an independent assignment, he </a:t>
            </a:r>
            <a:r>
              <a:rPr lang="en-US" altLang="x-none" sz="2400" i="1" dirty="0">
                <a:solidFill>
                  <a:prstClr val="white"/>
                </a:solidFill>
                <a:ea typeface="ヒラギノ角ゴ Pro W3" charset="-128"/>
              </a:rPr>
              <a:t>disrupts his peers and refuses to begin the assignment</a:t>
            </a:r>
            <a:r>
              <a:rPr lang="en-US" altLang="x-none" sz="2400" dirty="0">
                <a:solidFill>
                  <a:prstClr val="white"/>
                </a:solidFill>
                <a:ea typeface="ヒラギノ角ゴ Pro W3" charset="-128"/>
              </a:rPr>
              <a:t>.  After this behavior, the teacher immediately sits with him and helps him complete the work.  In the future, Jonas continues to disrupt peers and refuses to complete work, whenever he is told to work independently.</a:t>
            </a:r>
          </a:p>
        </p:txBody>
      </p:sp>
      <p:sp>
        <p:nvSpPr>
          <p:cNvPr id="4" name="Rounded Rectangle 3"/>
          <p:cNvSpPr/>
          <p:nvPr/>
        </p:nvSpPr>
        <p:spPr>
          <a:xfrm>
            <a:off x="810705" y="3695307"/>
            <a:ext cx="3831610" cy="18132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600" dirty="0">
                <a:solidFill>
                  <a:srgbClr val="FFFFFF"/>
                </a:solidFill>
                <a:latin typeface="Franklin Gothic Medium"/>
              </a:rPr>
              <a:t>Assuming this is a consistent pattern… </a:t>
            </a:r>
          </a:p>
          <a:p>
            <a:pPr defTabSz="457200" eaLnBrk="1" hangingPunct="1"/>
            <a:r>
              <a:rPr lang="en-US" altLang="x-none" sz="1600" dirty="0">
                <a:solidFill>
                  <a:srgbClr val="FFFFFF"/>
                </a:solidFill>
                <a:latin typeface="Franklin Gothic Medium"/>
              </a:rPr>
              <a:t>What is the function of Jonas’ behavior?</a:t>
            </a:r>
          </a:p>
          <a:p>
            <a:pPr defTabSz="457200" eaLnBrk="1" hangingPunct="1"/>
            <a:endParaRPr lang="en-US" altLang="x-none" sz="1600" dirty="0">
              <a:solidFill>
                <a:srgbClr val="FFFFFF"/>
              </a:solidFill>
              <a:latin typeface="Franklin Gothic Medium"/>
            </a:endParaRPr>
          </a:p>
          <a:p>
            <a:pPr marL="514350" indent="-514350" defTabSz="457200" eaLnBrk="1" hangingPunct="1">
              <a:buAutoNum type="alphaUcParenR"/>
            </a:pPr>
            <a:r>
              <a:rPr lang="en-US" altLang="x-none" sz="1600" dirty="0">
                <a:solidFill>
                  <a:srgbClr val="FFFFFF"/>
                </a:solidFill>
                <a:latin typeface="Franklin Gothic Medium"/>
              </a:rPr>
              <a:t>Get or Obtain Something or </a:t>
            </a:r>
          </a:p>
          <a:p>
            <a:pPr marL="514350" indent="-514350" defTabSz="457200" eaLnBrk="1" hangingPunct="1">
              <a:buAutoNum type="alphaUcParenR"/>
            </a:pPr>
            <a:r>
              <a:rPr lang="en-US" altLang="x-none" sz="1600" dirty="0">
                <a:solidFill>
                  <a:srgbClr val="FFFFFF"/>
                </a:solidFill>
                <a:latin typeface="Franklin Gothic Medium"/>
              </a:rPr>
              <a:t>Escape or Avoid Something</a:t>
            </a:r>
          </a:p>
          <a:p>
            <a:pPr defTabSz="457200" eaLnBrk="1" hangingPunct="1"/>
            <a:endParaRPr lang="en-US" altLang="x-none" sz="1600" dirty="0">
              <a:solidFill>
                <a:srgbClr val="FFFFFF"/>
              </a:solidFill>
              <a:latin typeface="Franklin Gothic Medium"/>
            </a:endParaRPr>
          </a:p>
        </p:txBody>
      </p:sp>
      <p:sp>
        <p:nvSpPr>
          <p:cNvPr id="5" name="Rounded Rectangle 4"/>
          <p:cNvSpPr/>
          <p:nvPr/>
        </p:nvSpPr>
        <p:spPr>
          <a:xfrm>
            <a:off x="6310739" y="389111"/>
            <a:ext cx="1848126" cy="75388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000" dirty="0">
                <a:solidFill>
                  <a:srgbClr val="FFFFFF"/>
                </a:solidFill>
                <a:latin typeface="Franklin Gothic Medium"/>
              </a:rPr>
              <a:t>Get/Obtain Attention</a:t>
            </a:r>
          </a:p>
        </p:txBody>
      </p:sp>
      <p:sp>
        <p:nvSpPr>
          <p:cNvPr id="7" name="Title 6"/>
          <p:cNvSpPr>
            <a:spLocks noGrp="1"/>
          </p:cNvSpPr>
          <p:nvPr>
            <p:ph type="title"/>
          </p:nvPr>
        </p:nvSpPr>
        <p:spPr/>
        <p:txBody>
          <a:bodyPr/>
          <a:lstStyle/>
          <a:p>
            <a:r>
              <a:rPr lang="en-US" altLang="x-none" b="1" dirty="0">
                <a:solidFill>
                  <a:schemeClr val="accent2"/>
                </a:solidFill>
                <a:ea typeface="ヒラギノ角ゴ Pro W3" charset="-128"/>
              </a:rPr>
              <a:t>Jonas</a:t>
            </a:r>
            <a:endParaRPr lang="en-US" dirty="0"/>
          </a:p>
        </p:txBody>
      </p:sp>
    </p:spTree>
    <p:extLst>
      <p:ext uri="{BB962C8B-B14F-4D97-AF65-F5344CB8AC3E}">
        <p14:creationId xmlns:p14="http://schemas.microsoft.com/office/powerpoint/2010/main" val="1346007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1737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400" b="1" dirty="0">
              <a:solidFill>
                <a:schemeClr val="accent2"/>
              </a:solidFill>
              <a:ea typeface="ヒラギノ角ゴ Pro W3" charset="-128"/>
            </a:endParaRPr>
          </a:p>
        </p:txBody>
      </p:sp>
      <p:sp>
        <p:nvSpPr>
          <p:cNvPr id="3" name="Rectangle 3"/>
          <p:cNvSpPr txBox="1">
            <a:spLocks noChangeArrowheads="1"/>
          </p:cNvSpPr>
          <p:nvPr/>
        </p:nvSpPr>
        <p:spPr>
          <a:xfrm>
            <a:off x="628650" y="1465997"/>
            <a:ext cx="7817370" cy="4953000"/>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Clr>
                <a:srgbClr val="1CADE4"/>
              </a:buClr>
              <a:buFont typeface="Wingdings" pitchFamily="-111" charset="2"/>
              <a:buNone/>
            </a:pPr>
            <a:r>
              <a:rPr lang="en-US" sz="2800" dirty="0">
                <a:solidFill>
                  <a:prstClr val="white"/>
                </a:solidFill>
              </a:rPr>
              <a:t>When Henry is presented with</a:t>
            </a:r>
            <a:r>
              <a:rPr lang="en-US" sz="3200" dirty="0">
                <a:solidFill>
                  <a:prstClr val="white"/>
                </a:solidFill>
              </a:rPr>
              <a:t> </a:t>
            </a:r>
            <a:r>
              <a:rPr lang="en-US" sz="2800" dirty="0">
                <a:solidFill>
                  <a:prstClr val="white"/>
                </a:solidFill>
              </a:rPr>
              <a:t>difficult</a:t>
            </a:r>
            <a:r>
              <a:rPr lang="en-US" sz="3200" dirty="0">
                <a:solidFill>
                  <a:prstClr val="white"/>
                </a:solidFill>
              </a:rPr>
              <a:t> </a:t>
            </a:r>
            <a:r>
              <a:rPr lang="en-US" sz="2800" dirty="0">
                <a:solidFill>
                  <a:prstClr val="white"/>
                </a:solidFill>
              </a:rPr>
              <a:t>school work, he complains and puts his head down on his desk. Henry’s teacher takes his work away.  In the future, Henry continued to complain and put his head down whenever he was presented with difficult work.</a:t>
            </a:r>
          </a:p>
        </p:txBody>
      </p:sp>
      <p:sp>
        <p:nvSpPr>
          <p:cNvPr id="7" name="Title 6"/>
          <p:cNvSpPr>
            <a:spLocks noGrp="1"/>
          </p:cNvSpPr>
          <p:nvPr>
            <p:ph type="title"/>
          </p:nvPr>
        </p:nvSpPr>
        <p:spPr/>
        <p:txBody>
          <a:bodyPr/>
          <a:lstStyle/>
          <a:p>
            <a:r>
              <a:rPr lang="en-US" altLang="ja-JP" b="1" dirty="0">
                <a:solidFill>
                  <a:schemeClr val="accent2"/>
                </a:solidFill>
                <a:ea typeface="ヒラギノ角ゴ Pro W3" charset="-128"/>
              </a:rPr>
              <a:t>Henry</a:t>
            </a:r>
            <a:endParaRPr lang="en-US" dirty="0"/>
          </a:p>
        </p:txBody>
      </p:sp>
      <p:sp>
        <p:nvSpPr>
          <p:cNvPr id="8" name="Rounded Rectangle 7">
            <a:extLst>
              <a:ext uri="{FF2B5EF4-FFF2-40B4-BE49-F238E27FC236}">
                <a16:creationId xmlns:a16="http://schemas.microsoft.com/office/drawing/2014/main" id="{FFF38B3B-84D6-F445-9744-B6C982D53985}"/>
              </a:ext>
            </a:extLst>
          </p:cNvPr>
          <p:cNvSpPr/>
          <p:nvPr/>
        </p:nvSpPr>
        <p:spPr>
          <a:xfrm>
            <a:off x="3496515" y="3648173"/>
            <a:ext cx="4949505" cy="19860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2000" dirty="0">
                <a:solidFill>
                  <a:srgbClr val="FFFFFF"/>
                </a:solidFill>
                <a:latin typeface="Franklin Gothic Medium"/>
              </a:rPr>
              <a:t>Assuming this is a consistent pattern… </a:t>
            </a:r>
          </a:p>
          <a:p>
            <a:pPr defTabSz="457200" eaLnBrk="1" hangingPunct="1"/>
            <a:r>
              <a:rPr lang="en-US" altLang="x-none" sz="2000" dirty="0">
                <a:solidFill>
                  <a:srgbClr val="FFFFFF"/>
                </a:solidFill>
                <a:latin typeface="Franklin Gothic Medium"/>
              </a:rPr>
              <a:t>What is the function of Henry’s behavior?</a:t>
            </a:r>
          </a:p>
          <a:p>
            <a:pPr defTabSz="457200" eaLnBrk="1" hangingPunct="1"/>
            <a:endParaRPr lang="en-US" altLang="x-none" sz="2000" dirty="0">
              <a:solidFill>
                <a:srgbClr val="FFFFFF"/>
              </a:solidFill>
              <a:latin typeface="Franklin Gothic Medium"/>
            </a:endParaRPr>
          </a:p>
          <a:p>
            <a:pPr marL="514350" indent="-514350" defTabSz="457200" eaLnBrk="1" hangingPunct="1">
              <a:buAutoNum type="alphaUcParenR"/>
            </a:pPr>
            <a:r>
              <a:rPr lang="en-US" altLang="x-none" sz="2000" dirty="0">
                <a:solidFill>
                  <a:srgbClr val="FFFFFF"/>
                </a:solidFill>
                <a:latin typeface="Franklin Gothic Medium"/>
              </a:rPr>
              <a:t>Get or Obtain Something or </a:t>
            </a:r>
          </a:p>
          <a:p>
            <a:pPr marL="514350" indent="-514350" defTabSz="457200" eaLnBrk="1" hangingPunct="1">
              <a:buAutoNum type="alphaUcParenR"/>
            </a:pPr>
            <a:r>
              <a:rPr lang="en-US" altLang="x-none" sz="2000" dirty="0">
                <a:solidFill>
                  <a:srgbClr val="FFFFFF"/>
                </a:solidFill>
                <a:latin typeface="Franklin Gothic Medium"/>
              </a:rPr>
              <a:t>Escape or Avoid Something</a:t>
            </a:r>
          </a:p>
          <a:p>
            <a:pPr defTabSz="457200" eaLnBrk="1" hangingPunct="1"/>
            <a:endParaRPr lang="en-US" altLang="x-none" sz="2000" dirty="0">
              <a:solidFill>
                <a:srgbClr val="FFFFFF"/>
              </a:solidFill>
              <a:latin typeface="Franklin Gothic Medium"/>
            </a:endParaRPr>
          </a:p>
        </p:txBody>
      </p:sp>
      <p:sp>
        <p:nvSpPr>
          <p:cNvPr id="5" name="Rounded Rectangle 4"/>
          <p:cNvSpPr/>
          <p:nvPr/>
        </p:nvSpPr>
        <p:spPr>
          <a:xfrm>
            <a:off x="4920792" y="342221"/>
            <a:ext cx="3701336" cy="74093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srgbClr val="FFFFFF"/>
                </a:solidFill>
                <a:latin typeface="Franklin Gothic Medium"/>
              </a:rPr>
              <a:t>Escape/Avoid Activity</a:t>
            </a:r>
          </a:p>
        </p:txBody>
      </p:sp>
    </p:spTree>
    <p:extLst>
      <p:ext uri="{BB962C8B-B14F-4D97-AF65-F5344CB8AC3E}">
        <p14:creationId xmlns:p14="http://schemas.microsoft.com/office/powerpoint/2010/main" val="40998729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kern="0" dirty="0">
                <a:solidFill>
                  <a:schemeClr val="accent2"/>
                </a:solidFill>
                <a:ea typeface="ヒラギノ角ゴ Pro W3" pitchFamily="-65" charset="-128"/>
                <a:cs typeface="ヒラギノ角ゴ Pro W3" pitchFamily="-65" charset="-128"/>
              </a:rPr>
              <a:t>More Practice</a:t>
            </a:r>
            <a:endParaRPr lang="en-US" dirty="0"/>
          </a:p>
        </p:txBody>
      </p:sp>
      <p:sp>
        <p:nvSpPr>
          <p:cNvPr id="154627" name="Rectangle 3"/>
          <p:cNvSpPr>
            <a:spLocks noGrp="1" noChangeArrowheads="1"/>
          </p:cNvSpPr>
          <p:nvPr>
            <p:ph idx="1"/>
          </p:nvPr>
        </p:nvSpPr>
        <p:spPr>
          <a:xfrm>
            <a:off x="348018" y="1217541"/>
            <a:ext cx="8529851" cy="5153182"/>
          </a:xfrm>
        </p:spPr>
        <p:txBody>
          <a:bodyPr rtlCol="0">
            <a:normAutofit fontScale="85000" lnSpcReduction="20000"/>
          </a:bodyPr>
          <a:lstStyle/>
          <a:p>
            <a:pPr indent="0">
              <a:lnSpc>
                <a:spcPct val="110000"/>
              </a:lnSpc>
              <a:buNone/>
            </a:pPr>
            <a:r>
              <a:rPr lang="en-US" altLang="x-none" sz="2800" dirty="0">
                <a:solidFill>
                  <a:schemeClr val="bg1"/>
                </a:solidFill>
                <a:ea typeface="ヒラギノ角ゴ Pro W3" charset="-128"/>
              </a:rPr>
              <a:t>A high school teacher is delivering a lesson on music theory.  In the middle of the lecture, a student calls out repeatedly.  Each time, the teacher calls on the student and allows them to ask their question or share their opinion.</a:t>
            </a:r>
          </a:p>
          <a:p>
            <a:pPr>
              <a:lnSpc>
                <a:spcPct val="70000"/>
              </a:lnSpc>
              <a:buNone/>
            </a:pPr>
            <a:r>
              <a:rPr lang="en-US" altLang="x-none" sz="1100" dirty="0">
                <a:solidFill>
                  <a:schemeClr val="bg1"/>
                </a:solidFill>
                <a:ea typeface="ヒラギノ角ゴ Pro W3" charset="-128"/>
              </a:rPr>
              <a:t>	</a:t>
            </a:r>
          </a:p>
          <a:p>
            <a:pPr>
              <a:lnSpc>
                <a:spcPct val="70000"/>
              </a:lnSpc>
              <a:buNone/>
            </a:pPr>
            <a:r>
              <a:rPr lang="en-US" altLang="x-none" sz="2800" i="1" dirty="0">
                <a:solidFill>
                  <a:schemeClr val="bg1"/>
                </a:solidFill>
                <a:ea typeface="ヒラギノ角ゴ Pro W3" charset="-128"/>
              </a:rPr>
              <a:t>Hypothesized function of </a:t>
            </a:r>
          </a:p>
          <a:p>
            <a:pPr>
              <a:lnSpc>
                <a:spcPct val="70000"/>
              </a:lnSpc>
              <a:buNone/>
            </a:pPr>
            <a:r>
              <a:rPr lang="en-US" altLang="x-none" sz="2800" i="1" dirty="0">
                <a:solidFill>
                  <a:schemeClr val="bg1"/>
                </a:solidFill>
                <a:ea typeface="ヒラギノ角ゴ Pro W3" charset="-128"/>
              </a:rPr>
              <a:t>the student</a:t>
            </a:r>
            <a:r>
              <a:rPr lang="ja-JP" altLang="en-US" sz="2800" i="1" dirty="0">
                <a:solidFill>
                  <a:schemeClr val="bg1"/>
                </a:solidFill>
                <a:ea typeface="ヒラギノ角ゴ Pro W3" charset="-128"/>
              </a:rPr>
              <a:t>’</a:t>
            </a:r>
            <a:r>
              <a:rPr lang="en-US" altLang="ja-JP" sz="2800" i="1" dirty="0">
                <a:solidFill>
                  <a:schemeClr val="bg1"/>
                </a:solidFill>
                <a:ea typeface="ヒラギノ角ゴ Pro W3" charset="-128"/>
              </a:rPr>
              <a:t>s behavior:</a:t>
            </a:r>
          </a:p>
          <a:p>
            <a:pPr>
              <a:lnSpc>
                <a:spcPct val="70000"/>
              </a:lnSpc>
              <a:buNone/>
            </a:pPr>
            <a:endParaRPr lang="en-US" altLang="ja-JP" sz="2800" dirty="0">
              <a:solidFill>
                <a:schemeClr val="bg1"/>
              </a:solidFill>
              <a:ea typeface="ヒラギノ角ゴ Pro W3" charset="-128"/>
            </a:endParaRPr>
          </a:p>
          <a:p>
            <a:pPr>
              <a:lnSpc>
                <a:spcPct val="70000"/>
              </a:lnSpc>
              <a:buNone/>
            </a:pPr>
            <a:r>
              <a:rPr lang="en-US" altLang="x-none" sz="700" dirty="0">
                <a:solidFill>
                  <a:schemeClr val="bg1"/>
                </a:solidFill>
                <a:ea typeface="ヒラギノ角ゴ Pro W3" charset="-128"/>
              </a:rPr>
              <a:t>	</a:t>
            </a:r>
          </a:p>
          <a:p>
            <a:pPr indent="0">
              <a:lnSpc>
                <a:spcPct val="120000"/>
              </a:lnSpc>
              <a:buNone/>
            </a:pPr>
            <a:r>
              <a:rPr lang="en-US" altLang="x-none" sz="2800" dirty="0">
                <a:solidFill>
                  <a:schemeClr val="bg1"/>
                </a:solidFill>
                <a:ea typeface="ヒラギノ角ゴ Pro W3" charset="-128"/>
              </a:rPr>
              <a:t>A parent asks a child to clean up their room.  The child begins to whine and scream.  The parent gives up, and the child does not clean.  </a:t>
            </a:r>
          </a:p>
          <a:p>
            <a:pPr>
              <a:lnSpc>
                <a:spcPct val="70000"/>
              </a:lnSpc>
              <a:buNone/>
            </a:pPr>
            <a:r>
              <a:rPr lang="en-US" altLang="x-none" sz="900" dirty="0">
                <a:solidFill>
                  <a:schemeClr val="bg1"/>
                </a:solidFill>
                <a:ea typeface="ヒラギノ角ゴ Pro W3" charset="-128"/>
              </a:rPr>
              <a:t>	</a:t>
            </a:r>
          </a:p>
          <a:p>
            <a:pPr>
              <a:lnSpc>
                <a:spcPct val="70000"/>
              </a:lnSpc>
              <a:buNone/>
            </a:pPr>
            <a:r>
              <a:rPr lang="en-US" altLang="x-none" sz="2800" i="1" dirty="0">
                <a:solidFill>
                  <a:schemeClr val="bg1"/>
                </a:solidFill>
                <a:ea typeface="ヒラギノ角ゴ Pro W3" charset="-128"/>
              </a:rPr>
              <a:t>Hypothesized function of </a:t>
            </a:r>
          </a:p>
          <a:p>
            <a:pPr>
              <a:lnSpc>
                <a:spcPct val="70000"/>
              </a:lnSpc>
              <a:buNone/>
            </a:pPr>
            <a:r>
              <a:rPr lang="en-US" altLang="x-none" sz="2800" i="1" dirty="0">
                <a:solidFill>
                  <a:schemeClr val="bg1"/>
                </a:solidFill>
                <a:ea typeface="ヒラギノ角ゴ Pro W3" charset="-128"/>
              </a:rPr>
              <a:t>the child</a:t>
            </a:r>
            <a:r>
              <a:rPr lang="ja-JP" altLang="en-US" sz="2800" i="1" dirty="0">
                <a:solidFill>
                  <a:schemeClr val="bg1"/>
                </a:solidFill>
                <a:ea typeface="ヒラギノ角ゴ Pro W3" charset="-128"/>
              </a:rPr>
              <a:t>’</a:t>
            </a:r>
            <a:r>
              <a:rPr lang="en-US" altLang="ja-JP" sz="2800" i="1" dirty="0">
                <a:solidFill>
                  <a:schemeClr val="bg1"/>
                </a:solidFill>
                <a:ea typeface="ヒラギノ角ゴ Pro W3" charset="-128"/>
              </a:rPr>
              <a:t>s behavior:</a:t>
            </a:r>
            <a:endParaRPr lang="en-US" altLang="x-none" sz="2800" i="1" dirty="0">
              <a:solidFill>
                <a:schemeClr val="bg1"/>
              </a:solidFill>
              <a:ea typeface="ヒラギノ角ゴ Pro W3" charset="-128"/>
            </a:endParaRPr>
          </a:p>
        </p:txBody>
      </p:sp>
      <p:sp>
        <p:nvSpPr>
          <p:cNvPr id="6" name="Rectangle 2">
            <a:extLst>
              <a:ext uri="{C183D7F6-B498-43B3-948B-1728B52AA6E4}">
                <adec:decorative xmlns:adec="http://schemas.microsoft.com/office/drawing/2017/decorative" val="1"/>
              </a:ext>
            </a:extLst>
          </p:cNvPr>
          <p:cNvSpPr txBox="1">
            <a:spLocks noChangeArrowheads="1"/>
          </p:cNvSpPr>
          <p:nvPr/>
        </p:nvSpPr>
        <p:spPr bwMode="auto">
          <a:xfrm>
            <a:off x="7677" y="0"/>
            <a:ext cx="9144000" cy="631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endParaRPr lang="en-US" sz="4400" b="1" kern="0" dirty="0">
              <a:solidFill>
                <a:schemeClr val="accent2"/>
              </a:solidFill>
              <a:ea typeface="ヒラギノ角ゴ Pro W3" pitchFamily="-65" charset="-128"/>
              <a:cs typeface="ヒラギノ角ゴ Pro W3" pitchFamily="-65" charset="-128"/>
            </a:endParaRPr>
          </a:p>
        </p:txBody>
      </p:sp>
      <p:sp>
        <p:nvSpPr>
          <p:cNvPr id="2" name="Rectangle 1"/>
          <p:cNvSpPr/>
          <p:nvPr/>
        </p:nvSpPr>
        <p:spPr>
          <a:xfrm>
            <a:off x="3639653" y="2760117"/>
            <a:ext cx="4972425" cy="7639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accent2"/>
                </a:solidFill>
              </a:rPr>
              <a:t>Get or Obtain Teacher Attention</a:t>
            </a:r>
          </a:p>
        </p:txBody>
      </p:sp>
      <p:sp>
        <p:nvSpPr>
          <p:cNvPr id="8" name="Rectangle 7"/>
          <p:cNvSpPr/>
          <p:nvPr/>
        </p:nvSpPr>
        <p:spPr>
          <a:xfrm>
            <a:off x="3373179" y="5507704"/>
            <a:ext cx="4931483" cy="3779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accent2"/>
                </a:solidFill>
              </a:rPr>
              <a:t>Escape or Avoid Cleaning</a:t>
            </a:r>
          </a:p>
        </p:txBody>
      </p:sp>
    </p:spTree>
    <p:extLst>
      <p:ext uri="{BB962C8B-B14F-4D97-AF65-F5344CB8AC3E}">
        <p14:creationId xmlns:p14="http://schemas.microsoft.com/office/powerpoint/2010/main" val="3982129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An arrow with the bubbles teacher level, calling out repeatedly, and teacher attention. "/>
          <p:cNvGraphicFramePr/>
          <p:nvPr>
            <p:extLst>
              <p:ext uri="{D42A27DB-BD31-4B8C-83A1-F6EECF244321}">
                <p14:modId xmlns:p14="http://schemas.microsoft.com/office/powerpoint/2010/main" val="343362026"/>
              </p:ext>
            </p:extLst>
          </p:nvPr>
        </p:nvGraphicFramePr>
        <p:xfrm>
          <a:off x="457200" y="215590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23407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prstClr val="black"/>
                </a:solidFill>
              </a:rPr>
              <a:t>What Function?</a:t>
            </a:r>
          </a:p>
        </p:txBody>
      </p:sp>
      <p:sp>
        <p:nvSpPr>
          <p:cNvPr id="6" name="Rounded Rectangle 5"/>
          <p:cNvSpPr>
            <a:spLocks noChangeArrowheads="1"/>
          </p:cNvSpPr>
          <p:nvPr/>
        </p:nvSpPr>
        <p:spPr bwMode="auto">
          <a:xfrm>
            <a:off x="4572000" y="5234070"/>
            <a:ext cx="4114800" cy="914400"/>
          </a:xfrm>
          <a:prstGeom prst="roundRect">
            <a:avLst>
              <a:gd name="adj" fmla="val 16667"/>
            </a:avLst>
          </a:prstGeom>
          <a:gradFill rotWithShape="1">
            <a:gsLst>
              <a:gs pos="0">
                <a:srgbClr val="878E94"/>
              </a:gs>
              <a:gs pos="100000">
                <a:srgbClr val="656B70"/>
              </a:gs>
            </a:gsLst>
            <a:lin ang="5400000"/>
          </a:gra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3200" dirty="0">
                <a:solidFill>
                  <a:srgbClr val="FFFFFF"/>
                </a:solidFill>
              </a:rPr>
              <a:t>Get/obtain Attention</a:t>
            </a:r>
          </a:p>
        </p:txBody>
      </p:sp>
      <p:sp>
        <p:nvSpPr>
          <p:cNvPr id="7" name="Rounded Rectangle 6"/>
          <p:cNvSpPr>
            <a:spLocks noChangeArrowheads="1"/>
          </p:cNvSpPr>
          <p:nvPr/>
        </p:nvSpPr>
        <p:spPr bwMode="auto">
          <a:xfrm>
            <a:off x="457200" y="3176670"/>
            <a:ext cx="2667000" cy="1447800"/>
          </a:xfrm>
          <a:prstGeom prst="roundRect">
            <a:avLst>
              <a:gd name="adj" fmla="val 16667"/>
            </a:avLst>
          </a:prstGeom>
          <a:solidFill>
            <a:schemeClr val="accent2">
              <a:lumMod val="90000"/>
              <a:lumOff val="10000"/>
            </a:schemeClr>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Antecedent?</a:t>
            </a:r>
          </a:p>
        </p:txBody>
      </p:sp>
      <p:sp>
        <p:nvSpPr>
          <p:cNvPr id="8" name="Rounded Rectangle 7"/>
          <p:cNvSpPr>
            <a:spLocks noChangeArrowheads="1"/>
          </p:cNvSpPr>
          <p:nvPr/>
        </p:nvSpPr>
        <p:spPr bwMode="auto">
          <a:xfrm>
            <a:off x="3227696" y="3190318"/>
            <a:ext cx="2667000" cy="1447800"/>
          </a:xfrm>
          <a:prstGeom prst="roundRect">
            <a:avLst>
              <a:gd name="adj" fmla="val 16667"/>
            </a:avLst>
          </a:prstGeom>
          <a:solidFill>
            <a:srgbClr val="A856B6"/>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Behavior?</a:t>
            </a:r>
          </a:p>
        </p:txBody>
      </p:sp>
      <p:sp>
        <p:nvSpPr>
          <p:cNvPr id="9" name="Rounded Rectangle 8"/>
          <p:cNvSpPr>
            <a:spLocks noChangeArrowheads="1"/>
          </p:cNvSpPr>
          <p:nvPr/>
        </p:nvSpPr>
        <p:spPr bwMode="auto">
          <a:xfrm>
            <a:off x="6019800" y="3176670"/>
            <a:ext cx="2667000" cy="1447800"/>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Consequence?</a:t>
            </a:r>
          </a:p>
        </p:txBody>
      </p:sp>
      <p:sp>
        <p:nvSpPr>
          <p:cNvPr id="10" name="TextBox 9"/>
          <p:cNvSpPr txBox="1"/>
          <p:nvPr/>
        </p:nvSpPr>
        <p:spPr>
          <a:xfrm>
            <a:off x="569495" y="975435"/>
            <a:ext cx="8305800" cy="18161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2800" dirty="0">
                <a:solidFill>
                  <a:schemeClr val="bg1"/>
                </a:solidFill>
                <a:latin typeface="+mj-lt"/>
              </a:rPr>
              <a:t>During teacher lecture, Martha </a:t>
            </a:r>
            <a:r>
              <a:rPr lang="en-US" sz="2800" i="1" dirty="0">
                <a:solidFill>
                  <a:schemeClr val="bg1"/>
                </a:solidFill>
                <a:latin typeface="+mj-lt"/>
              </a:rPr>
              <a:t>repeatedly </a:t>
            </a:r>
            <a:r>
              <a:rPr lang="en-US" sz="2800" dirty="0">
                <a:solidFill>
                  <a:schemeClr val="bg1"/>
                </a:solidFill>
                <a:latin typeface="+mj-lt"/>
              </a:rPr>
              <a:t>and loudly calls out (without raising her hand).  Each time, the teacher gives her a look, a redirection, or occasionally calls on her.</a:t>
            </a:r>
          </a:p>
        </p:txBody>
      </p:sp>
      <p:sp>
        <p:nvSpPr>
          <p:cNvPr id="2" name="Title 1">
            <a:extLst>
              <a:ext uri="{FF2B5EF4-FFF2-40B4-BE49-F238E27FC236}">
                <a16:creationId xmlns:a16="http://schemas.microsoft.com/office/drawing/2014/main" id="{2602E223-C0F5-0348-8D6C-4110947F82FE}"/>
              </a:ext>
            </a:extLst>
          </p:cNvPr>
          <p:cNvSpPr>
            <a:spLocks noGrp="1"/>
          </p:cNvSpPr>
          <p:nvPr>
            <p:ph type="title"/>
          </p:nvPr>
        </p:nvSpPr>
        <p:spPr>
          <a:xfrm>
            <a:off x="628650" y="113927"/>
            <a:ext cx="7886700" cy="1113416"/>
          </a:xfrm>
        </p:spPr>
        <p:txBody>
          <a:bodyPr/>
          <a:lstStyle/>
          <a:p>
            <a:r>
              <a:rPr lang="en-US" dirty="0"/>
              <a:t>Let’s put it all together: </a:t>
            </a:r>
          </a:p>
        </p:txBody>
      </p:sp>
    </p:spTree>
    <p:extLst>
      <p:ext uri="{BB962C8B-B14F-4D97-AF65-F5344CB8AC3E}">
        <p14:creationId xmlns:p14="http://schemas.microsoft.com/office/powerpoint/2010/main" val="3827611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An arrow with an example of an antecedent, behavior, and consequence. "/>
          <p:cNvGraphicFramePr/>
          <p:nvPr>
            <p:extLst>
              <p:ext uri="{D42A27DB-BD31-4B8C-83A1-F6EECF244321}">
                <p14:modId xmlns:p14="http://schemas.microsoft.com/office/powerpoint/2010/main" val="251418454"/>
              </p:ext>
            </p:extLst>
          </p:nvPr>
        </p:nvGraphicFramePr>
        <p:xfrm>
          <a:off x="457200" y="205097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12914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prstClr val="black"/>
                </a:solidFill>
              </a:rPr>
              <a:t>What Function?</a:t>
            </a:r>
          </a:p>
        </p:txBody>
      </p:sp>
      <p:sp>
        <p:nvSpPr>
          <p:cNvPr id="6" name="Rounded Rectangle 5"/>
          <p:cNvSpPr>
            <a:spLocks noChangeArrowheads="1"/>
          </p:cNvSpPr>
          <p:nvPr/>
        </p:nvSpPr>
        <p:spPr bwMode="auto">
          <a:xfrm>
            <a:off x="4572000" y="5129140"/>
            <a:ext cx="4114800" cy="914400"/>
          </a:xfrm>
          <a:prstGeom prst="roundRect">
            <a:avLst>
              <a:gd name="adj" fmla="val 16667"/>
            </a:avLst>
          </a:prstGeom>
          <a:gradFill rotWithShape="1">
            <a:gsLst>
              <a:gs pos="0">
                <a:srgbClr val="878E94"/>
              </a:gs>
              <a:gs pos="100000">
                <a:srgbClr val="656B70"/>
              </a:gs>
            </a:gsLst>
            <a:lin ang="5400000"/>
          </a:gra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3200" dirty="0">
                <a:solidFill>
                  <a:srgbClr val="FFFFFF"/>
                </a:solidFill>
              </a:rPr>
              <a:t>Escape Task</a:t>
            </a:r>
          </a:p>
        </p:txBody>
      </p:sp>
      <p:sp>
        <p:nvSpPr>
          <p:cNvPr id="7" name="Rounded Rectangle 6"/>
          <p:cNvSpPr>
            <a:spLocks noChangeArrowheads="1"/>
          </p:cNvSpPr>
          <p:nvPr/>
        </p:nvSpPr>
        <p:spPr bwMode="auto">
          <a:xfrm>
            <a:off x="762000" y="3147940"/>
            <a:ext cx="2438400" cy="1371600"/>
          </a:xfrm>
          <a:prstGeom prst="roundRect">
            <a:avLst>
              <a:gd name="adj" fmla="val 16667"/>
            </a:avLst>
          </a:prstGeom>
          <a:solidFill>
            <a:schemeClr val="accent2">
              <a:lumMod val="90000"/>
              <a:lumOff val="10000"/>
            </a:schemeClr>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Antecedent?</a:t>
            </a:r>
          </a:p>
        </p:txBody>
      </p:sp>
      <p:sp>
        <p:nvSpPr>
          <p:cNvPr id="10" name="TextBox 9"/>
          <p:cNvSpPr txBox="1"/>
          <p:nvPr/>
        </p:nvSpPr>
        <p:spPr>
          <a:xfrm>
            <a:off x="146497" y="920241"/>
            <a:ext cx="8878302" cy="181588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800" dirty="0">
                <a:solidFill>
                  <a:schemeClr val="bg1"/>
                </a:solidFill>
                <a:latin typeface="+mj-lt"/>
              </a:rPr>
              <a:t>When given a difficult writing assignment Susannah </a:t>
            </a:r>
            <a:r>
              <a:rPr lang="en-US" sz="2800" i="1" dirty="0">
                <a:solidFill>
                  <a:schemeClr val="bg1"/>
                </a:solidFill>
                <a:latin typeface="+mj-lt"/>
              </a:rPr>
              <a:t>regularly </a:t>
            </a:r>
            <a:r>
              <a:rPr lang="en-US" sz="2800" dirty="0">
                <a:solidFill>
                  <a:schemeClr val="bg1"/>
                </a:solidFill>
                <a:latin typeface="+mj-lt"/>
              </a:rPr>
              <a:t>throws her pencil down, rips up her paper, and puts her head down.  Her teacher ignores this behavior (and Susannah never completes her assignment).</a:t>
            </a:r>
          </a:p>
        </p:txBody>
      </p:sp>
      <p:sp>
        <p:nvSpPr>
          <p:cNvPr id="11" name="Rounded Rectangle 10"/>
          <p:cNvSpPr>
            <a:spLocks noChangeArrowheads="1"/>
          </p:cNvSpPr>
          <p:nvPr/>
        </p:nvSpPr>
        <p:spPr bwMode="auto">
          <a:xfrm>
            <a:off x="3336878" y="3091218"/>
            <a:ext cx="2497540" cy="1428322"/>
          </a:xfrm>
          <a:prstGeom prst="roundRect">
            <a:avLst>
              <a:gd name="adj" fmla="val 16667"/>
            </a:avLst>
          </a:prstGeom>
          <a:solidFill>
            <a:srgbClr val="A856B6"/>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Behavior?</a:t>
            </a:r>
          </a:p>
        </p:txBody>
      </p:sp>
      <p:sp>
        <p:nvSpPr>
          <p:cNvPr id="12" name="Rounded Rectangle 11"/>
          <p:cNvSpPr>
            <a:spLocks noChangeArrowheads="1"/>
          </p:cNvSpPr>
          <p:nvPr/>
        </p:nvSpPr>
        <p:spPr bwMode="auto">
          <a:xfrm>
            <a:off x="5943599" y="3091218"/>
            <a:ext cx="2456597" cy="1428322"/>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Consequence?</a:t>
            </a:r>
          </a:p>
        </p:txBody>
      </p:sp>
      <p:sp>
        <p:nvSpPr>
          <p:cNvPr id="14" name="Title 1">
            <a:extLst>
              <a:ext uri="{FF2B5EF4-FFF2-40B4-BE49-F238E27FC236}">
                <a16:creationId xmlns:a16="http://schemas.microsoft.com/office/drawing/2014/main" id="{BE606CB2-2056-214A-826B-113D13D5CD39}"/>
              </a:ext>
            </a:extLst>
          </p:cNvPr>
          <p:cNvSpPr>
            <a:spLocks noGrp="1"/>
          </p:cNvSpPr>
          <p:nvPr>
            <p:ph type="title"/>
          </p:nvPr>
        </p:nvSpPr>
        <p:spPr>
          <a:xfrm>
            <a:off x="628650" y="113927"/>
            <a:ext cx="7886700" cy="1113416"/>
          </a:xfrm>
        </p:spPr>
        <p:txBody>
          <a:bodyPr/>
          <a:lstStyle/>
          <a:p>
            <a:r>
              <a:rPr lang="en-US" dirty="0"/>
              <a:t>Let’s put it all together: </a:t>
            </a:r>
          </a:p>
        </p:txBody>
      </p:sp>
    </p:spTree>
    <p:extLst>
      <p:ext uri="{BB962C8B-B14F-4D97-AF65-F5344CB8AC3E}">
        <p14:creationId xmlns:p14="http://schemas.microsoft.com/office/powerpoint/2010/main" val="26853346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An arrow with an example of an antecedent, behavior, and consequence. "/>
          <p:cNvGraphicFramePr/>
          <p:nvPr>
            <p:extLst>
              <p:ext uri="{D42A27DB-BD31-4B8C-83A1-F6EECF244321}">
                <p14:modId xmlns:p14="http://schemas.microsoft.com/office/powerpoint/2010/main" val="1158008805"/>
              </p:ext>
            </p:extLst>
          </p:nvPr>
        </p:nvGraphicFramePr>
        <p:xfrm>
          <a:off x="457200" y="200600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08417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prstClr val="black"/>
                </a:solidFill>
              </a:rPr>
              <a:t>What Function?</a:t>
            </a:r>
          </a:p>
        </p:txBody>
      </p:sp>
      <p:sp>
        <p:nvSpPr>
          <p:cNvPr id="6" name="Rounded Rectangle 5"/>
          <p:cNvSpPr>
            <a:spLocks noChangeArrowheads="1"/>
          </p:cNvSpPr>
          <p:nvPr/>
        </p:nvSpPr>
        <p:spPr bwMode="auto">
          <a:xfrm>
            <a:off x="4572000" y="5084170"/>
            <a:ext cx="4114800" cy="914400"/>
          </a:xfrm>
          <a:prstGeom prst="roundRect">
            <a:avLst>
              <a:gd name="adj" fmla="val 16667"/>
            </a:avLst>
          </a:prstGeom>
          <a:gradFill rotWithShape="1">
            <a:gsLst>
              <a:gs pos="0">
                <a:srgbClr val="878E94"/>
              </a:gs>
              <a:gs pos="100000">
                <a:srgbClr val="656B70"/>
              </a:gs>
            </a:gsLst>
            <a:lin ang="5400000"/>
          </a:gra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3200" dirty="0">
                <a:solidFill>
                  <a:srgbClr val="FFFFFF"/>
                </a:solidFill>
              </a:rPr>
              <a:t>Peer attention</a:t>
            </a:r>
          </a:p>
        </p:txBody>
      </p:sp>
      <p:sp>
        <p:nvSpPr>
          <p:cNvPr id="7" name="Rounded Rectangle 6"/>
          <p:cNvSpPr>
            <a:spLocks noChangeArrowheads="1"/>
          </p:cNvSpPr>
          <p:nvPr/>
        </p:nvSpPr>
        <p:spPr bwMode="auto">
          <a:xfrm>
            <a:off x="743804" y="3102970"/>
            <a:ext cx="2456596" cy="1371600"/>
          </a:xfrm>
          <a:prstGeom prst="roundRect">
            <a:avLst>
              <a:gd name="adj" fmla="val 16667"/>
            </a:avLst>
          </a:prstGeom>
          <a:solidFill>
            <a:schemeClr val="accent2">
              <a:lumMod val="90000"/>
              <a:lumOff val="10000"/>
            </a:schemeClr>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Antecedent?</a:t>
            </a:r>
          </a:p>
        </p:txBody>
      </p:sp>
      <p:sp>
        <p:nvSpPr>
          <p:cNvPr id="10" name="TextBox 9"/>
          <p:cNvSpPr txBox="1"/>
          <p:nvPr/>
        </p:nvSpPr>
        <p:spPr>
          <a:xfrm>
            <a:off x="187377" y="909121"/>
            <a:ext cx="8769246" cy="181588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sz="2800" dirty="0">
                <a:solidFill>
                  <a:schemeClr val="bg1"/>
                </a:solidFill>
                <a:latin typeface="+mj-lt"/>
              </a:rPr>
              <a:t>In the hallway with peers, Tim often teases, trips, or pushes a student who talks and walks a little slower than others.  Each time, Tim’s peers laugh and pat him on the back.</a:t>
            </a:r>
          </a:p>
        </p:txBody>
      </p:sp>
      <p:sp>
        <p:nvSpPr>
          <p:cNvPr id="11" name="Rounded Rectangle 10"/>
          <p:cNvSpPr>
            <a:spLocks noChangeArrowheads="1"/>
          </p:cNvSpPr>
          <p:nvPr/>
        </p:nvSpPr>
        <p:spPr bwMode="auto">
          <a:xfrm>
            <a:off x="3330054" y="3029803"/>
            <a:ext cx="2483892" cy="1444767"/>
          </a:xfrm>
          <a:prstGeom prst="roundRect">
            <a:avLst>
              <a:gd name="adj" fmla="val 16667"/>
            </a:avLst>
          </a:prstGeom>
          <a:solidFill>
            <a:srgbClr val="A856B6"/>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Behavior?</a:t>
            </a:r>
          </a:p>
        </p:txBody>
      </p:sp>
      <p:sp>
        <p:nvSpPr>
          <p:cNvPr id="12" name="Rounded Rectangle 11"/>
          <p:cNvSpPr>
            <a:spLocks noChangeArrowheads="1"/>
          </p:cNvSpPr>
          <p:nvPr/>
        </p:nvSpPr>
        <p:spPr bwMode="auto">
          <a:xfrm>
            <a:off x="5943599" y="3029803"/>
            <a:ext cx="2456597" cy="1444767"/>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Consequence?</a:t>
            </a:r>
          </a:p>
        </p:txBody>
      </p:sp>
      <p:sp>
        <p:nvSpPr>
          <p:cNvPr id="14" name="Title 1">
            <a:extLst>
              <a:ext uri="{FF2B5EF4-FFF2-40B4-BE49-F238E27FC236}">
                <a16:creationId xmlns:a16="http://schemas.microsoft.com/office/drawing/2014/main" id="{6CD00084-0C48-3749-BF31-7518488DEC5F}"/>
              </a:ext>
            </a:extLst>
          </p:cNvPr>
          <p:cNvSpPr>
            <a:spLocks noGrp="1"/>
          </p:cNvSpPr>
          <p:nvPr>
            <p:ph type="title"/>
          </p:nvPr>
        </p:nvSpPr>
        <p:spPr>
          <a:xfrm>
            <a:off x="628650" y="113927"/>
            <a:ext cx="7886700" cy="1113416"/>
          </a:xfrm>
        </p:spPr>
        <p:txBody>
          <a:bodyPr/>
          <a:lstStyle/>
          <a:p>
            <a:r>
              <a:rPr lang="en-US" dirty="0"/>
              <a:t>Let’s put it all together: </a:t>
            </a:r>
          </a:p>
        </p:txBody>
      </p:sp>
    </p:spTree>
    <p:extLst>
      <p:ext uri="{BB962C8B-B14F-4D97-AF65-F5344CB8AC3E}">
        <p14:creationId xmlns:p14="http://schemas.microsoft.com/office/powerpoint/2010/main" val="1934321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1.12: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Your examples of function</a:t>
            </a:r>
            <a:endParaRPr lang="en-US" sz="3600" dirty="0"/>
          </a:p>
        </p:txBody>
      </p:sp>
      <p:sp>
        <p:nvSpPr>
          <p:cNvPr id="177155" name="Rectangle 3"/>
          <p:cNvSpPr>
            <a:spLocks noGrp="1" noChangeArrowheads="1"/>
          </p:cNvSpPr>
          <p:nvPr>
            <p:ph idx="1"/>
          </p:nvPr>
        </p:nvSpPr>
        <p:spPr>
          <a:xfrm>
            <a:off x="316679" y="1589964"/>
            <a:ext cx="8547542" cy="4476094"/>
          </a:xfrm>
        </p:spPr>
        <p:txBody>
          <a:bodyPr>
            <a:noAutofit/>
          </a:bodyPr>
          <a:lstStyle/>
          <a:p>
            <a:r>
              <a:rPr lang="en-US" dirty="0">
                <a:solidFill>
                  <a:schemeClr val="bg1"/>
                </a:solidFill>
              </a:rPr>
              <a:t>Return to the antecedent, behavior, consequence chains you noted in the video in Activity 1.9. Assuming those patterns continued over time, what is the hypothesized function of each of the behaviors you noted above? </a:t>
            </a:r>
            <a:endParaRPr lang="en-US" sz="900" dirty="0">
              <a:solidFill>
                <a:schemeClr val="bg1"/>
              </a:solidFill>
            </a:endParaRPr>
          </a:p>
          <a:p>
            <a:pPr marL="0" indent="0">
              <a:buNone/>
            </a:pPr>
            <a:endParaRPr lang="en-US" sz="400" dirty="0">
              <a:solidFill>
                <a:schemeClr val="bg1"/>
              </a:solidFill>
            </a:endParaRPr>
          </a:p>
          <a:p>
            <a:r>
              <a:rPr lang="en-US" dirty="0">
                <a:solidFill>
                  <a:schemeClr val="bg1"/>
                </a:solidFill>
              </a:rPr>
              <a:t>Now develop your own example based on your experiences. </a:t>
            </a:r>
          </a:p>
          <a:p>
            <a:pPr marL="0" indent="0">
              <a:buNone/>
            </a:pPr>
            <a:endParaRPr lang="en-US"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graphicFrame>
        <p:nvGraphicFramePr>
          <p:cNvPr id="8" name="Content Placeholder 2"/>
          <p:cNvGraphicFramePr>
            <a:graphicFrameLocks/>
          </p:cNvGraphicFramePr>
          <p:nvPr>
            <p:extLst>
              <p:ext uri="{D42A27DB-BD31-4B8C-83A1-F6EECF244321}">
                <p14:modId xmlns:p14="http://schemas.microsoft.com/office/powerpoint/2010/main" val="3908085829"/>
              </p:ext>
            </p:extLst>
          </p:nvPr>
        </p:nvGraphicFramePr>
        <p:xfrm>
          <a:off x="274732" y="4636212"/>
          <a:ext cx="8589489" cy="1433045"/>
        </p:xfrm>
        <a:graphic>
          <a:graphicData uri="http://schemas.openxmlformats.org/drawingml/2006/table">
            <a:tbl>
              <a:tblPr firstRow="1" firstCol="1" bandRow="1">
                <a:tableStyleId>{9DCAF9ED-07DC-4A11-8D7F-57B35C25682E}</a:tableStyleId>
              </a:tblPr>
              <a:tblGrid>
                <a:gridCol w="594669">
                  <a:extLst>
                    <a:ext uri="{9D8B030D-6E8A-4147-A177-3AD203B41FA5}">
                      <a16:colId xmlns:a16="http://schemas.microsoft.com/office/drawing/2014/main" val="3280636680"/>
                    </a:ext>
                  </a:extLst>
                </a:gridCol>
                <a:gridCol w="766119">
                  <a:extLst>
                    <a:ext uri="{9D8B030D-6E8A-4147-A177-3AD203B41FA5}">
                      <a16:colId xmlns:a16="http://schemas.microsoft.com/office/drawing/2014/main" val="3605308759"/>
                    </a:ext>
                  </a:extLst>
                </a:gridCol>
                <a:gridCol w="2137719">
                  <a:extLst>
                    <a:ext uri="{9D8B030D-6E8A-4147-A177-3AD203B41FA5}">
                      <a16:colId xmlns:a16="http://schemas.microsoft.com/office/drawing/2014/main" val="198867337"/>
                    </a:ext>
                  </a:extLst>
                </a:gridCol>
                <a:gridCol w="1495167">
                  <a:extLst>
                    <a:ext uri="{9D8B030D-6E8A-4147-A177-3AD203B41FA5}">
                      <a16:colId xmlns:a16="http://schemas.microsoft.com/office/drawing/2014/main" val="1273618645"/>
                    </a:ext>
                  </a:extLst>
                </a:gridCol>
                <a:gridCol w="1901357">
                  <a:extLst>
                    <a:ext uri="{9D8B030D-6E8A-4147-A177-3AD203B41FA5}">
                      <a16:colId xmlns:a16="http://schemas.microsoft.com/office/drawing/2014/main" val="117330341"/>
                    </a:ext>
                  </a:extLst>
                </a:gridCol>
                <a:gridCol w="1694458">
                  <a:extLst>
                    <a:ext uri="{9D8B030D-6E8A-4147-A177-3AD203B41FA5}">
                      <a16:colId xmlns:a16="http://schemas.microsoft.com/office/drawing/2014/main" val="964193237"/>
                    </a:ext>
                  </a:extLst>
                </a:gridCol>
              </a:tblGrid>
              <a:tr h="311826">
                <a:tc>
                  <a:txBody>
                    <a:bodyPr/>
                    <a:lstStyle/>
                    <a:p>
                      <a:pPr marL="0" marR="0">
                        <a:spcBef>
                          <a:spcPts val="200"/>
                        </a:spcBef>
                        <a:spcAft>
                          <a:spcPts val="200"/>
                        </a:spcAft>
                      </a:pPr>
                      <a:r>
                        <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Day</a:t>
                      </a: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Time</a:t>
                      </a: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Hypothesized</a:t>
                      </a:r>
                      <a:r>
                        <a:rPr lang="en-US" sz="1600" b="1" baseline="0" dirty="0">
                          <a:effectLst/>
                        </a:rPr>
                        <a:t> Function</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073697"/>
                  </a:ext>
                </a:extLst>
              </a:tr>
              <a:tr h="945365">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28402"/>
                  </a:ext>
                </a:extLst>
              </a:tr>
            </a:tbl>
          </a:graphicData>
        </a:graphic>
      </p:graphicFrame>
      <p:sp>
        <p:nvSpPr>
          <p:cNvPr id="6" name="TextBox 5"/>
          <p:cNvSpPr txBox="1"/>
          <p:nvPr/>
        </p:nvSpPr>
        <p:spPr>
          <a:xfrm>
            <a:off x="126247" y="577367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1.12</a:t>
            </a:r>
          </a:p>
        </p:txBody>
      </p:sp>
    </p:spTree>
    <p:extLst>
      <p:ext uri="{BB962C8B-B14F-4D97-AF65-F5344CB8AC3E}">
        <p14:creationId xmlns:p14="http://schemas.microsoft.com/office/powerpoint/2010/main" val="91062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Module Objectives</a:t>
            </a:r>
          </a:p>
        </p:txBody>
      </p:sp>
      <p:sp>
        <p:nvSpPr>
          <p:cNvPr id="3" name="Content Placeholder 2"/>
          <p:cNvSpPr>
            <a:spLocks noGrp="1"/>
          </p:cNvSpPr>
          <p:nvPr>
            <p:ph idx="1"/>
          </p:nvPr>
        </p:nvSpPr>
        <p:spPr/>
        <p:txBody>
          <a:bodyPr>
            <a:noAutofit/>
          </a:bodyPr>
          <a:lstStyle/>
          <a:p>
            <a:pPr>
              <a:buNone/>
            </a:pPr>
            <a:r>
              <a:rPr lang="en-US" dirty="0">
                <a:solidFill>
                  <a:schemeClr val="bg1"/>
                </a:solidFill>
              </a:rPr>
              <a:t>By the end of Module 1 you should be able to:</a:t>
            </a:r>
          </a:p>
          <a:p>
            <a:pPr>
              <a:buNone/>
            </a:pPr>
            <a:endParaRPr lang="en-US" sz="800" dirty="0">
              <a:solidFill>
                <a:schemeClr val="bg1"/>
              </a:solidFill>
            </a:endParaRPr>
          </a:p>
          <a:p>
            <a:pPr marL="914400" lvl="2" indent="0">
              <a:buNone/>
            </a:pPr>
            <a:r>
              <a:rPr lang="en-US" sz="2400" i="1" dirty="0">
                <a:solidFill>
                  <a:schemeClr val="bg1"/>
                </a:solidFill>
              </a:rPr>
              <a:t>	Describe </a:t>
            </a:r>
            <a:r>
              <a:rPr lang="en-US" sz="2400" dirty="0">
                <a:solidFill>
                  <a:schemeClr val="bg1"/>
                </a:solidFill>
              </a:rPr>
              <a:t>the</a:t>
            </a:r>
            <a:r>
              <a:rPr lang="en-US" sz="2400" b="1" dirty="0">
                <a:solidFill>
                  <a:schemeClr val="bg1"/>
                </a:solidFill>
              </a:rPr>
              <a:t> </a:t>
            </a:r>
            <a:r>
              <a:rPr lang="en-US" sz="2400" dirty="0">
                <a:solidFill>
                  <a:schemeClr val="bg1"/>
                </a:solidFill>
              </a:rPr>
              <a:t>rationale and importance of 	behavior support</a:t>
            </a:r>
          </a:p>
          <a:p>
            <a:pPr marL="914400" lvl="2" indent="0">
              <a:buNone/>
            </a:pPr>
            <a:endParaRPr lang="en-US" sz="1050" dirty="0">
              <a:solidFill>
                <a:schemeClr val="bg1"/>
              </a:solidFill>
            </a:endParaRPr>
          </a:p>
          <a:p>
            <a:pPr marL="914400" lvl="2" indent="0">
              <a:buNone/>
            </a:pPr>
            <a:r>
              <a:rPr lang="en-US" sz="2400" i="1" dirty="0">
                <a:solidFill>
                  <a:schemeClr val="bg1"/>
                </a:solidFill>
              </a:rPr>
              <a:t>	Define </a:t>
            </a:r>
            <a:r>
              <a:rPr lang="en-US" sz="2400" dirty="0">
                <a:solidFill>
                  <a:schemeClr val="bg1"/>
                </a:solidFill>
              </a:rPr>
              <a:t>and</a:t>
            </a:r>
            <a:r>
              <a:rPr lang="en-US" sz="2400" i="1" dirty="0">
                <a:solidFill>
                  <a:schemeClr val="bg1"/>
                </a:solidFill>
              </a:rPr>
              <a:t> identify </a:t>
            </a:r>
            <a:r>
              <a:rPr lang="en-US" sz="2400" dirty="0">
                <a:solidFill>
                  <a:schemeClr val="bg1"/>
                </a:solidFill>
              </a:rPr>
              <a:t>elements of basic 	behavioral theory </a:t>
            </a:r>
          </a:p>
          <a:p>
            <a:pPr lvl="4">
              <a:buFont typeface="Arial" charset="0"/>
              <a:buChar char="•"/>
            </a:pPr>
            <a:r>
              <a:rPr lang="en-US" sz="2000" dirty="0">
                <a:solidFill>
                  <a:schemeClr val="bg1"/>
                </a:solidFill>
              </a:rPr>
              <a:t>Three-term contingency</a:t>
            </a:r>
          </a:p>
          <a:p>
            <a:pPr marL="1828800" lvl="4" indent="0">
              <a:buNone/>
            </a:pPr>
            <a:endParaRPr lang="en-US" sz="2000" dirty="0">
              <a:solidFill>
                <a:schemeClr val="bg1"/>
              </a:solidFill>
            </a:endParaRPr>
          </a:p>
          <a:p>
            <a:pPr lvl="4">
              <a:buFont typeface="Arial" charset="0"/>
              <a:buChar char="•"/>
            </a:pPr>
            <a:r>
              <a:rPr lang="en-US" sz="2000" dirty="0">
                <a:solidFill>
                  <a:schemeClr val="bg1"/>
                </a:solidFill>
              </a:rPr>
              <a:t>Reinforcement</a:t>
            </a:r>
          </a:p>
          <a:p>
            <a:pPr lvl="4">
              <a:buFont typeface="Arial" charset="0"/>
              <a:buChar char="•"/>
            </a:pPr>
            <a:r>
              <a:rPr lang="en-US" sz="2000" dirty="0">
                <a:solidFill>
                  <a:schemeClr val="bg1"/>
                </a:solidFill>
              </a:rPr>
              <a:t>Punishment</a:t>
            </a:r>
          </a:p>
          <a:p>
            <a:pPr lvl="4">
              <a:buFont typeface="Arial" charset="0"/>
              <a:buChar char="•"/>
            </a:pPr>
            <a:r>
              <a:rPr lang="en-US" sz="2000" dirty="0">
                <a:solidFill>
                  <a:schemeClr val="bg1"/>
                </a:solidFill>
              </a:rPr>
              <a:t>Extinction</a:t>
            </a:r>
          </a:p>
          <a:p>
            <a:pPr marL="1371600" lvl="3" indent="0">
              <a:buNone/>
            </a:pPr>
            <a:endParaRPr lang="en-US" sz="1050" dirty="0">
              <a:solidFill>
                <a:schemeClr val="bg1"/>
              </a:solidFill>
            </a:endParaRPr>
          </a:p>
          <a:p>
            <a:pPr marL="914400" lvl="2" indent="0">
              <a:buNone/>
            </a:pPr>
            <a:r>
              <a:rPr lang="en-US" sz="2400" i="1" dirty="0">
                <a:solidFill>
                  <a:schemeClr val="bg1"/>
                </a:solidFill>
              </a:rPr>
              <a:t>	Define </a:t>
            </a:r>
            <a:r>
              <a:rPr lang="en-US" sz="2400" dirty="0">
                <a:solidFill>
                  <a:schemeClr val="bg1"/>
                </a:solidFill>
              </a:rPr>
              <a:t>and</a:t>
            </a:r>
            <a:r>
              <a:rPr lang="en-US" sz="2400" i="1" dirty="0">
                <a:solidFill>
                  <a:schemeClr val="bg1"/>
                </a:solidFill>
              </a:rPr>
              <a:t> describe</a:t>
            </a:r>
            <a:r>
              <a:rPr lang="en-US" sz="2400" dirty="0">
                <a:solidFill>
                  <a:schemeClr val="bg1"/>
                </a:solidFill>
              </a:rPr>
              <a:t> function of behavior</a:t>
            </a:r>
          </a:p>
          <a:p>
            <a:pPr marL="914400" lvl="2" indent="0">
              <a:buNone/>
            </a:pPr>
            <a:endParaRPr lang="en-US" sz="2500" b="1" dirty="0">
              <a:solidFill>
                <a:schemeClr val="bg1"/>
              </a:solidFill>
            </a:endParaRPr>
          </a:p>
        </p:txBody>
      </p:sp>
      <p:sp>
        <p:nvSpPr>
          <p:cNvPr id="5" name="TextBox 4"/>
          <p:cNvSpPr txBox="1"/>
          <p:nvPr/>
        </p:nvSpPr>
        <p:spPr>
          <a:xfrm>
            <a:off x="904979" y="4093019"/>
            <a:ext cx="1261112" cy="584775"/>
          </a:xfrm>
          <a:prstGeom prst="rect">
            <a:avLst/>
          </a:prstGeom>
          <a:noFill/>
        </p:spPr>
        <p:txBody>
          <a:bodyPr wrap="square" rtlCol="0">
            <a:spAutoFit/>
          </a:bodyPr>
          <a:lstStyle/>
          <a:p>
            <a:pPr algn="ctr"/>
            <a:r>
              <a:rPr lang="en-US" sz="3200" dirty="0">
                <a:solidFill>
                  <a:schemeClr val="accent1"/>
                </a:solidFill>
                <a:latin typeface="+mj-lt"/>
              </a:rPr>
              <a:t>Part 3</a:t>
            </a:r>
            <a:endParaRPr lang="en-US" sz="2800" dirty="0">
              <a:solidFill>
                <a:schemeClr val="accent1"/>
              </a:solidFill>
              <a:latin typeface="+mj-lt"/>
            </a:endParaRPr>
          </a:p>
        </p:txBody>
      </p:sp>
      <p:sp>
        <p:nvSpPr>
          <p:cNvPr id="6" name="TextBox 5"/>
          <p:cNvSpPr txBox="1"/>
          <p:nvPr/>
        </p:nvSpPr>
        <p:spPr>
          <a:xfrm>
            <a:off x="904979" y="2009075"/>
            <a:ext cx="1449370" cy="584775"/>
          </a:xfrm>
          <a:prstGeom prst="rect">
            <a:avLst/>
          </a:prstGeom>
          <a:noFill/>
        </p:spPr>
        <p:txBody>
          <a:bodyPr wrap="square" rtlCol="0">
            <a:spAutoFit/>
          </a:bodyPr>
          <a:lstStyle/>
          <a:p>
            <a:pPr algn="ctr"/>
            <a:r>
              <a:rPr lang="en-US" sz="3200" dirty="0">
                <a:solidFill>
                  <a:schemeClr val="accent1"/>
                </a:solidFill>
                <a:latin typeface="+mj-lt"/>
              </a:rPr>
              <a:t>Part 1</a:t>
            </a:r>
            <a:endParaRPr lang="en-US" sz="2800" dirty="0">
              <a:solidFill>
                <a:schemeClr val="accent1"/>
              </a:solidFill>
              <a:latin typeface="+mj-lt"/>
            </a:endParaRPr>
          </a:p>
        </p:txBody>
      </p:sp>
      <p:sp>
        <p:nvSpPr>
          <p:cNvPr id="7" name="TextBox 6"/>
          <p:cNvSpPr txBox="1"/>
          <p:nvPr/>
        </p:nvSpPr>
        <p:spPr>
          <a:xfrm>
            <a:off x="904979" y="2968069"/>
            <a:ext cx="1304142" cy="584775"/>
          </a:xfrm>
          <a:prstGeom prst="rect">
            <a:avLst/>
          </a:prstGeom>
          <a:noFill/>
        </p:spPr>
        <p:txBody>
          <a:bodyPr wrap="square" rtlCol="0">
            <a:spAutoFit/>
          </a:bodyPr>
          <a:lstStyle/>
          <a:p>
            <a:pPr algn="ctr"/>
            <a:r>
              <a:rPr lang="en-US" sz="3200" dirty="0">
                <a:solidFill>
                  <a:schemeClr val="accent1"/>
                </a:solidFill>
                <a:latin typeface="+mj-lt"/>
              </a:rPr>
              <a:t>Part 2</a:t>
            </a:r>
          </a:p>
        </p:txBody>
      </p:sp>
      <p:sp>
        <p:nvSpPr>
          <p:cNvPr id="8" name="TextBox 7">
            <a:extLst>
              <a:ext uri="{FF2B5EF4-FFF2-40B4-BE49-F238E27FC236}">
                <a16:creationId xmlns:a16="http://schemas.microsoft.com/office/drawing/2014/main" id="{BC21B926-CA45-2A41-8424-CB67ED094169}"/>
              </a:ext>
            </a:extLst>
          </p:cNvPr>
          <p:cNvSpPr txBox="1"/>
          <p:nvPr/>
        </p:nvSpPr>
        <p:spPr>
          <a:xfrm>
            <a:off x="904979" y="5510356"/>
            <a:ext cx="1261112" cy="584775"/>
          </a:xfrm>
          <a:prstGeom prst="rect">
            <a:avLst/>
          </a:prstGeom>
          <a:noFill/>
        </p:spPr>
        <p:txBody>
          <a:bodyPr wrap="square" rtlCol="0">
            <a:spAutoFit/>
          </a:bodyPr>
          <a:lstStyle/>
          <a:p>
            <a:pPr algn="ctr"/>
            <a:r>
              <a:rPr lang="en-US" sz="3200" dirty="0">
                <a:solidFill>
                  <a:schemeClr val="accent1"/>
                </a:solidFill>
                <a:latin typeface="+mj-lt"/>
              </a:rPr>
              <a:t>Part 4</a:t>
            </a:r>
            <a:endParaRPr lang="en-US" sz="2800" dirty="0">
              <a:solidFill>
                <a:schemeClr val="accent1"/>
              </a:solidFill>
              <a:latin typeface="+mj-lt"/>
            </a:endParaRPr>
          </a:p>
        </p:txBody>
      </p:sp>
    </p:spTree>
    <p:extLst>
      <p:ext uri="{BB962C8B-B14F-4D97-AF65-F5344CB8AC3E}">
        <p14:creationId xmlns:p14="http://schemas.microsoft.com/office/powerpoint/2010/main" val="41663643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1.12: Review</a:t>
            </a:r>
            <a:br>
              <a:rPr lang="en-US" sz="5400" b="1" kern="0" dirty="0">
                <a:solidFill>
                  <a:schemeClr val="accent2"/>
                </a:solidFill>
                <a:ea typeface="ヒラギノ角ゴ Pro W3" pitchFamily="-65" charset="-128"/>
                <a:cs typeface="ヒラギノ角ゴ Pro W3" pitchFamily="-65" charset="-128"/>
              </a:rPr>
            </a:br>
            <a:endParaRPr lang="en-US" sz="3600" dirty="0"/>
          </a:p>
        </p:txBody>
      </p:sp>
      <p:sp>
        <p:nvSpPr>
          <p:cNvPr id="177155" name="Rectangle 3"/>
          <p:cNvSpPr>
            <a:spLocks noGrp="1" noChangeArrowheads="1"/>
          </p:cNvSpPr>
          <p:nvPr>
            <p:ph idx="1"/>
          </p:nvPr>
        </p:nvSpPr>
        <p:spPr>
          <a:xfrm>
            <a:off x="282440" y="1177964"/>
            <a:ext cx="8547542" cy="4476094"/>
          </a:xfrm>
        </p:spPr>
        <p:txBody>
          <a:bodyPr>
            <a:noAutofit/>
          </a:bodyPr>
          <a:lstStyle/>
          <a:p>
            <a:pPr marL="0" indent="0">
              <a:buNone/>
            </a:pPr>
            <a:r>
              <a:rPr lang="en-US" dirty="0">
                <a:solidFill>
                  <a:schemeClr val="bg1"/>
                </a:solidFill>
              </a:rPr>
              <a:t>Let’s review the first video together.</a:t>
            </a:r>
          </a:p>
          <a:p>
            <a:pPr marL="0" indent="0">
              <a:buNone/>
            </a:pPr>
            <a:r>
              <a:rPr lang="en-US" dirty="0">
                <a:solidFill>
                  <a:schemeClr val="bg1"/>
                </a:solidFill>
              </a:rPr>
              <a:t>What did we come up with?</a:t>
            </a:r>
            <a:endParaRPr lang="en-US" sz="900" dirty="0">
              <a:solidFill>
                <a:schemeClr val="bg1"/>
              </a:solidFill>
            </a:endParaRPr>
          </a:p>
          <a:p>
            <a:pPr marL="0" indent="0">
              <a:buNone/>
            </a:pPr>
            <a:endParaRPr lang="en-US" sz="400" dirty="0">
              <a:solidFill>
                <a:schemeClr val="bg1"/>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graphicFrame>
        <p:nvGraphicFramePr>
          <p:cNvPr id="6" name="Content Placeholder 2"/>
          <p:cNvGraphicFramePr>
            <a:graphicFrameLocks/>
          </p:cNvGraphicFramePr>
          <p:nvPr>
            <p:extLst>
              <p:ext uri="{D42A27DB-BD31-4B8C-83A1-F6EECF244321}">
                <p14:modId xmlns:p14="http://schemas.microsoft.com/office/powerpoint/2010/main" val="4147345618"/>
              </p:ext>
            </p:extLst>
          </p:nvPr>
        </p:nvGraphicFramePr>
        <p:xfrm>
          <a:off x="274732" y="2164860"/>
          <a:ext cx="8589489" cy="3155622"/>
        </p:xfrm>
        <a:graphic>
          <a:graphicData uri="http://schemas.openxmlformats.org/drawingml/2006/table">
            <a:tbl>
              <a:tblPr firstRow="1" firstCol="1" bandRow="1">
                <a:tableStyleId>{9DCAF9ED-07DC-4A11-8D7F-57B35C25682E}</a:tableStyleId>
              </a:tblPr>
              <a:tblGrid>
                <a:gridCol w="594669">
                  <a:extLst>
                    <a:ext uri="{9D8B030D-6E8A-4147-A177-3AD203B41FA5}">
                      <a16:colId xmlns:a16="http://schemas.microsoft.com/office/drawing/2014/main" val="3280636680"/>
                    </a:ext>
                  </a:extLst>
                </a:gridCol>
                <a:gridCol w="766119">
                  <a:extLst>
                    <a:ext uri="{9D8B030D-6E8A-4147-A177-3AD203B41FA5}">
                      <a16:colId xmlns:a16="http://schemas.microsoft.com/office/drawing/2014/main" val="3605308759"/>
                    </a:ext>
                  </a:extLst>
                </a:gridCol>
                <a:gridCol w="2137719">
                  <a:extLst>
                    <a:ext uri="{9D8B030D-6E8A-4147-A177-3AD203B41FA5}">
                      <a16:colId xmlns:a16="http://schemas.microsoft.com/office/drawing/2014/main" val="198867337"/>
                    </a:ext>
                  </a:extLst>
                </a:gridCol>
                <a:gridCol w="1495167">
                  <a:extLst>
                    <a:ext uri="{9D8B030D-6E8A-4147-A177-3AD203B41FA5}">
                      <a16:colId xmlns:a16="http://schemas.microsoft.com/office/drawing/2014/main" val="1273618645"/>
                    </a:ext>
                  </a:extLst>
                </a:gridCol>
                <a:gridCol w="1901357">
                  <a:extLst>
                    <a:ext uri="{9D8B030D-6E8A-4147-A177-3AD203B41FA5}">
                      <a16:colId xmlns:a16="http://schemas.microsoft.com/office/drawing/2014/main" val="117330341"/>
                    </a:ext>
                  </a:extLst>
                </a:gridCol>
                <a:gridCol w="1694458">
                  <a:extLst>
                    <a:ext uri="{9D8B030D-6E8A-4147-A177-3AD203B41FA5}">
                      <a16:colId xmlns:a16="http://schemas.microsoft.com/office/drawing/2014/main" val="964193237"/>
                    </a:ext>
                  </a:extLst>
                </a:gridCol>
              </a:tblGrid>
              <a:tr h="558326">
                <a:tc>
                  <a:txBody>
                    <a:bodyPr/>
                    <a:lstStyle/>
                    <a:p>
                      <a:pPr marL="0" marR="0">
                        <a:spcBef>
                          <a:spcPts val="200"/>
                        </a:spcBef>
                        <a:spcAft>
                          <a:spcPts val="200"/>
                        </a:spcAft>
                      </a:pPr>
                      <a:r>
                        <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Day</a:t>
                      </a: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Time</a:t>
                      </a: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Hypothesized</a:t>
                      </a:r>
                      <a:r>
                        <a:rPr lang="en-US" sz="1600" b="1" baseline="0" dirty="0">
                          <a:effectLst/>
                        </a:rPr>
                        <a:t> Function</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073697"/>
                  </a:ext>
                </a:extLst>
              </a:tr>
              <a:tr h="1514985">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28402"/>
                  </a:ext>
                </a:extLst>
              </a:tr>
              <a:tr h="1082311">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546965"/>
                  </a:ext>
                </a:extLst>
              </a:tr>
            </a:tbl>
          </a:graphicData>
        </a:graphic>
      </p:graphicFrame>
      <p:sp>
        <p:nvSpPr>
          <p:cNvPr id="7" name="TextBox 6">
            <a:extLst>
              <a:ext uri="{FF2B5EF4-FFF2-40B4-BE49-F238E27FC236}">
                <a16:creationId xmlns:a16="http://schemas.microsoft.com/office/drawing/2014/main" id="{1B9473AC-DF8A-0C44-9E5D-551054676B80}"/>
              </a:ext>
            </a:extLst>
          </p:cNvPr>
          <p:cNvSpPr txBox="1"/>
          <p:nvPr/>
        </p:nvSpPr>
        <p:spPr>
          <a:xfrm>
            <a:off x="1649137" y="2743786"/>
            <a:ext cx="2110063" cy="1477328"/>
          </a:xfrm>
          <a:prstGeom prst="rect">
            <a:avLst/>
          </a:prstGeom>
          <a:noFill/>
          <a:ln>
            <a:noFill/>
          </a:ln>
        </p:spPr>
        <p:txBody>
          <a:bodyPr wrap="square" rtlCol="0">
            <a:spAutoFit/>
          </a:bodyPr>
          <a:lstStyle/>
          <a:p>
            <a:r>
              <a:rPr lang="en-US" dirty="0"/>
              <a:t>T said “it’s time for the assembly” and students stop working to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1BB178-341E-994A-843F-4C7520EBAC8F}"/>
              </a:ext>
            </a:extLst>
          </p:cNvPr>
          <p:cNvSpPr txBox="1"/>
          <p:nvPr/>
        </p:nvSpPr>
        <p:spPr>
          <a:xfrm>
            <a:off x="3759200" y="2743786"/>
            <a:ext cx="1594022" cy="1477328"/>
          </a:xfrm>
          <a:prstGeom prst="rect">
            <a:avLst/>
          </a:prstGeom>
          <a:noFill/>
          <a:ln>
            <a:noFill/>
          </a:ln>
        </p:spPr>
        <p:txBody>
          <a:bodyPr wrap="square" rtlCol="0">
            <a:spAutoFit/>
          </a:bodyPr>
          <a:lstStyle/>
          <a:p>
            <a:r>
              <a:rPr lang="en-US" dirty="0"/>
              <a:t>S (Roy) continues working and does not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93862D9-000D-5F4B-965A-C3CB3157EFED}"/>
              </a:ext>
            </a:extLst>
          </p:cNvPr>
          <p:cNvSpPr txBox="1"/>
          <p:nvPr/>
        </p:nvSpPr>
        <p:spPr>
          <a:xfrm>
            <a:off x="5342603" y="2743786"/>
            <a:ext cx="1890584" cy="1477328"/>
          </a:xfrm>
          <a:prstGeom prst="rect">
            <a:avLst/>
          </a:prstGeom>
          <a:noFill/>
          <a:ln>
            <a:noFill/>
          </a:ln>
        </p:spPr>
        <p:txBody>
          <a:bodyPr wrap="square" rtlCol="0">
            <a:spAutoFit/>
          </a:bodyPr>
          <a:lstStyle/>
          <a:p>
            <a:r>
              <a:rPr lang="en-US" dirty="0"/>
              <a:t> T asks S to “show him” how to line up and S goes to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D87E600-FE32-7F47-9A6D-7821AD5AB843}"/>
              </a:ext>
            </a:extLst>
          </p:cNvPr>
          <p:cNvSpPr txBox="1"/>
          <p:nvPr/>
        </p:nvSpPr>
        <p:spPr>
          <a:xfrm>
            <a:off x="7253416" y="2849657"/>
            <a:ext cx="1890584" cy="646331"/>
          </a:xfrm>
          <a:prstGeom prst="rect">
            <a:avLst/>
          </a:prstGeom>
          <a:noFill/>
          <a:ln>
            <a:noFill/>
          </a:ln>
        </p:spPr>
        <p:txBody>
          <a:bodyPr wrap="square" rtlCol="0">
            <a:spAutoFit/>
          </a:bodyPr>
          <a:lstStyle/>
          <a:p>
            <a:r>
              <a:rPr lang="en-US" dirty="0">
                <a:latin typeface="Franklin Gothic Book" panose="020B0503020102020204" pitchFamily="34" charset="0"/>
                <a:ea typeface="Times New Roman" panose="02020603050405020304" pitchFamily="18" charset="0"/>
                <a:cs typeface="Times New Roman" panose="02020603050405020304" pitchFamily="18" charset="0"/>
              </a:rPr>
              <a:t>Obtain Teacher Attention</a:t>
            </a:r>
          </a:p>
        </p:txBody>
      </p:sp>
    </p:spTree>
    <p:extLst>
      <p:ext uri="{BB962C8B-B14F-4D97-AF65-F5344CB8AC3E}">
        <p14:creationId xmlns:p14="http://schemas.microsoft.com/office/powerpoint/2010/main" val="25796439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8"/>
            <a:ext cx="7955280" cy="1489773"/>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1.13: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Function discussion</a:t>
            </a:r>
            <a:endParaRPr lang="en-US" sz="3600" dirty="0"/>
          </a:p>
        </p:txBody>
      </p:sp>
      <p:sp>
        <p:nvSpPr>
          <p:cNvPr id="177155" name="Rectangle 3"/>
          <p:cNvSpPr>
            <a:spLocks noGrp="1" noChangeArrowheads="1"/>
          </p:cNvSpPr>
          <p:nvPr>
            <p:ph idx="1"/>
          </p:nvPr>
        </p:nvSpPr>
        <p:spPr>
          <a:xfrm>
            <a:off x="421973" y="1835624"/>
            <a:ext cx="8223263" cy="4148725"/>
          </a:xfrm>
        </p:spPr>
        <p:txBody>
          <a:bodyPr>
            <a:noAutofit/>
          </a:bodyPr>
          <a:lstStyle/>
          <a:p>
            <a:pPr>
              <a:lnSpc>
                <a:spcPct val="100000"/>
              </a:lnSpc>
              <a:spcBef>
                <a:spcPts val="0"/>
              </a:spcBef>
              <a:spcAft>
                <a:spcPts val="600"/>
              </a:spcAft>
            </a:pPr>
            <a:r>
              <a:rPr lang="en-US" dirty="0">
                <a:solidFill>
                  <a:schemeClr val="bg1"/>
                </a:solidFill>
              </a:rPr>
              <a:t>How does an understanding of the context in which behavior occurs (ABC) help you develop interventions? </a:t>
            </a:r>
          </a:p>
          <a:p>
            <a:pPr>
              <a:lnSpc>
                <a:spcPct val="100000"/>
              </a:lnSpc>
              <a:spcBef>
                <a:spcPts val="0"/>
              </a:spcBef>
              <a:spcAft>
                <a:spcPts val="600"/>
              </a:spcAft>
            </a:pPr>
            <a:r>
              <a:rPr lang="en-US" dirty="0">
                <a:solidFill>
                  <a:schemeClr val="bg1"/>
                </a:solidFill>
              </a:rPr>
              <a:t>Share a time you think you have seen a mismatch between function and intervention? </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164617" y="5315063"/>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1.13</a:t>
            </a:r>
          </a:p>
        </p:txBody>
      </p:sp>
    </p:spTree>
    <p:extLst>
      <p:ext uri="{BB962C8B-B14F-4D97-AF65-F5344CB8AC3E}">
        <p14:creationId xmlns:p14="http://schemas.microsoft.com/office/powerpoint/2010/main" val="2985127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6" name="Title 2"/>
          <p:cNvSpPr>
            <a:spLocks noGrp="1"/>
          </p:cNvSpPr>
          <p:nvPr>
            <p:ph type="title"/>
          </p:nvPr>
        </p:nvSpPr>
        <p:spPr>
          <a:xfrm>
            <a:off x="1081144" y="236668"/>
            <a:ext cx="7955280" cy="1489773"/>
          </a:xfrm>
        </p:spPr>
        <p:txBody>
          <a:bodyPr>
            <a:normAutofit/>
          </a:bodyPr>
          <a:lstStyle/>
          <a:p>
            <a:r>
              <a:rPr lang="en-US" b="1" kern="0" dirty="0">
                <a:solidFill>
                  <a:schemeClr val="accent2"/>
                </a:solidFill>
                <a:ea typeface="ヒラギノ角ゴ Pro W3" pitchFamily="-65" charset="-128"/>
                <a:cs typeface="ヒラギノ角ゴ Pro W3" pitchFamily="-65" charset="-128"/>
              </a:rPr>
              <a:t>Activity 1.13: Resources</a:t>
            </a:r>
            <a:br>
              <a:rPr lang="en-US" sz="5400" b="1" kern="0" dirty="0">
                <a:solidFill>
                  <a:schemeClr val="accent2"/>
                </a:solidFill>
                <a:ea typeface="ヒラギノ角ゴ Pro W3" pitchFamily="-65" charset="-128"/>
                <a:cs typeface="ヒラギノ角ゴ Pro W3" pitchFamily="-65" charset="-128"/>
              </a:rPr>
            </a:b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1248189"/>
              </p:ext>
            </p:extLst>
          </p:nvPr>
        </p:nvGraphicFramePr>
        <p:xfrm>
          <a:off x="329854" y="1273219"/>
          <a:ext cx="8706570" cy="4572000"/>
        </p:xfrm>
        <a:graphic>
          <a:graphicData uri="http://schemas.openxmlformats.org/drawingml/2006/table">
            <a:tbl>
              <a:tblPr firstRow="1" bandRow="1">
                <a:tableStyleId>{5C22544A-7EE6-4342-B048-85BDC9FD1C3A}</a:tableStyleId>
              </a:tblPr>
              <a:tblGrid>
                <a:gridCol w="2305770">
                  <a:extLst>
                    <a:ext uri="{9D8B030D-6E8A-4147-A177-3AD203B41FA5}">
                      <a16:colId xmlns:a16="http://schemas.microsoft.com/office/drawing/2014/main" val="1280604895"/>
                    </a:ext>
                  </a:extLst>
                </a:gridCol>
                <a:gridCol w="6400800">
                  <a:extLst>
                    <a:ext uri="{9D8B030D-6E8A-4147-A177-3AD203B41FA5}">
                      <a16:colId xmlns:a16="http://schemas.microsoft.com/office/drawing/2014/main" val="514143557"/>
                    </a:ext>
                  </a:extLst>
                </a:gridCol>
              </a:tblGrid>
              <a:tr h="364406">
                <a:tc>
                  <a:txBody>
                    <a:bodyPr/>
                    <a:lstStyle/>
                    <a:p>
                      <a:pPr algn="ctr"/>
                      <a:r>
                        <a:rPr lang="en-US" dirty="0"/>
                        <a:t>Resource</a:t>
                      </a:r>
                    </a:p>
                  </a:txBody>
                  <a:tcPr/>
                </a:tc>
                <a:tc>
                  <a:txBody>
                    <a:bodyPr/>
                    <a:lstStyle/>
                    <a:p>
                      <a:pPr algn="ctr"/>
                      <a:r>
                        <a:rPr lang="en-US" dirty="0"/>
                        <a:t>Link</a:t>
                      </a:r>
                    </a:p>
                  </a:txBody>
                  <a:tcPr/>
                </a:tc>
                <a:extLst>
                  <a:ext uri="{0D108BD9-81ED-4DB2-BD59-A6C34878D82A}">
                    <a16:rowId xmlns:a16="http://schemas.microsoft.com/office/drawing/2014/main" val="3342949656"/>
                  </a:ext>
                </a:extLst>
              </a:tr>
              <a:tr h="364406">
                <a:tc>
                  <a:txBody>
                    <a:bodyPr/>
                    <a:lstStyle/>
                    <a:p>
                      <a:r>
                        <a:rPr lang="en-US" dirty="0">
                          <a:solidFill>
                            <a:schemeClr val="tx1"/>
                          </a:solidFill>
                        </a:rPr>
                        <a:t>Blank ABC Report Form and Function Related Interventions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rPr>
                        <a:t>https://intensiveintervention.org/sites/default/files/HO-3c-ABC-Report-Form_508.pdf</a:t>
                      </a:r>
                      <a:endParaRPr lang="en-US" sz="1800" kern="1200" dirty="0">
                        <a:solidFill>
                          <a:schemeClr val="tx1"/>
                        </a:solidFill>
                        <a:effectLst/>
                        <a:latin typeface="+mn-lt"/>
                        <a:ea typeface="+mn-ea"/>
                        <a:cs typeface="+mn-cs"/>
                      </a:endParaRPr>
                    </a:p>
                    <a:p>
                      <a:endParaRPr lang="en-US" dirty="0">
                        <a:solidFill>
                          <a:schemeClr val="tx1"/>
                        </a:solidFill>
                      </a:endParaRPr>
                    </a:p>
                  </a:txBody>
                  <a:tcPr/>
                </a:tc>
                <a:extLst>
                  <a:ext uri="{0D108BD9-81ED-4DB2-BD59-A6C34878D82A}">
                    <a16:rowId xmlns:a16="http://schemas.microsoft.com/office/drawing/2014/main" val="2077095716"/>
                  </a:ext>
                </a:extLst>
              </a:tr>
              <a:tr h="364406">
                <a:tc>
                  <a:txBody>
                    <a:bodyPr/>
                    <a:lstStyle/>
                    <a:p>
                      <a:r>
                        <a:rPr lang="en-US" dirty="0">
                          <a:solidFill>
                            <a:schemeClr val="tx1"/>
                          </a:solidFill>
                        </a:rPr>
                        <a:t>Completed ABC Report Form (Example)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dk1"/>
                          </a:solidFill>
                          <a:effectLst/>
                          <a:latin typeface="+mn-lt"/>
                          <a:ea typeface="+mn-ea"/>
                          <a:cs typeface="+mn-cs"/>
                        </a:rPr>
                        <a:t>https://intensiveintervention.org/sites/default/files/Handout4-%20ABC_Report_Form_Example%20.pdf</a:t>
                      </a:r>
                      <a:r>
                        <a:rPr lang="en-US" sz="1800" kern="1200" dirty="0">
                          <a:solidFill>
                            <a:schemeClr val="dk1"/>
                          </a:solidFill>
                          <a:effectLst/>
                          <a:latin typeface="+mn-lt"/>
                          <a:ea typeface="+mn-ea"/>
                          <a:cs typeface="+mn-cs"/>
                        </a:rPr>
                        <a:t> </a:t>
                      </a:r>
                    </a:p>
                    <a:p>
                      <a:endParaRPr lang="en-US" dirty="0">
                        <a:solidFill>
                          <a:schemeClr val="tx1"/>
                        </a:solidFill>
                      </a:endParaRPr>
                    </a:p>
                  </a:txBody>
                  <a:tcPr/>
                </a:tc>
                <a:extLst>
                  <a:ext uri="{0D108BD9-81ED-4DB2-BD59-A6C34878D82A}">
                    <a16:rowId xmlns:a16="http://schemas.microsoft.com/office/drawing/2014/main" val="3136840739"/>
                  </a:ext>
                </a:extLst>
              </a:tr>
              <a:tr h="364406">
                <a:tc>
                  <a:txBody>
                    <a:bodyPr/>
                    <a:lstStyle/>
                    <a:p>
                      <a:r>
                        <a:rPr lang="en-US" dirty="0">
                          <a:solidFill>
                            <a:schemeClr val="tx1"/>
                          </a:solidFill>
                        </a:rPr>
                        <a:t>ABC Checklist </a:t>
                      </a:r>
                    </a:p>
                  </a:txBody>
                  <a:tcPr/>
                </a:tc>
                <a:tc>
                  <a:txBody>
                    <a:bodyPr/>
                    <a:lstStyle/>
                    <a:p>
                      <a:r>
                        <a:rPr lang="en-US" sz="1800" u="sng" kern="1200" dirty="0">
                          <a:solidFill>
                            <a:schemeClr val="dk1"/>
                          </a:solidFill>
                          <a:effectLst/>
                          <a:latin typeface="+mn-lt"/>
                          <a:ea typeface="+mn-ea"/>
                          <a:cs typeface="+mn-cs"/>
                        </a:rPr>
                        <a:t>https://intensiveintervention.org/sites/default/files/Handout_3_ABC_Checklist%20.pdf</a:t>
                      </a:r>
                      <a:r>
                        <a:rPr lang="en-US" sz="1800" kern="1200" dirty="0">
                          <a:solidFill>
                            <a:schemeClr val="dk1"/>
                          </a:solidFill>
                          <a:effectLst/>
                          <a:latin typeface="+mn-lt"/>
                          <a:ea typeface="+mn-ea"/>
                          <a:cs typeface="+mn-cs"/>
                        </a:rPr>
                        <a:t> </a:t>
                      </a:r>
                      <a:endParaRPr lang="en-US" dirty="0">
                        <a:solidFill>
                          <a:schemeClr val="tx1"/>
                        </a:solidFill>
                      </a:endParaRPr>
                    </a:p>
                  </a:txBody>
                  <a:tcPr/>
                </a:tc>
                <a:extLst>
                  <a:ext uri="{0D108BD9-81ED-4DB2-BD59-A6C34878D82A}">
                    <a16:rowId xmlns:a16="http://schemas.microsoft.com/office/drawing/2014/main" val="3185034485"/>
                  </a:ext>
                </a:extLst>
              </a:tr>
              <a:tr h="364406">
                <a:tc>
                  <a:txBody>
                    <a:bodyPr/>
                    <a:lstStyle/>
                    <a:p>
                      <a:r>
                        <a:rPr lang="en-US" dirty="0">
                          <a:solidFill>
                            <a:schemeClr val="tx1"/>
                          </a:solidFill>
                        </a:rPr>
                        <a:t>Common Problem</a:t>
                      </a:r>
                      <a:r>
                        <a:rPr lang="en-US" baseline="0" dirty="0">
                          <a:solidFill>
                            <a:schemeClr val="tx1"/>
                          </a:solidFill>
                        </a:rPr>
                        <a:t> Behaviors and Some Usual Suspects for Functional Antecedents and Consequences</a:t>
                      </a:r>
                      <a:endParaRPr lang="en-US" dirty="0">
                        <a:solidFill>
                          <a:schemeClr val="tx1"/>
                        </a:solidFill>
                      </a:endParaRPr>
                    </a:p>
                  </a:txBody>
                  <a:tcPr/>
                </a:tc>
                <a:tc>
                  <a:txBody>
                    <a:bodyPr/>
                    <a:lstStyle/>
                    <a:p>
                      <a:r>
                        <a:rPr lang="en-US" sz="1800" u="sng" kern="1200" dirty="0">
                          <a:solidFill>
                            <a:schemeClr val="dk1"/>
                          </a:solidFill>
                          <a:effectLst/>
                          <a:latin typeface="+mn-lt"/>
                          <a:ea typeface="+mn-ea"/>
                          <a:cs typeface="+mn-cs"/>
                        </a:rPr>
                        <a:t>https://intensiveintervention.org/sites/default/files/Handout2-Common_Problem_Behaviors%20.pdf</a:t>
                      </a:r>
                      <a:r>
                        <a:rPr lang="en-US" sz="1800" kern="1200" dirty="0">
                          <a:solidFill>
                            <a:schemeClr val="dk1"/>
                          </a:solidFill>
                          <a:effectLst/>
                          <a:latin typeface="+mn-lt"/>
                          <a:ea typeface="+mn-ea"/>
                          <a:cs typeface="+mn-cs"/>
                        </a:rPr>
                        <a:t> </a:t>
                      </a:r>
                      <a:endParaRPr lang="en-US" dirty="0">
                        <a:solidFill>
                          <a:schemeClr val="tx1"/>
                        </a:solidFill>
                      </a:endParaRPr>
                    </a:p>
                  </a:txBody>
                  <a:tcPr/>
                </a:tc>
                <a:extLst>
                  <a:ext uri="{0D108BD9-81ED-4DB2-BD59-A6C34878D82A}">
                    <a16:rowId xmlns:a16="http://schemas.microsoft.com/office/drawing/2014/main" val="4239265868"/>
                  </a:ext>
                </a:extLst>
              </a:tr>
            </a:tbl>
          </a:graphicData>
        </a:graphic>
      </p:graphicFrame>
    </p:spTree>
    <p:extLst>
      <p:ext uri="{BB962C8B-B14F-4D97-AF65-F5344CB8AC3E}">
        <p14:creationId xmlns:p14="http://schemas.microsoft.com/office/powerpoint/2010/main" val="27239929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normAutofit/>
          </a:bodyPr>
          <a:lstStyle/>
          <a:p>
            <a:pPr eaLnBrk="1" hangingPunct="1"/>
            <a:r>
              <a:rPr lang="en-US" altLang="x-none" b="1" dirty="0">
                <a:solidFill>
                  <a:schemeClr val="accent2"/>
                </a:solidFill>
                <a:ea typeface="ＭＳ Ｐゴシック" charset="-128"/>
              </a:rPr>
              <a:t>PBIS Big Ideas</a:t>
            </a:r>
          </a:p>
        </p:txBody>
      </p:sp>
      <p:grpSp>
        <p:nvGrpSpPr>
          <p:cNvPr id="121858" name="Group 3" descr="A diagram detailing supporting competence and academic achievement"/>
          <p:cNvGrpSpPr>
            <a:grpSpLocks/>
          </p:cNvGrpSpPr>
          <p:nvPr/>
        </p:nvGrpSpPr>
        <p:grpSpPr bwMode="auto">
          <a:xfrm>
            <a:off x="-63092" y="2388258"/>
            <a:ext cx="4698814" cy="3495153"/>
            <a:chOff x="3554" y="-19"/>
            <a:chExt cx="2344" cy="1843"/>
          </a:xfrm>
        </p:grpSpPr>
        <p:sp>
          <p:nvSpPr>
            <p:cNvPr id="121888" name="Oval 4"/>
            <p:cNvSpPr>
              <a:spLocks noChangeArrowheads="1"/>
            </p:cNvSpPr>
            <p:nvPr/>
          </p:nvSpPr>
          <p:spPr bwMode="auto">
            <a:xfrm>
              <a:off x="4307" y="319"/>
              <a:ext cx="957" cy="1058"/>
            </a:xfrm>
            <a:prstGeom prst="ellipse">
              <a:avLst/>
            </a:prstGeom>
            <a:solidFill>
              <a:schemeClr val="bg1">
                <a:alpha val="50195"/>
              </a:schemeClr>
            </a:solidFill>
            <a:ln w="63500">
              <a:solidFill>
                <a:schemeClr val="accent2">
                  <a:lumMod val="90000"/>
                  <a:lumOff val="10000"/>
                </a:schemeClr>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9" name="Oval 5"/>
            <p:cNvSpPr>
              <a:spLocks noChangeArrowheads="1"/>
            </p:cNvSpPr>
            <p:nvPr/>
          </p:nvSpPr>
          <p:spPr bwMode="auto">
            <a:xfrm>
              <a:off x="4525" y="779"/>
              <a:ext cx="530" cy="519"/>
            </a:xfrm>
            <a:prstGeom prst="ellipse">
              <a:avLst/>
            </a:prstGeom>
            <a:noFill/>
            <a:ln w="63500">
              <a:solidFill>
                <a:schemeClr val="accent2">
                  <a:lumMod val="75000"/>
                  <a:lumOff val="2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800" b="1">
                <a:solidFill>
                  <a:prstClr val="black"/>
                </a:solidFill>
                <a:latin typeface="Calibri" panose="020F0502020204030204"/>
              </a:endParaRPr>
            </a:p>
          </p:txBody>
        </p:sp>
        <p:sp>
          <p:nvSpPr>
            <p:cNvPr id="121890" name="Oval 6"/>
            <p:cNvSpPr>
              <a:spLocks noChangeArrowheads="1"/>
            </p:cNvSpPr>
            <p:nvPr/>
          </p:nvSpPr>
          <p:spPr bwMode="auto">
            <a:xfrm>
              <a:off x="4680" y="504"/>
              <a:ext cx="513" cy="519"/>
            </a:xfrm>
            <a:prstGeom prst="ellipse">
              <a:avLst/>
            </a:prstGeom>
            <a:noFill/>
            <a:ln w="63500">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91" name="Oval 7"/>
            <p:cNvSpPr>
              <a:spLocks noChangeArrowheads="1"/>
            </p:cNvSpPr>
            <p:nvPr/>
          </p:nvSpPr>
          <p:spPr bwMode="auto">
            <a:xfrm>
              <a:off x="4390" y="504"/>
              <a:ext cx="495" cy="519"/>
            </a:xfrm>
            <a:prstGeom prst="ellipse">
              <a:avLst/>
            </a:prstGeom>
            <a:noFill/>
            <a:ln w="635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92" name="Text Box 8"/>
            <p:cNvSpPr txBox="1">
              <a:spLocks noChangeArrowheads="1"/>
            </p:cNvSpPr>
            <p:nvPr/>
          </p:nvSpPr>
          <p:spPr bwMode="auto">
            <a:xfrm rot="18341135">
              <a:off x="4315" y="616"/>
              <a:ext cx="4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b="1" dirty="0">
                  <a:solidFill>
                    <a:prstClr val="black"/>
                  </a:solidFill>
                  <a:latin typeface="+mn-lt"/>
                </a:rPr>
                <a:t>SYSTEMS</a:t>
              </a:r>
            </a:p>
          </p:txBody>
        </p:sp>
        <p:sp>
          <p:nvSpPr>
            <p:cNvPr id="121893" name="Text Box 9"/>
            <p:cNvSpPr txBox="1">
              <a:spLocks noChangeArrowheads="1"/>
            </p:cNvSpPr>
            <p:nvPr/>
          </p:nvSpPr>
          <p:spPr bwMode="auto">
            <a:xfrm>
              <a:off x="4534" y="1057"/>
              <a:ext cx="51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b="1" dirty="0">
                  <a:solidFill>
                    <a:prstClr val="black"/>
                  </a:solidFill>
                  <a:latin typeface="+mn-lt"/>
                </a:rPr>
                <a:t>PRACTICES</a:t>
              </a:r>
            </a:p>
          </p:txBody>
        </p:sp>
        <p:sp>
          <p:nvSpPr>
            <p:cNvPr id="121894" name="Text Box 10"/>
            <p:cNvSpPr txBox="1">
              <a:spLocks noChangeArrowheads="1"/>
            </p:cNvSpPr>
            <p:nvPr/>
          </p:nvSpPr>
          <p:spPr bwMode="auto">
            <a:xfrm rot="2905354">
              <a:off x="4873" y="592"/>
              <a:ext cx="2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b="1">
                  <a:solidFill>
                    <a:prstClr val="black"/>
                  </a:solidFill>
                  <a:latin typeface="+mn-lt"/>
                </a:rPr>
                <a:t>DATA</a:t>
              </a:r>
            </a:p>
          </p:txBody>
        </p:sp>
        <p:sp>
          <p:nvSpPr>
            <p:cNvPr id="121895" name="Text Box 11"/>
            <p:cNvSpPr txBox="1">
              <a:spLocks noChangeArrowheads="1"/>
            </p:cNvSpPr>
            <p:nvPr/>
          </p:nvSpPr>
          <p:spPr bwMode="auto">
            <a:xfrm>
              <a:off x="3554" y="652"/>
              <a:ext cx="81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prstClr val="white"/>
                  </a:solidFill>
                  <a:latin typeface="+mn-lt"/>
                </a:rPr>
                <a:t>Supporting</a:t>
              </a:r>
            </a:p>
            <a:p>
              <a:pPr algn="ctr"/>
              <a:r>
                <a:rPr lang="en-US" altLang="x-none" sz="1600" b="1" dirty="0">
                  <a:solidFill>
                    <a:prstClr val="white"/>
                  </a:solidFill>
                  <a:latin typeface="+mn-lt"/>
                </a:rPr>
                <a:t>Staff Behavior</a:t>
              </a:r>
            </a:p>
          </p:txBody>
        </p:sp>
        <p:sp>
          <p:nvSpPr>
            <p:cNvPr id="121896" name="Text Box 12"/>
            <p:cNvSpPr txBox="1">
              <a:spLocks noChangeArrowheads="1"/>
            </p:cNvSpPr>
            <p:nvPr/>
          </p:nvSpPr>
          <p:spPr bwMode="auto">
            <a:xfrm>
              <a:off x="4311" y="1456"/>
              <a:ext cx="9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prstClr val="white"/>
                  </a:solidFill>
                  <a:latin typeface="+mn-lt"/>
                </a:rPr>
                <a:t>Supporting</a:t>
              </a:r>
            </a:p>
            <a:p>
              <a:pPr algn="ctr"/>
              <a:r>
                <a:rPr lang="en-US" altLang="x-none" sz="1600" b="1" dirty="0">
                  <a:solidFill>
                    <a:prstClr val="white"/>
                  </a:solidFill>
                  <a:latin typeface="+mn-lt"/>
                </a:rPr>
                <a:t>Student Behavior</a:t>
              </a:r>
            </a:p>
          </p:txBody>
        </p:sp>
        <p:sp>
          <p:nvSpPr>
            <p:cNvPr id="121897" name="Text Box 13"/>
            <p:cNvSpPr txBox="1">
              <a:spLocks noChangeArrowheads="1"/>
            </p:cNvSpPr>
            <p:nvPr/>
          </p:nvSpPr>
          <p:spPr bwMode="auto">
            <a:xfrm>
              <a:off x="4528" y="347"/>
              <a:ext cx="52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b="1" dirty="0">
                  <a:solidFill>
                    <a:prstClr val="black"/>
                  </a:solidFill>
                  <a:latin typeface="+mn-lt"/>
                </a:rPr>
                <a:t>OUTCOMES</a:t>
              </a:r>
            </a:p>
          </p:txBody>
        </p:sp>
        <p:sp>
          <p:nvSpPr>
            <p:cNvPr id="121898" name="Text Box 14"/>
            <p:cNvSpPr txBox="1">
              <a:spLocks noChangeArrowheads="1"/>
            </p:cNvSpPr>
            <p:nvPr/>
          </p:nvSpPr>
          <p:spPr bwMode="auto">
            <a:xfrm>
              <a:off x="3955" y="-19"/>
              <a:ext cx="17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prstClr val="white"/>
                  </a:solidFill>
                  <a:latin typeface="+mn-lt"/>
                </a:rPr>
                <a:t>Supporting Social Competence &amp;</a:t>
              </a:r>
            </a:p>
            <a:p>
              <a:pPr algn="ctr"/>
              <a:r>
                <a:rPr lang="en-US" altLang="x-none" sz="1600" b="1" dirty="0">
                  <a:solidFill>
                    <a:prstClr val="white"/>
                  </a:solidFill>
                  <a:latin typeface="+mn-lt"/>
                </a:rPr>
                <a:t>Academic Achievement</a:t>
              </a:r>
            </a:p>
          </p:txBody>
        </p:sp>
        <p:sp>
          <p:nvSpPr>
            <p:cNvPr id="121899" name="Text Box 15"/>
            <p:cNvSpPr txBox="1">
              <a:spLocks noChangeArrowheads="1"/>
            </p:cNvSpPr>
            <p:nvPr/>
          </p:nvSpPr>
          <p:spPr bwMode="auto">
            <a:xfrm>
              <a:off x="5248" y="610"/>
              <a:ext cx="65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prstClr val="white"/>
                  </a:solidFill>
                  <a:latin typeface="+mn-lt"/>
                </a:rPr>
                <a:t>Supporting</a:t>
              </a:r>
            </a:p>
            <a:p>
              <a:pPr algn="ctr"/>
              <a:r>
                <a:rPr lang="en-US" altLang="x-none" sz="1600" b="1" dirty="0">
                  <a:solidFill>
                    <a:prstClr val="white"/>
                  </a:solidFill>
                  <a:latin typeface="+mn-lt"/>
                </a:rPr>
                <a:t>Decision</a:t>
              </a:r>
            </a:p>
            <a:p>
              <a:pPr algn="ctr"/>
              <a:r>
                <a:rPr lang="en-US" altLang="x-none" sz="1600" b="1" dirty="0">
                  <a:solidFill>
                    <a:prstClr val="white"/>
                  </a:solidFill>
                  <a:latin typeface="+mn-lt"/>
                </a:rPr>
                <a:t>Making</a:t>
              </a:r>
            </a:p>
          </p:txBody>
        </p:sp>
      </p:grpSp>
      <p:sp>
        <p:nvSpPr>
          <p:cNvPr id="121859" name="Rectangle 16"/>
          <p:cNvSpPr>
            <a:spLocks noChangeArrowheads="1"/>
          </p:cNvSpPr>
          <p:nvPr/>
        </p:nvSpPr>
        <p:spPr bwMode="auto">
          <a:xfrm>
            <a:off x="1132239" y="1490151"/>
            <a:ext cx="2743200" cy="762000"/>
          </a:xfrm>
          <a:prstGeom prst="rect">
            <a:avLst/>
          </a:prstGeom>
          <a:solidFill>
            <a:schemeClr val="accent2"/>
          </a:solidFill>
          <a:ln w="9525">
            <a:solidFill>
              <a:schemeClr val="tx1"/>
            </a:solidFill>
            <a:miter lim="800000"/>
            <a:headEnd/>
            <a:tailEnd/>
          </a:ln>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000" b="1" dirty="0">
                <a:solidFill>
                  <a:prstClr val="white"/>
                </a:solidFill>
                <a:latin typeface="+mn-lt"/>
              </a:rPr>
              <a:t>4 PBIS Elements</a:t>
            </a:r>
          </a:p>
        </p:txBody>
      </p:sp>
      <p:sp>
        <p:nvSpPr>
          <p:cNvPr id="121861" name="Rectangle 18"/>
          <p:cNvSpPr>
            <a:spLocks noChangeArrowheads="1"/>
          </p:cNvSpPr>
          <p:nvPr/>
        </p:nvSpPr>
        <p:spPr bwMode="auto">
          <a:xfrm>
            <a:off x="5452804" y="1487048"/>
            <a:ext cx="2743200" cy="762000"/>
          </a:xfrm>
          <a:prstGeom prst="rect">
            <a:avLst/>
          </a:prstGeom>
          <a:solidFill>
            <a:schemeClr val="accent2"/>
          </a:solidFill>
          <a:ln w="9525">
            <a:solidFill>
              <a:schemeClr val="tx1"/>
            </a:solidFill>
            <a:miter lim="800000"/>
            <a:headEnd/>
            <a:tailEnd/>
          </a:ln>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000" b="1" dirty="0">
                <a:solidFill>
                  <a:prstClr val="white"/>
                </a:solidFill>
                <a:latin typeface="+mn-lt"/>
              </a:rPr>
              <a:t>Continuum of Support</a:t>
            </a:r>
          </a:p>
        </p:txBody>
      </p:sp>
      <p:grpSp>
        <p:nvGrpSpPr>
          <p:cNvPr id="121862" name="Group 43" descr="An image representing an mtss system. "/>
          <p:cNvGrpSpPr>
            <a:grpSpLocks/>
          </p:cNvGrpSpPr>
          <p:nvPr/>
        </p:nvGrpSpPr>
        <p:grpSpPr bwMode="auto">
          <a:xfrm>
            <a:off x="4710418" y="2431431"/>
            <a:ext cx="4374725" cy="3351055"/>
            <a:chOff x="2877472" y="3962400"/>
            <a:chExt cx="3702121" cy="2835838"/>
          </a:xfrm>
        </p:grpSpPr>
        <p:sp>
          <p:nvSpPr>
            <p:cNvPr id="121874" name="Text Box 20"/>
            <p:cNvSpPr txBox="1">
              <a:spLocks noChangeArrowheads="1"/>
            </p:cNvSpPr>
            <p:nvPr/>
          </p:nvSpPr>
          <p:spPr bwMode="auto">
            <a:xfrm>
              <a:off x="2877472" y="4402516"/>
              <a:ext cx="820857" cy="13022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200" b="1" dirty="0">
                  <a:solidFill>
                    <a:prstClr val="white"/>
                  </a:solidFill>
                  <a:latin typeface="+mn-lt"/>
                </a:rPr>
                <a:t>Primary Prevention:</a:t>
              </a:r>
            </a:p>
            <a:p>
              <a:pPr algn="ctr"/>
              <a:r>
                <a:rPr lang="en-US" altLang="x-none" sz="1000" dirty="0">
                  <a:solidFill>
                    <a:prstClr val="white"/>
                  </a:solidFill>
                  <a:latin typeface="+mn-lt"/>
                </a:rPr>
                <a:t>School-/Classroom-</a:t>
              </a:r>
            </a:p>
            <a:p>
              <a:pPr algn="ctr"/>
              <a:r>
                <a:rPr lang="en-US" altLang="x-none" sz="1000" dirty="0">
                  <a:solidFill>
                    <a:prstClr val="white"/>
                  </a:solidFill>
                  <a:latin typeface="+mn-lt"/>
                </a:rPr>
                <a:t>Wide Systems for</a:t>
              </a:r>
            </a:p>
            <a:p>
              <a:pPr algn="ctr"/>
              <a:r>
                <a:rPr lang="en-US" altLang="x-none" sz="1000" dirty="0">
                  <a:solidFill>
                    <a:prstClr val="white"/>
                  </a:solidFill>
                  <a:latin typeface="+mn-lt"/>
                </a:rPr>
                <a:t>All Students,</a:t>
              </a:r>
            </a:p>
            <a:p>
              <a:pPr algn="ctr"/>
              <a:r>
                <a:rPr lang="en-US" altLang="x-none" sz="1000" dirty="0">
                  <a:solidFill>
                    <a:prstClr val="white"/>
                  </a:solidFill>
                  <a:latin typeface="+mn-lt"/>
                </a:rPr>
                <a:t>Staff, &amp; Settings</a:t>
              </a:r>
            </a:p>
          </p:txBody>
        </p:sp>
        <p:sp>
          <p:nvSpPr>
            <p:cNvPr id="121875" name="Text Box 21"/>
            <p:cNvSpPr txBox="1">
              <a:spLocks noChangeArrowheads="1"/>
            </p:cNvSpPr>
            <p:nvPr/>
          </p:nvSpPr>
          <p:spPr bwMode="auto">
            <a:xfrm>
              <a:off x="5665022" y="5053658"/>
              <a:ext cx="914571" cy="1041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200" b="1" dirty="0">
                  <a:solidFill>
                    <a:prstClr val="white"/>
                  </a:solidFill>
                  <a:latin typeface="+mn-lt"/>
                </a:rPr>
                <a:t>Secondary Prevention</a:t>
              </a:r>
              <a:r>
                <a:rPr lang="en-US" altLang="x-none" sz="1100" b="1" dirty="0">
                  <a:solidFill>
                    <a:prstClr val="white"/>
                  </a:solidFill>
                  <a:latin typeface="+mn-lt"/>
                </a:rPr>
                <a:t>:</a:t>
              </a:r>
            </a:p>
            <a:p>
              <a:pPr algn="ctr"/>
              <a:r>
                <a:rPr lang="en-US" altLang="x-none" sz="1000" dirty="0">
                  <a:solidFill>
                    <a:prstClr val="white"/>
                  </a:solidFill>
                  <a:latin typeface="+mn-lt"/>
                </a:rPr>
                <a:t>Specialized Group</a:t>
              </a:r>
            </a:p>
            <a:p>
              <a:pPr algn="ctr"/>
              <a:r>
                <a:rPr lang="en-US" altLang="x-none" sz="1000" dirty="0">
                  <a:solidFill>
                    <a:prstClr val="white"/>
                  </a:solidFill>
                  <a:latin typeface="+mn-lt"/>
                </a:rPr>
                <a:t>Systems for Students with At-Risk Behavior</a:t>
              </a:r>
            </a:p>
          </p:txBody>
        </p:sp>
        <p:sp>
          <p:nvSpPr>
            <p:cNvPr id="121876" name="Text Box 22"/>
            <p:cNvSpPr txBox="1">
              <a:spLocks noChangeArrowheads="1"/>
            </p:cNvSpPr>
            <p:nvPr/>
          </p:nvSpPr>
          <p:spPr bwMode="auto">
            <a:xfrm>
              <a:off x="5285055" y="4008089"/>
              <a:ext cx="1211529" cy="885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200" b="1" dirty="0">
                  <a:solidFill>
                    <a:prstClr val="white"/>
                  </a:solidFill>
                  <a:latin typeface="+mn-lt"/>
                </a:rPr>
                <a:t>Tertiary Prevention:</a:t>
              </a:r>
            </a:p>
            <a:p>
              <a:pPr algn="ctr"/>
              <a:r>
                <a:rPr lang="en-US" altLang="x-none" sz="1000" dirty="0">
                  <a:solidFill>
                    <a:prstClr val="white"/>
                  </a:solidFill>
                  <a:latin typeface="+mn-lt"/>
                </a:rPr>
                <a:t>Specialized </a:t>
              </a:r>
            </a:p>
            <a:p>
              <a:pPr algn="ctr"/>
              <a:r>
                <a:rPr lang="en-US" altLang="x-none" sz="1000" dirty="0">
                  <a:solidFill>
                    <a:prstClr val="white"/>
                  </a:solidFill>
                  <a:latin typeface="+mn-lt"/>
                </a:rPr>
                <a:t>Individualized</a:t>
              </a:r>
            </a:p>
            <a:p>
              <a:pPr algn="ctr"/>
              <a:r>
                <a:rPr lang="en-US" altLang="x-none" sz="1000" dirty="0">
                  <a:solidFill>
                    <a:prstClr val="white"/>
                  </a:solidFill>
                  <a:latin typeface="+mn-lt"/>
                </a:rPr>
                <a:t>Systems for Students with High-Risk Behavior</a:t>
              </a:r>
            </a:p>
          </p:txBody>
        </p:sp>
        <p:sp>
          <p:nvSpPr>
            <p:cNvPr id="121877"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78"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79"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0"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1"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2"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3" name="Text Box 29"/>
            <p:cNvSpPr txBox="1">
              <a:spLocks noChangeArrowheads="1"/>
            </p:cNvSpPr>
            <p:nvPr/>
          </p:nvSpPr>
          <p:spPr bwMode="auto">
            <a:xfrm>
              <a:off x="3859762" y="6563827"/>
              <a:ext cx="1529253" cy="23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200" b="1" dirty="0">
                  <a:solidFill>
                    <a:prstClr val="white"/>
                  </a:solidFill>
                  <a:latin typeface="+mn-lt"/>
                </a:rPr>
                <a:t>~80% of Students</a:t>
              </a:r>
            </a:p>
          </p:txBody>
        </p:sp>
        <p:sp>
          <p:nvSpPr>
            <p:cNvPr id="121884" name="Text Box 30"/>
            <p:cNvSpPr txBox="1">
              <a:spLocks noChangeArrowheads="1"/>
            </p:cNvSpPr>
            <p:nvPr/>
          </p:nvSpPr>
          <p:spPr bwMode="auto">
            <a:xfrm>
              <a:off x="4339885" y="4652497"/>
              <a:ext cx="540437" cy="21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800" b="1">
                  <a:solidFill>
                    <a:prstClr val="white"/>
                  </a:solidFill>
                  <a:latin typeface="Calibri" panose="020F0502020204030204"/>
                </a:rPr>
                <a:t>~15%</a:t>
              </a:r>
              <a:r>
                <a:rPr lang="en-US" altLang="x-none" sz="800" b="1">
                  <a:solidFill>
                    <a:prstClr val="black"/>
                  </a:solidFill>
                  <a:latin typeface="Calibri" panose="020F0502020204030204"/>
                </a:rPr>
                <a:t> </a:t>
              </a:r>
            </a:p>
          </p:txBody>
        </p:sp>
        <p:sp>
          <p:nvSpPr>
            <p:cNvPr id="121885" name="Text Box 31"/>
            <p:cNvSpPr txBox="1">
              <a:spLocks noChangeArrowheads="1"/>
            </p:cNvSpPr>
            <p:nvPr/>
          </p:nvSpPr>
          <p:spPr bwMode="auto">
            <a:xfrm>
              <a:off x="4333537" y="4238439"/>
              <a:ext cx="541230" cy="21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800" b="1">
                  <a:solidFill>
                    <a:prstClr val="white"/>
                  </a:solidFill>
                  <a:latin typeface="Calibri" panose="020F0502020204030204"/>
                </a:rPr>
                <a:t>~5%</a:t>
              </a:r>
              <a:r>
                <a:rPr lang="en-US" altLang="x-none" sz="800" b="1">
                  <a:solidFill>
                    <a:prstClr val="black"/>
                  </a:solidFill>
                  <a:latin typeface="Calibri" panose="020F0502020204030204"/>
                </a:rPr>
                <a:t> </a:t>
              </a:r>
            </a:p>
          </p:txBody>
        </p:sp>
        <p:cxnSp>
          <p:nvCxnSpPr>
            <p:cNvPr id="121886" name="AutoShape 32"/>
            <p:cNvCxnSpPr>
              <a:cxnSpLocks noChangeShapeType="1"/>
              <a:stCxn id="121882" idx="1"/>
              <a:endCxn id="121875" idx="1"/>
            </p:cNvCxnSpPr>
            <p:nvPr/>
          </p:nvCxnSpPr>
          <p:spPr bwMode="auto">
            <a:xfrm rot="10800000" flipH="1" flipV="1">
              <a:off x="5125111" y="4620187"/>
              <a:ext cx="539910" cy="954384"/>
            </a:xfrm>
            <a:prstGeom prst="curvedConnector3">
              <a:avLst>
                <a:gd name="adj1" fmla="val 16234"/>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1887" name="AutoShape 33"/>
            <p:cNvCxnSpPr>
              <a:cxnSpLocks noChangeShapeType="1"/>
              <a:stCxn id="121881" idx="1"/>
              <a:endCxn id="121876" idx="1"/>
            </p:cNvCxnSpPr>
            <p:nvPr/>
          </p:nvCxnSpPr>
          <p:spPr bwMode="auto">
            <a:xfrm rot="10800000" flipH="1" flipV="1">
              <a:off x="5063044" y="4138278"/>
              <a:ext cx="222010" cy="257416"/>
            </a:xfrm>
            <a:prstGeom prst="curvedConnector3">
              <a:avLst>
                <a:gd name="adj1" fmla="val 58225"/>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10276583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7854" y="2736601"/>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5" name="Rectangle 4"/>
          <p:cNvSpPr/>
          <p:nvPr/>
        </p:nvSpPr>
        <p:spPr>
          <a:xfrm>
            <a:off x="4753927" y="2729106"/>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6" name="Rectangle 5"/>
          <p:cNvSpPr/>
          <p:nvPr/>
        </p:nvSpPr>
        <p:spPr>
          <a:xfrm>
            <a:off x="6930000" y="2729105"/>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7" name="Rectangle 6"/>
          <p:cNvSpPr/>
          <p:nvPr/>
        </p:nvSpPr>
        <p:spPr>
          <a:xfrm>
            <a:off x="401781" y="2736601"/>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2" name="Title 1"/>
          <p:cNvSpPr>
            <a:spLocks noGrp="1"/>
          </p:cNvSpPr>
          <p:nvPr>
            <p:ph type="title"/>
          </p:nvPr>
        </p:nvSpPr>
        <p:spPr>
          <a:xfrm>
            <a:off x="457200" y="274638"/>
            <a:ext cx="8229600" cy="1143000"/>
          </a:xfrm>
        </p:spPr>
        <p:txBody>
          <a:bodyPr>
            <a:noAutofit/>
          </a:bodyPr>
          <a:lstStyle/>
          <a:p>
            <a:r>
              <a:rPr lang="en-US" sz="4400" b="1" dirty="0">
                <a:solidFill>
                  <a:schemeClr val="accent2"/>
                </a:solidFill>
              </a:rPr>
              <a:t>Review of “Big Ideas”</a:t>
            </a:r>
          </a:p>
        </p:txBody>
      </p:sp>
      <p:sp>
        <p:nvSpPr>
          <p:cNvPr id="15" name="Right Arrow 14" descr="An arrow leading to antecedent. "/>
          <p:cNvSpPr/>
          <p:nvPr/>
        </p:nvSpPr>
        <p:spPr>
          <a:xfrm>
            <a:off x="2226822" y="3251747"/>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Right Arrow 15" descr="An arrow leading to behavior. "/>
          <p:cNvSpPr/>
          <p:nvPr/>
        </p:nvSpPr>
        <p:spPr>
          <a:xfrm>
            <a:off x="4391651" y="3251746"/>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Right Arrow 16" descr="An arrow leading to consequence. "/>
          <p:cNvSpPr/>
          <p:nvPr/>
        </p:nvSpPr>
        <p:spPr>
          <a:xfrm>
            <a:off x="6577717" y="3251746"/>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27318005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0851" y="2194564"/>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6" name="Rectangle 5"/>
          <p:cNvSpPr/>
          <p:nvPr/>
        </p:nvSpPr>
        <p:spPr>
          <a:xfrm>
            <a:off x="4686924" y="2187069"/>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7" name="Rectangle 6"/>
          <p:cNvSpPr/>
          <p:nvPr/>
        </p:nvSpPr>
        <p:spPr>
          <a:xfrm>
            <a:off x="6862997" y="2187068"/>
            <a:ext cx="1928734" cy="139408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8" name="Rectangle 7"/>
          <p:cNvSpPr/>
          <p:nvPr/>
        </p:nvSpPr>
        <p:spPr>
          <a:xfrm>
            <a:off x="334778" y="2194564"/>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2" name="Rectangle 11"/>
          <p:cNvSpPr/>
          <p:nvPr/>
        </p:nvSpPr>
        <p:spPr>
          <a:xfrm>
            <a:off x="4669435" y="3656092"/>
            <a:ext cx="1946223" cy="1938992"/>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An ”observable and measurable act of an individual (also called a response).”</a:t>
            </a:r>
            <a:endParaRPr lang="en-US" sz="2400" dirty="0">
              <a:solidFill>
                <a:schemeClr val="bg1"/>
              </a:solidFill>
              <a:latin typeface="Franklin Gothic Medium"/>
              <a:ea typeface="Calibri" charset="0"/>
              <a:cs typeface="Calibri" charset="0"/>
            </a:endParaRPr>
          </a:p>
        </p:txBody>
      </p:sp>
      <p:sp>
        <p:nvSpPr>
          <p:cNvPr id="13" name="Rectangle 12"/>
          <p:cNvSpPr/>
          <p:nvPr/>
        </p:nvSpPr>
        <p:spPr>
          <a:xfrm>
            <a:off x="2529587" y="3694610"/>
            <a:ext cx="1946223" cy="1015663"/>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 “stimulus that precedes a behavior.”</a:t>
            </a:r>
            <a:endParaRPr lang="en-US" sz="2400" dirty="0">
              <a:solidFill>
                <a:schemeClr val="bg1"/>
              </a:solidFill>
              <a:latin typeface="Franklin Gothic Medium"/>
              <a:ea typeface="Calibri" charset="0"/>
              <a:cs typeface="Calibri" charset="0"/>
            </a:endParaRPr>
          </a:p>
        </p:txBody>
      </p:sp>
      <p:sp>
        <p:nvSpPr>
          <p:cNvPr id="14" name="Rectangle 13"/>
          <p:cNvSpPr/>
          <p:nvPr/>
        </p:nvSpPr>
        <p:spPr>
          <a:xfrm>
            <a:off x="6862997" y="3704506"/>
            <a:ext cx="1946223" cy="1631216"/>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 stimulus change that occurs contingent on a behavior.</a:t>
            </a:r>
            <a:endParaRPr lang="en-US" sz="2400" dirty="0">
              <a:solidFill>
                <a:schemeClr val="bg1"/>
              </a:solidFill>
              <a:latin typeface="Franklin Gothic Medium"/>
              <a:ea typeface="Calibri" charset="0"/>
              <a:cs typeface="Calibri" charset="0"/>
            </a:endParaRPr>
          </a:p>
        </p:txBody>
      </p:sp>
      <p:sp>
        <p:nvSpPr>
          <p:cNvPr id="15" name="Rectangle 14"/>
          <p:cNvSpPr/>
          <p:nvPr/>
        </p:nvSpPr>
        <p:spPr>
          <a:xfrm>
            <a:off x="336025" y="3704506"/>
            <a:ext cx="1946223" cy="1323439"/>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We’ll learn more about this in the next module.</a:t>
            </a:r>
            <a:endParaRPr lang="en-US" sz="2400" dirty="0">
              <a:solidFill>
                <a:schemeClr val="bg1"/>
              </a:solidFill>
              <a:latin typeface="Franklin Gothic Medium"/>
              <a:ea typeface="Calibri" charset="0"/>
              <a:cs typeface="Calibri" charset="0"/>
            </a:endParaRPr>
          </a:p>
        </p:txBody>
      </p:sp>
      <p:sp>
        <p:nvSpPr>
          <p:cNvPr id="20" name="Title 1"/>
          <p:cNvSpPr txBox="1">
            <a:spLocks/>
          </p:cNvSpPr>
          <p:nvPr/>
        </p:nvSpPr>
        <p:spPr bwMode="auto">
          <a:xfrm>
            <a:off x="1544372" y="11448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endParaRPr lang="en-US" sz="4400" b="1" kern="0" dirty="0">
              <a:solidFill>
                <a:schemeClr val="accent2"/>
              </a:solidFill>
            </a:endParaRPr>
          </a:p>
          <a:p>
            <a:r>
              <a:rPr lang="en-US" sz="4000" i="1" kern="0" dirty="0">
                <a:solidFill>
                  <a:schemeClr val="bg1"/>
                </a:solidFill>
              </a:rPr>
              <a:t>Three Term Contingency</a:t>
            </a:r>
            <a:br>
              <a:rPr lang="en-US" sz="4000" b="1" kern="0" dirty="0">
                <a:solidFill>
                  <a:schemeClr val="bg1"/>
                </a:solidFill>
              </a:rPr>
            </a:br>
            <a:endParaRPr lang="en-US" sz="4000" b="1" kern="0" dirty="0">
              <a:solidFill>
                <a:schemeClr val="bg1"/>
              </a:solidFill>
            </a:endParaRPr>
          </a:p>
        </p:txBody>
      </p:sp>
      <p:sp>
        <p:nvSpPr>
          <p:cNvPr id="21" name="Title 1"/>
          <p:cNvSpPr>
            <a:spLocks noGrp="1"/>
          </p:cNvSpPr>
          <p:nvPr>
            <p:ph type="title"/>
          </p:nvPr>
        </p:nvSpPr>
        <p:spPr>
          <a:xfrm>
            <a:off x="457200" y="274638"/>
            <a:ext cx="8229600" cy="1143000"/>
          </a:xfrm>
        </p:spPr>
        <p:txBody>
          <a:bodyPr>
            <a:noAutofit/>
          </a:bodyPr>
          <a:lstStyle/>
          <a:p>
            <a:r>
              <a:rPr lang="en-US" sz="4400" b="1" dirty="0">
                <a:solidFill>
                  <a:schemeClr val="accent2"/>
                </a:solidFill>
              </a:rPr>
              <a:t>Building Blocks of Behavior</a:t>
            </a:r>
          </a:p>
        </p:txBody>
      </p:sp>
      <p:sp>
        <p:nvSpPr>
          <p:cNvPr id="19" name="Right Arrow 18" descr="An arrow leading to antecedent. "/>
          <p:cNvSpPr/>
          <p:nvPr/>
        </p:nvSpPr>
        <p:spPr>
          <a:xfrm>
            <a:off x="2158582" y="2685366"/>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2" name="Right Arrow 21" descr="An arrow leading to behavior. "/>
          <p:cNvSpPr/>
          <p:nvPr/>
        </p:nvSpPr>
        <p:spPr>
          <a:xfrm>
            <a:off x="4323411" y="2685365"/>
            <a:ext cx="479687" cy="434715"/>
          </a:xfrm>
          <a:prstGeom prst="rightArrow">
            <a:avLst/>
          </a:prstGeom>
          <a:gradFill flip="none" rotWithShape="1">
            <a:gsLst>
              <a:gs pos="14000">
                <a:schemeClr val="accent2">
                  <a:lumMod val="90000"/>
                  <a:lumOff val="10000"/>
                </a:schemeClr>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3" name="Right Arrow 22" descr="AN arrow leading to consequence. "/>
          <p:cNvSpPr/>
          <p:nvPr/>
        </p:nvSpPr>
        <p:spPr>
          <a:xfrm>
            <a:off x="6509477" y="2685365"/>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5283280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8962134">
            <a:off x="6258851" y="3899155"/>
            <a:ext cx="1460627"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Positive</a:t>
            </a:r>
          </a:p>
        </p:txBody>
      </p:sp>
      <p:sp>
        <p:nvSpPr>
          <p:cNvPr id="5" name="Rectangle 4"/>
          <p:cNvSpPr/>
          <p:nvPr/>
        </p:nvSpPr>
        <p:spPr>
          <a:xfrm rot="18962134">
            <a:off x="7314539" y="3899155"/>
            <a:ext cx="1460627"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Negative</a:t>
            </a:r>
          </a:p>
        </p:txBody>
      </p:sp>
      <p:sp>
        <p:nvSpPr>
          <p:cNvPr id="6" name="Title 1"/>
          <p:cNvSpPr txBox="1">
            <a:spLocks/>
          </p:cNvSpPr>
          <p:nvPr/>
        </p:nvSpPr>
        <p:spPr>
          <a:xfrm>
            <a:off x="88690" y="-170409"/>
            <a:ext cx="8229600" cy="1143000"/>
          </a:xfrm>
          <a:prstGeom prst="rect">
            <a:avLst/>
          </a:prstGeom>
        </p:spPr>
        <p:txBody>
          <a:bodyPr anchor="ct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7" name="Rectangle 6"/>
          <p:cNvSpPr/>
          <p:nvPr/>
        </p:nvSpPr>
        <p:spPr>
          <a:xfrm>
            <a:off x="2510851" y="1439065"/>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8" name="Rectangle 7"/>
          <p:cNvSpPr/>
          <p:nvPr/>
        </p:nvSpPr>
        <p:spPr>
          <a:xfrm>
            <a:off x="4686924" y="1431570"/>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9" name="Rectangle 8"/>
          <p:cNvSpPr/>
          <p:nvPr/>
        </p:nvSpPr>
        <p:spPr>
          <a:xfrm>
            <a:off x="6862997" y="1431569"/>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0" name="Rectangle 9"/>
          <p:cNvSpPr/>
          <p:nvPr/>
        </p:nvSpPr>
        <p:spPr>
          <a:xfrm>
            <a:off x="334778" y="1439065"/>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4" name="Title 1"/>
          <p:cNvSpPr txBox="1">
            <a:spLocks/>
          </p:cNvSpPr>
          <p:nvPr/>
        </p:nvSpPr>
        <p:spPr bwMode="auto">
          <a:xfrm>
            <a:off x="-213613" y="440987"/>
            <a:ext cx="8109679" cy="121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4000" b="1" i="1" kern="0" dirty="0">
                <a:solidFill>
                  <a:schemeClr val="bg1"/>
                </a:solidFill>
              </a:rPr>
              <a:t>Types of Consequences</a:t>
            </a:r>
          </a:p>
        </p:txBody>
      </p:sp>
      <p:sp>
        <p:nvSpPr>
          <p:cNvPr id="15" name="Rectangle 14"/>
          <p:cNvSpPr/>
          <p:nvPr/>
        </p:nvSpPr>
        <p:spPr>
          <a:xfrm>
            <a:off x="6862997" y="3467912"/>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6" name="Rectangle 15"/>
          <p:cNvSpPr/>
          <p:nvPr/>
        </p:nvSpPr>
        <p:spPr>
          <a:xfrm>
            <a:off x="4686924" y="3467912"/>
            <a:ext cx="1928734" cy="7078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7E5EAE"/>
                </a:solidFill>
                <a:latin typeface="Franklin Gothic Medium"/>
              </a:rPr>
              <a:t>Future</a:t>
            </a:r>
          </a:p>
          <a:p>
            <a:pPr algn="ctr" defTabSz="457200"/>
            <a:r>
              <a:rPr lang="en-US" sz="2000" b="1" dirty="0">
                <a:solidFill>
                  <a:srgbClr val="7E5EAE"/>
                </a:solidFill>
                <a:latin typeface="Franklin Gothic Medium"/>
              </a:rPr>
              <a:t>Probability</a:t>
            </a:r>
          </a:p>
        </p:txBody>
      </p:sp>
      <p:sp>
        <p:nvSpPr>
          <p:cNvPr id="17" name="Right Arrow 16" descr="An upward arrow in the future probability bubble. "/>
          <p:cNvSpPr/>
          <p:nvPr/>
        </p:nvSpPr>
        <p:spPr>
          <a:xfrm rot="16200000">
            <a:off x="4443524" y="3300707"/>
            <a:ext cx="701663" cy="514663"/>
          </a:xfrm>
          <a:prstGeom prst="rightArrow">
            <a:avLst/>
          </a:prstGeom>
          <a:solidFill>
            <a:srgbClr val="7E5EA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Rectangle 17"/>
          <p:cNvSpPr/>
          <p:nvPr/>
        </p:nvSpPr>
        <p:spPr>
          <a:xfrm>
            <a:off x="6862997" y="4895318"/>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Punishment</a:t>
            </a:r>
          </a:p>
        </p:txBody>
      </p:sp>
      <p:sp>
        <p:nvSpPr>
          <p:cNvPr id="19" name="Rectangle 18"/>
          <p:cNvSpPr/>
          <p:nvPr/>
        </p:nvSpPr>
        <p:spPr>
          <a:xfrm>
            <a:off x="4686924" y="4895318"/>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7E5EAE"/>
                </a:solidFill>
                <a:latin typeface="Franklin Gothic Medium"/>
              </a:rPr>
              <a:t>Future</a:t>
            </a:r>
          </a:p>
          <a:p>
            <a:pPr algn="ctr" defTabSz="457200"/>
            <a:r>
              <a:rPr lang="en-US" sz="2000" b="1" dirty="0">
                <a:solidFill>
                  <a:srgbClr val="7E5EAE"/>
                </a:solidFill>
                <a:latin typeface="Franklin Gothic Medium"/>
              </a:rPr>
              <a:t>Probability</a:t>
            </a:r>
          </a:p>
        </p:txBody>
      </p:sp>
      <p:sp>
        <p:nvSpPr>
          <p:cNvPr id="20" name="Right Arrow 19" descr="A downward arrow in the future probability bubble. "/>
          <p:cNvSpPr/>
          <p:nvPr/>
        </p:nvSpPr>
        <p:spPr>
          <a:xfrm rot="5400000">
            <a:off x="4443524" y="5237778"/>
            <a:ext cx="701663" cy="514663"/>
          </a:xfrm>
          <a:prstGeom prst="rightArrow">
            <a:avLst/>
          </a:prstGeom>
          <a:solidFill>
            <a:srgbClr val="7E5EA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1" name="Rectangle 20"/>
          <p:cNvSpPr/>
          <p:nvPr/>
        </p:nvSpPr>
        <p:spPr>
          <a:xfrm rot="16200000">
            <a:off x="2837705" y="4182878"/>
            <a:ext cx="2135293" cy="705360"/>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7030A0"/>
                </a:solidFill>
                <a:latin typeface="Franklin Gothic Medium"/>
              </a:rPr>
              <a:t>Effect on </a:t>
            </a:r>
          </a:p>
          <a:p>
            <a:pPr algn="ctr" defTabSz="457200"/>
            <a:r>
              <a:rPr lang="en-US" sz="2200" b="1" i="1" dirty="0">
                <a:solidFill>
                  <a:srgbClr val="7030A0"/>
                </a:solidFill>
                <a:latin typeface="Franklin Gothic Medium"/>
              </a:rPr>
              <a:t>Future</a:t>
            </a:r>
            <a:r>
              <a:rPr lang="en-US" sz="2200" b="1" dirty="0">
                <a:solidFill>
                  <a:srgbClr val="7030A0"/>
                </a:solidFill>
                <a:latin typeface="Franklin Gothic Medium"/>
              </a:rPr>
              <a:t> Behavior</a:t>
            </a:r>
          </a:p>
        </p:txBody>
      </p:sp>
      <p:sp>
        <p:nvSpPr>
          <p:cNvPr id="22" name="Rectangle 21"/>
          <p:cNvSpPr/>
          <p:nvPr/>
        </p:nvSpPr>
        <p:spPr>
          <a:xfrm>
            <a:off x="6862998" y="2921409"/>
            <a:ext cx="931888"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Give</a:t>
            </a:r>
          </a:p>
        </p:txBody>
      </p:sp>
      <p:sp>
        <p:nvSpPr>
          <p:cNvPr id="23" name="Rectangle 22"/>
          <p:cNvSpPr/>
          <p:nvPr/>
        </p:nvSpPr>
        <p:spPr>
          <a:xfrm>
            <a:off x="7859842" y="2921409"/>
            <a:ext cx="931889"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Take</a:t>
            </a:r>
          </a:p>
        </p:txBody>
      </p:sp>
      <p:sp>
        <p:nvSpPr>
          <p:cNvPr id="24" name="Rectangle 23"/>
          <p:cNvSpPr/>
          <p:nvPr/>
        </p:nvSpPr>
        <p:spPr>
          <a:xfrm>
            <a:off x="6925455" y="2333881"/>
            <a:ext cx="1791325"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chemeClr val="accent1">
                    <a:lumMod val="75000"/>
                  </a:schemeClr>
                </a:solidFill>
                <a:latin typeface="Franklin Gothic Medium"/>
              </a:rPr>
              <a:t>Action</a:t>
            </a:r>
          </a:p>
        </p:txBody>
      </p:sp>
      <p:sp>
        <p:nvSpPr>
          <p:cNvPr id="25" name="Rectangle 24"/>
          <p:cNvSpPr/>
          <p:nvPr/>
        </p:nvSpPr>
        <p:spPr>
          <a:xfrm>
            <a:off x="6855502" y="4284228"/>
            <a:ext cx="931888"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S</a:t>
            </a:r>
            <a:r>
              <a:rPr lang="en-US" sz="2000" b="1" baseline="30000" dirty="0">
                <a:solidFill>
                  <a:schemeClr val="accent1">
                    <a:lumMod val="75000"/>
                  </a:schemeClr>
                </a:solidFill>
                <a:latin typeface="Franklin Gothic Medium"/>
              </a:rPr>
              <a:t>R+</a:t>
            </a:r>
          </a:p>
        </p:txBody>
      </p:sp>
      <p:sp>
        <p:nvSpPr>
          <p:cNvPr id="26" name="Rectangle 25"/>
          <p:cNvSpPr/>
          <p:nvPr/>
        </p:nvSpPr>
        <p:spPr>
          <a:xfrm>
            <a:off x="7852346" y="4284228"/>
            <a:ext cx="931889"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rPr>
              <a:t>S</a:t>
            </a:r>
            <a:r>
              <a:rPr lang="en-US" sz="2000" b="1" baseline="30000" dirty="0">
                <a:solidFill>
                  <a:schemeClr val="accent1">
                    <a:lumMod val="75000"/>
                  </a:schemeClr>
                </a:solidFill>
              </a:rPr>
              <a:t>R-</a:t>
            </a:r>
          </a:p>
        </p:txBody>
      </p:sp>
      <p:sp>
        <p:nvSpPr>
          <p:cNvPr id="27" name="Rectangle 26"/>
          <p:cNvSpPr/>
          <p:nvPr/>
        </p:nvSpPr>
        <p:spPr>
          <a:xfrm>
            <a:off x="6899222" y="5730021"/>
            <a:ext cx="931888"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S</a:t>
            </a:r>
            <a:r>
              <a:rPr lang="en-US" sz="2000" b="1" baseline="30000" dirty="0">
                <a:solidFill>
                  <a:schemeClr val="accent1">
                    <a:lumMod val="75000"/>
                  </a:schemeClr>
                </a:solidFill>
                <a:latin typeface="Franklin Gothic Medium"/>
              </a:rPr>
              <a:t>P+</a:t>
            </a:r>
          </a:p>
        </p:txBody>
      </p:sp>
      <p:sp>
        <p:nvSpPr>
          <p:cNvPr id="28" name="Rectangle 27"/>
          <p:cNvSpPr/>
          <p:nvPr/>
        </p:nvSpPr>
        <p:spPr>
          <a:xfrm>
            <a:off x="7896066" y="5730021"/>
            <a:ext cx="931889"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rPr>
              <a:t>S</a:t>
            </a:r>
            <a:r>
              <a:rPr lang="en-US" sz="2000" b="1" baseline="30000" dirty="0">
                <a:solidFill>
                  <a:schemeClr val="accent1">
                    <a:lumMod val="75000"/>
                  </a:schemeClr>
                </a:solidFill>
              </a:rPr>
              <a:t>P-</a:t>
            </a:r>
          </a:p>
        </p:txBody>
      </p:sp>
      <p:sp>
        <p:nvSpPr>
          <p:cNvPr id="29" name="Title 1"/>
          <p:cNvSpPr txBox="1">
            <a:spLocks/>
          </p:cNvSpPr>
          <p:nvPr/>
        </p:nvSpPr>
        <p:spPr bwMode="auto">
          <a:xfrm>
            <a:off x="620451" y="556954"/>
            <a:ext cx="548640" cy="8312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5400" b="1" kern="0" dirty="0">
                <a:solidFill>
                  <a:schemeClr val="bg1"/>
                </a:solidFill>
              </a:rPr>
              <a:t>4</a:t>
            </a:r>
          </a:p>
        </p:txBody>
      </p:sp>
      <p:sp>
        <p:nvSpPr>
          <p:cNvPr id="30" name="Cross 29" descr="A pus sign in the give bubble. "/>
          <p:cNvSpPr/>
          <p:nvPr/>
        </p:nvSpPr>
        <p:spPr>
          <a:xfrm>
            <a:off x="6615658" y="2790301"/>
            <a:ext cx="468440" cy="447183"/>
          </a:xfrm>
          <a:prstGeom prst="plus">
            <a:avLst>
              <a:gd name="adj" fmla="val 41196"/>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D82000"/>
              </a:solidFill>
            </a:endParaRPr>
          </a:p>
        </p:txBody>
      </p:sp>
      <p:sp>
        <p:nvSpPr>
          <p:cNvPr id="31" name="Rectangle 30" descr="A minus sign in the take bubble. "/>
          <p:cNvSpPr/>
          <p:nvPr/>
        </p:nvSpPr>
        <p:spPr>
          <a:xfrm>
            <a:off x="8544391" y="2968922"/>
            <a:ext cx="468440" cy="8906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2" name="Title 1"/>
          <p:cNvSpPr txBox="1">
            <a:spLocks/>
          </p:cNvSpPr>
          <p:nvPr/>
        </p:nvSpPr>
        <p:spPr bwMode="auto">
          <a:xfrm>
            <a:off x="334778" y="3467911"/>
            <a:ext cx="2789001" cy="2135294"/>
          </a:xfrm>
          <a:prstGeom prst="rect">
            <a:avLst/>
          </a:prstGeom>
          <a:solidFill>
            <a:srgbClr val="FFFDCF"/>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4400" b="1" kern="0" dirty="0">
                <a:solidFill>
                  <a:schemeClr val="tx1"/>
                </a:solidFill>
              </a:rPr>
              <a:t>Putting it all together:</a:t>
            </a:r>
          </a:p>
        </p:txBody>
      </p:sp>
      <p:sp>
        <p:nvSpPr>
          <p:cNvPr id="34" name="Right Arrow 33" descr="An arrow leading to antecedent. "/>
          <p:cNvSpPr/>
          <p:nvPr/>
        </p:nvSpPr>
        <p:spPr>
          <a:xfrm>
            <a:off x="2158582" y="1934739"/>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5" name="Right Arrow 34" descr="An arrow leading to behavior. "/>
          <p:cNvSpPr/>
          <p:nvPr/>
        </p:nvSpPr>
        <p:spPr>
          <a:xfrm>
            <a:off x="4323411" y="1934738"/>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6" name="Right Arrow 35" descr="An arrow leading to consequence. "/>
          <p:cNvSpPr/>
          <p:nvPr/>
        </p:nvSpPr>
        <p:spPr>
          <a:xfrm>
            <a:off x="6509477" y="1934738"/>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hidden="1">
            <a:extLst>
              <a:ext uri="{FF2B5EF4-FFF2-40B4-BE49-F238E27FC236}">
                <a16:creationId xmlns:a16="http://schemas.microsoft.com/office/drawing/2014/main" id="{95EE07A3-22A8-45CD-BC33-252B327268C4}"/>
              </a:ext>
            </a:extLst>
          </p:cNvPr>
          <p:cNvSpPr>
            <a:spLocks noGrp="1"/>
          </p:cNvSpPr>
          <p:nvPr>
            <p:ph type="title"/>
          </p:nvPr>
        </p:nvSpPr>
        <p:spPr>
          <a:xfrm>
            <a:off x="496235" y="2544580"/>
            <a:ext cx="7886700" cy="1325563"/>
          </a:xfrm>
        </p:spPr>
        <p:txBody>
          <a:bodyPr/>
          <a:lstStyle/>
          <a:p>
            <a:r>
              <a:rPr lang="en-US" dirty="0"/>
              <a:t>Building blocks of behavior 4 types of consequences. </a:t>
            </a:r>
          </a:p>
        </p:txBody>
      </p:sp>
    </p:spTree>
    <p:extLst>
      <p:ext uri="{BB962C8B-B14F-4D97-AF65-F5344CB8AC3E}">
        <p14:creationId xmlns:p14="http://schemas.microsoft.com/office/powerpoint/2010/main" val="13491349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C183D7F6-B498-43B3-948B-1728B52AA6E4}">
                <adec:decorative xmlns:adec="http://schemas.microsoft.com/office/drawing/2017/decorative" val="1"/>
              </a:ext>
            </a:extLst>
          </p:cNvPr>
          <p:cNvSpPr txBox="1">
            <a:spLocks/>
          </p:cNvSpPr>
          <p:nvPr/>
        </p:nvSpPr>
        <p:spPr>
          <a:xfrm>
            <a:off x="457200" y="10974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4400" b="1" dirty="0">
              <a:solidFill>
                <a:schemeClr val="accent2"/>
              </a:solidFill>
            </a:endParaRPr>
          </a:p>
        </p:txBody>
      </p:sp>
      <p:sp>
        <p:nvSpPr>
          <p:cNvPr id="6" name="Rectangle 5"/>
          <p:cNvSpPr/>
          <p:nvPr/>
        </p:nvSpPr>
        <p:spPr>
          <a:xfrm>
            <a:off x="2510851" y="166391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7" name="Rectangle 6"/>
          <p:cNvSpPr/>
          <p:nvPr/>
        </p:nvSpPr>
        <p:spPr>
          <a:xfrm>
            <a:off x="4686924" y="165642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p:cNvSpPr/>
          <p:nvPr/>
        </p:nvSpPr>
        <p:spPr>
          <a:xfrm>
            <a:off x="6862997" y="165641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9" name="Rectangle 8"/>
          <p:cNvSpPr/>
          <p:nvPr/>
        </p:nvSpPr>
        <p:spPr>
          <a:xfrm>
            <a:off x="334778" y="166391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0" name="Right Arrow 9" descr="An arrow leading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ight Arrow 10" descr="AN arrow leading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ight Arrow 11" descr="AN arrow leading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6862997" y="3467912"/>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Reinforcement</a:t>
            </a:r>
          </a:p>
        </p:txBody>
      </p:sp>
      <p:sp>
        <p:nvSpPr>
          <p:cNvPr id="15" name="Rectangle 14"/>
          <p:cNvSpPr/>
          <p:nvPr/>
        </p:nvSpPr>
        <p:spPr>
          <a:xfrm>
            <a:off x="6862997" y="4895318"/>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Punishment</a:t>
            </a:r>
          </a:p>
        </p:txBody>
      </p:sp>
      <p:sp>
        <p:nvSpPr>
          <p:cNvPr id="16" name="Rectangle 15"/>
          <p:cNvSpPr/>
          <p:nvPr/>
        </p:nvSpPr>
        <p:spPr>
          <a:xfrm>
            <a:off x="2510851" y="3473092"/>
            <a:ext cx="1928734" cy="707887"/>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Discriminative</a:t>
            </a:r>
          </a:p>
          <a:p>
            <a:pPr algn="ctr" defTabSz="457200"/>
            <a:r>
              <a:rPr lang="en-US" sz="2000" b="1" dirty="0">
                <a:solidFill>
                  <a:schemeClr val="accent2">
                    <a:lumMod val="90000"/>
                    <a:lumOff val="10000"/>
                  </a:schemeClr>
                </a:solidFill>
                <a:latin typeface="Franklin Gothic Medium"/>
              </a:rPr>
              <a:t>Stimulus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7" name="Rectangle 16"/>
          <p:cNvSpPr/>
          <p:nvPr/>
        </p:nvSpPr>
        <p:spPr>
          <a:xfrm>
            <a:off x="2510851" y="4362143"/>
            <a:ext cx="1928734" cy="329784"/>
          </a:xfrm>
          <a:prstGeom prst="rect">
            <a:avLst/>
          </a:prstGeom>
          <a:solidFill>
            <a:schemeClr val="bg1"/>
          </a:solidFill>
          <a:ln w="38100">
            <a:solidFill>
              <a:srgbClr val="00549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S-Delta (S</a:t>
            </a:r>
            <a:r>
              <a:rPr lang="en-US" sz="2400" b="1" baseline="30000" dirty="0">
                <a:solidFill>
                  <a:schemeClr val="accent2">
                    <a:lumMod val="90000"/>
                    <a:lumOff val="10000"/>
                  </a:schemeClr>
                </a:solidFill>
                <a:latin typeface="Franklin Gothic Medium"/>
              </a:rPr>
              <a:t>▵</a:t>
            </a:r>
            <a:r>
              <a:rPr lang="en-US" sz="2000" b="1" dirty="0">
                <a:solidFill>
                  <a:schemeClr val="accent2">
                    <a:lumMod val="90000"/>
                    <a:lumOff val="10000"/>
                  </a:schemeClr>
                </a:solidFill>
                <a:latin typeface="Franklin Gothic Medium"/>
              </a:rPr>
              <a:t>)</a:t>
            </a:r>
          </a:p>
        </p:txBody>
      </p:sp>
      <p:sp>
        <p:nvSpPr>
          <p:cNvPr id="18" name="Rectangle 17"/>
          <p:cNvSpPr/>
          <p:nvPr/>
        </p:nvSpPr>
        <p:spPr>
          <a:xfrm>
            <a:off x="2510851" y="4895318"/>
            <a:ext cx="1928734" cy="707887"/>
          </a:xfrm>
          <a:prstGeom prst="rect">
            <a:avLst/>
          </a:prstGeom>
          <a:solidFill>
            <a:schemeClr val="bg1"/>
          </a:solidFill>
          <a:ln w="57150">
            <a:solidFill>
              <a:srgbClr val="00549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 Minus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9" name="Rectangle 18"/>
          <p:cNvSpPr/>
          <p:nvPr/>
        </p:nvSpPr>
        <p:spPr>
          <a:xfrm>
            <a:off x="4686924" y="4160811"/>
            <a:ext cx="1928734" cy="707887"/>
          </a:xfrm>
          <a:prstGeom prst="rect">
            <a:avLst/>
          </a:prstGeom>
          <a:solidFill>
            <a:schemeClr val="bg1"/>
          </a:solidFill>
          <a:ln w="28575">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a:solidFill>
                  <a:srgbClr val="A856B6"/>
                </a:solidFill>
                <a:latin typeface="Franklin Gothic Medium"/>
              </a:rPr>
              <a:t>Response</a:t>
            </a:r>
            <a:endParaRPr lang="en-US" sz="2000" b="1" dirty="0">
              <a:solidFill>
                <a:srgbClr val="A856B6"/>
              </a:solidFill>
              <a:latin typeface="Franklin Gothic Medium"/>
            </a:endParaRPr>
          </a:p>
        </p:txBody>
      </p:sp>
      <p:cxnSp>
        <p:nvCxnSpPr>
          <p:cNvPr id="20" name="Straight Arrow Connector 19" descr="An arrow leading from an antecedent to response. "/>
          <p:cNvCxnSpPr/>
          <p:nvPr/>
        </p:nvCxnSpPr>
        <p:spPr>
          <a:xfrm>
            <a:off x="4563254" y="3821855"/>
            <a:ext cx="563382" cy="22549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descr="An arrow leading from a response bubble to an antecedent. "/>
          <p:cNvCxnSpPr/>
          <p:nvPr/>
        </p:nvCxnSpPr>
        <p:spPr>
          <a:xfrm rot="7800000">
            <a:off x="6185938" y="3821855"/>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n arrow leading from a response bubble to an antecedent. "/>
          <p:cNvCxnSpPr/>
          <p:nvPr/>
        </p:nvCxnSpPr>
        <p:spPr>
          <a:xfrm>
            <a:off x="6200192" y="5136514"/>
            <a:ext cx="563382" cy="225494"/>
          </a:xfrm>
          <a:prstGeom prst="straightConnector1">
            <a:avLst/>
          </a:prstGeom>
          <a:ln w="57150">
            <a:solidFill>
              <a:srgbClr val="00549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n arrow leading from an antecedent to response. "/>
          <p:cNvCxnSpPr/>
          <p:nvPr/>
        </p:nvCxnSpPr>
        <p:spPr>
          <a:xfrm rot="7800000">
            <a:off x="4538639" y="5136514"/>
            <a:ext cx="563382" cy="225494"/>
          </a:xfrm>
          <a:prstGeom prst="straightConnector1">
            <a:avLst/>
          </a:prstGeom>
          <a:ln w="57150">
            <a:solidFill>
              <a:srgbClr val="005493"/>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n arrow leading from an antecedent to response. "/>
          <p:cNvCxnSpPr>
            <a:stCxn id="18" idx="3"/>
          </p:cNvCxnSpPr>
          <p:nvPr/>
        </p:nvCxnSpPr>
        <p:spPr>
          <a:xfrm flipV="1">
            <a:off x="4439585" y="4522060"/>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34778" y="3467912"/>
            <a:ext cx="1928734" cy="2123658"/>
          </a:xfrm>
          <a:prstGeom prst="rect">
            <a:avLst/>
          </a:prstGeom>
          <a:noFill/>
        </p:spPr>
        <p:txBody>
          <a:bodyPr wrap="square" rtlCol="0">
            <a:spAutoFit/>
          </a:bodyPr>
          <a:lstStyle/>
          <a:p>
            <a:pPr defTabSz="457200"/>
            <a:r>
              <a:rPr lang="en-US" sz="2200" b="1" dirty="0">
                <a:solidFill>
                  <a:prstClr val="white"/>
                </a:solidFill>
                <a:latin typeface="Franklin Gothic Medium"/>
              </a:rPr>
              <a:t>Which type of antecedent is the most likely to occasion the behavior?</a:t>
            </a:r>
          </a:p>
        </p:txBody>
      </p:sp>
      <p:cxnSp>
        <p:nvCxnSpPr>
          <p:cNvPr id="26" name="Straight Arrow Connector 25" descr="An arrow leading from a response bubble to an antecedent. "/>
          <p:cNvCxnSpPr/>
          <p:nvPr/>
        </p:nvCxnSpPr>
        <p:spPr>
          <a:xfrm flipV="1">
            <a:off x="6340982" y="4524766"/>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9829"/>
            <a:ext cx="7886700" cy="833621"/>
          </a:xfrm>
        </p:spPr>
        <p:txBody>
          <a:bodyPr>
            <a:normAutofit/>
          </a:bodyPr>
          <a:lstStyle/>
          <a:p>
            <a:r>
              <a:rPr lang="en-US" b="1" dirty="0">
                <a:solidFill>
                  <a:schemeClr val="accent2"/>
                </a:solidFill>
              </a:rPr>
              <a:t>Building Blocks of Behavior</a:t>
            </a:r>
            <a:endParaRPr lang="en-US" dirty="0"/>
          </a:p>
        </p:txBody>
      </p:sp>
      <p:sp>
        <p:nvSpPr>
          <p:cNvPr id="28" name="Title 1"/>
          <p:cNvSpPr txBox="1">
            <a:spLocks/>
          </p:cNvSpPr>
          <p:nvPr/>
        </p:nvSpPr>
        <p:spPr bwMode="auto">
          <a:xfrm>
            <a:off x="817307" y="489557"/>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3 Types of Antecedents</a:t>
            </a:r>
            <a:endParaRPr lang="en-US" sz="4000" b="1" kern="0" dirty="0">
              <a:solidFill>
                <a:schemeClr val="bg1"/>
              </a:solidFill>
            </a:endParaRPr>
          </a:p>
        </p:txBody>
      </p:sp>
      <p:sp>
        <p:nvSpPr>
          <p:cNvPr id="29" name="TextBox 28">
            <a:extLst>
              <a:ext uri="{FF2B5EF4-FFF2-40B4-BE49-F238E27FC236}">
                <a16:creationId xmlns:a16="http://schemas.microsoft.com/office/drawing/2014/main" id="{40C812F5-B42D-384F-8177-2FDF52A73E86}"/>
              </a:ext>
            </a:extLst>
          </p:cNvPr>
          <p:cNvSpPr txBox="1"/>
          <p:nvPr/>
        </p:nvSpPr>
        <p:spPr>
          <a:xfrm>
            <a:off x="2521292" y="5603205"/>
            <a:ext cx="6280880" cy="646331"/>
          </a:xfrm>
          <a:prstGeom prst="rect">
            <a:avLst/>
          </a:prstGeom>
          <a:noFill/>
        </p:spPr>
        <p:txBody>
          <a:bodyPr wrap="square" rtlCol="0">
            <a:spAutoFit/>
          </a:bodyPr>
          <a:lstStyle/>
          <a:p>
            <a:pPr defTabSz="457200"/>
            <a:r>
              <a:rPr lang="en-US" sz="1200" dirty="0">
                <a:solidFill>
                  <a:prstClr val="white"/>
                </a:solidFill>
                <a:latin typeface="Franklin Gothic Medium"/>
              </a:rPr>
              <a:t>When most people say “antecedent,” they mean “discriminative stimulus, as they’re referring to the antecedent that occasions the behavior (due to prior history of reinforcement in its presence)</a:t>
            </a:r>
          </a:p>
        </p:txBody>
      </p:sp>
    </p:spTree>
    <p:extLst>
      <p:ext uri="{BB962C8B-B14F-4D97-AF65-F5344CB8AC3E}">
        <p14:creationId xmlns:p14="http://schemas.microsoft.com/office/powerpoint/2010/main" val="14744625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An image of how a problem behavior reacts when given positive and negative reinforcements. "/>
          <p:cNvGraphicFramePr>
            <a:graphicFrameLocks noChangeAspect="1"/>
          </p:cNvGraphicFramePr>
          <p:nvPr>
            <p:extLst>
              <p:ext uri="{D42A27DB-BD31-4B8C-83A1-F6EECF244321}">
                <p14:modId xmlns:p14="http://schemas.microsoft.com/office/powerpoint/2010/main" val="1814770160"/>
              </p:ext>
            </p:extLst>
          </p:nvPr>
        </p:nvGraphicFramePr>
        <p:xfrm>
          <a:off x="1921091" y="0"/>
          <a:ext cx="5518879" cy="6134372"/>
        </p:xfrm>
        <a:graphic>
          <a:graphicData uri="http://schemas.openxmlformats.org/presentationml/2006/ole">
            <mc:AlternateContent xmlns:mc="http://schemas.openxmlformats.org/markup-compatibility/2006">
              <mc:Choice xmlns:v="urn:schemas-microsoft-com:vml" Requires="v">
                <p:oleObj spid="_x0000_s4175" name="Visio" r:id="rId3" imgW="3263900" imgH="3619500" progId="Visio.Drawing.6">
                  <p:embed/>
                </p:oleObj>
              </mc:Choice>
              <mc:Fallback>
                <p:oleObj name="Visio" r:id="rId3" imgW="3263900" imgH="3619500" progId="Visio.Drawing.6">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1" y="0"/>
                        <a:ext cx="5518879" cy="6134372"/>
                      </a:xfrm>
                      <a:prstGeom prst="rect">
                        <a:avLst/>
                      </a:prstGeom>
                      <a:noFill/>
                      <a:ln>
                        <a:noFill/>
                      </a:ln>
                      <a:extLst/>
                    </p:spPr>
                  </p:pic>
                </p:oleObj>
              </mc:Fallback>
            </mc:AlternateContent>
          </a:graphicData>
        </a:graphic>
      </p:graphicFrame>
      <p:sp>
        <p:nvSpPr>
          <p:cNvPr id="4" name="Rectangle 4">
            <a:extLst>
              <a:ext uri="{C183D7F6-B498-43B3-948B-1728B52AA6E4}">
                <adec:decorative xmlns:adec="http://schemas.microsoft.com/office/drawing/2017/decorative" val="1"/>
              </a:ext>
            </a:extLst>
          </p:cNvPr>
          <p:cNvSpPr>
            <a:spLocks noChangeArrowheads="1"/>
          </p:cNvSpPr>
          <p:nvPr/>
        </p:nvSpPr>
        <p:spPr bwMode="auto">
          <a:xfrm>
            <a:off x="0" y="106456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endParaRPr lang="x-none" altLang="x-none" b="1">
              <a:solidFill>
                <a:srgbClr val="000000"/>
              </a:solidFill>
              <a:latin typeface="Franklin Gothic Medium"/>
            </a:endParaRPr>
          </a:p>
        </p:txBody>
      </p:sp>
      <p:sp>
        <p:nvSpPr>
          <p:cNvPr id="5" name="AutoShape 5"/>
          <p:cNvSpPr>
            <a:spLocks noChangeArrowheads="1"/>
          </p:cNvSpPr>
          <p:nvPr/>
        </p:nvSpPr>
        <p:spPr bwMode="auto">
          <a:xfrm>
            <a:off x="428601" y="1687378"/>
            <a:ext cx="2376930"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no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Positive </a:t>
            </a:r>
          </a:p>
          <a:p>
            <a:pPr defTabSz="457200" eaLnBrk="1" hangingPunct="1"/>
            <a:r>
              <a:rPr lang="en-US" altLang="x-none" sz="1800" b="1" dirty="0">
                <a:solidFill>
                  <a:srgbClr val="FFFFFF"/>
                </a:solidFill>
                <a:latin typeface="Franklin Gothic Medium"/>
              </a:rPr>
              <a:t>Reinforcement</a:t>
            </a:r>
          </a:p>
        </p:txBody>
      </p:sp>
      <p:sp>
        <p:nvSpPr>
          <p:cNvPr id="6" name="AutoShape 6"/>
          <p:cNvSpPr>
            <a:spLocks noChangeArrowheads="1"/>
          </p:cNvSpPr>
          <p:nvPr/>
        </p:nvSpPr>
        <p:spPr bwMode="auto">
          <a:xfrm rot="10800000">
            <a:off x="6565874" y="1687378"/>
            <a:ext cx="2366586"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noFill/>
            <a:miter lim="800000"/>
            <a:headEnd/>
            <a:tailEnd/>
          </a:ln>
        </p:spPr>
        <p:txBody>
          <a:bodyPr rot="10800000"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Negative</a:t>
            </a:r>
            <a:r>
              <a:rPr lang="en-US" altLang="x-none" sz="1800" b="1" dirty="0">
                <a:solidFill>
                  <a:srgbClr val="000000"/>
                </a:solidFill>
                <a:latin typeface="Franklin Gothic Medium"/>
              </a:rPr>
              <a:t> </a:t>
            </a:r>
          </a:p>
          <a:p>
            <a:pPr defTabSz="457200" eaLnBrk="1" hangingPunct="1"/>
            <a:r>
              <a:rPr lang="en-US" altLang="x-none" sz="1800" b="1" dirty="0">
                <a:solidFill>
                  <a:srgbClr val="FFFFFF"/>
                </a:solidFill>
                <a:latin typeface="Franklin Gothic Medium"/>
              </a:rPr>
              <a:t>Reinforcement</a:t>
            </a:r>
          </a:p>
        </p:txBody>
      </p:sp>
      <p:sp>
        <p:nvSpPr>
          <p:cNvPr id="8" name="Title 7"/>
          <p:cNvSpPr>
            <a:spLocks noGrp="1"/>
          </p:cNvSpPr>
          <p:nvPr>
            <p:ph type="title"/>
          </p:nvPr>
        </p:nvSpPr>
        <p:spPr>
          <a:xfrm>
            <a:off x="215547" y="181983"/>
            <a:ext cx="3448877" cy="1344249"/>
          </a:xfrm>
        </p:spPr>
        <p:txBody>
          <a:bodyPr>
            <a:normAutofit/>
          </a:bodyPr>
          <a:lstStyle/>
          <a:p>
            <a:r>
              <a:rPr lang="en-US" dirty="0">
                <a:solidFill>
                  <a:schemeClr val="accent2"/>
                </a:solidFill>
              </a:rPr>
              <a:t>Another look at function</a:t>
            </a:r>
          </a:p>
        </p:txBody>
      </p:sp>
    </p:spTree>
    <p:extLst>
      <p:ext uri="{BB962C8B-B14F-4D97-AF65-F5344CB8AC3E}">
        <p14:creationId xmlns:p14="http://schemas.microsoft.com/office/powerpoint/2010/main" val="1963292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99528" y="624323"/>
            <a:ext cx="7630273" cy="9295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400" b="1" i="1" kern="0" dirty="0">
                <a:solidFill>
                  <a:schemeClr val="bg1"/>
                </a:solidFill>
              </a:rPr>
              <a:t>Focus on Function of Behavior</a:t>
            </a:r>
          </a:p>
        </p:txBody>
      </p:sp>
      <p:sp>
        <p:nvSpPr>
          <p:cNvPr id="2" name="Title 1"/>
          <p:cNvSpPr txBox="1">
            <a:spLocks/>
          </p:cNvSpPr>
          <p:nvPr/>
        </p:nvSpPr>
        <p:spPr>
          <a:xfrm>
            <a:off x="457200" y="9475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3" name="Rectangle 2"/>
          <p:cNvSpPr/>
          <p:nvPr/>
        </p:nvSpPr>
        <p:spPr>
          <a:xfrm>
            <a:off x="2510851" y="164892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4" name="Rectangle 3"/>
          <p:cNvSpPr/>
          <p:nvPr/>
        </p:nvSpPr>
        <p:spPr>
          <a:xfrm>
            <a:off x="4686924" y="164143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5" name="Rectangle 4"/>
          <p:cNvSpPr/>
          <p:nvPr/>
        </p:nvSpPr>
        <p:spPr>
          <a:xfrm>
            <a:off x="6862997" y="164142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6" name="Rectangle 5"/>
          <p:cNvSpPr/>
          <p:nvPr/>
        </p:nvSpPr>
        <p:spPr>
          <a:xfrm>
            <a:off x="334778" y="164892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Setting Event</a:t>
            </a:r>
          </a:p>
        </p:txBody>
      </p:sp>
      <p:sp>
        <p:nvSpPr>
          <p:cNvPr id="7" name="Right Arrow 6" descr="An arrow leading to antecedent. "/>
          <p:cNvSpPr/>
          <p:nvPr/>
        </p:nvSpPr>
        <p:spPr>
          <a:xfrm>
            <a:off x="2158582" y="2158585"/>
            <a:ext cx="479687" cy="434715"/>
          </a:xfrm>
          <a:prstGeom prst="rightArrow">
            <a:avLst/>
          </a:prstGeom>
          <a:gradFill flip="none" rotWithShape="1">
            <a:gsLst>
              <a:gs pos="0">
                <a:srgbClr val="028090"/>
              </a:gs>
              <a:gs pos="86000">
                <a:schemeClr val="accent2">
                  <a:lumMod val="90000"/>
                  <a:lumOff val="10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8" name="Right Arrow 7" descr="An arrow leading to behavior. "/>
          <p:cNvSpPr/>
          <p:nvPr/>
        </p:nvSpPr>
        <p:spPr>
          <a:xfrm>
            <a:off x="4323411" y="2158584"/>
            <a:ext cx="479687" cy="434715"/>
          </a:xfrm>
          <a:prstGeom prst="rightArrow">
            <a:avLst/>
          </a:prstGeom>
          <a:gradFill flip="none" rotWithShape="1">
            <a:gsLst>
              <a:gs pos="0">
                <a:schemeClr val="accent2">
                  <a:lumMod val="90000"/>
                  <a:lumOff val="10000"/>
                </a:schemeClr>
              </a:gs>
              <a:gs pos="86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Right Arrow 8" descr="An arrow leading to consequence. "/>
          <p:cNvSpPr/>
          <p:nvPr/>
        </p:nvSpPr>
        <p:spPr>
          <a:xfrm>
            <a:off x="6509477" y="2158584"/>
            <a:ext cx="479687" cy="434715"/>
          </a:xfrm>
          <a:prstGeom prst="rightArrow">
            <a:avLst/>
          </a:prstGeom>
          <a:gradFill flip="none" rotWithShape="1">
            <a:gsLst>
              <a:gs pos="0">
                <a:srgbClr val="A856B6"/>
              </a:gs>
              <a:gs pos="86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ectangle 10"/>
          <p:cNvSpPr/>
          <p:nvPr/>
        </p:nvSpPr>
        <p:spPr>
          <a:xfrm>
            <a:off x="6862997" y="3245953"/>
            <a:ext cx="1928734" cy="707887"/>
          </a:xfrm>
          <a:prstGeom prst="rect">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2" name="Rectangle 11"/>
          <p:cNvSpPr/>
          <p:nvPr/>
        </p:nvSpPr>
        <p:spPr>
          <a:xfrm>
            <a:off x="4686924" y="3245953"/>
            <a:ext cx="1928734" cy="707887"/>
          </a:xfrm>
          <a:prstGeom prst="rect">
            <a:avLst/>
          </a:prstGeom>
          <a:solidFill>
            <a:schemeClr val="bg1"/>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813C8C"/>
                </a:solidFill>
                <a:latin typeface="Franklin Gothic Medium"/>
              </a:rPr>
              <a:t>Behavior</a:t>
            </a:r>
          </a:p>
        </p:txBody>
      </p:sp>
      <p:sp>
        <p:nvSpPr>
          <p:cNvPr id="13" name="Right Arrow 12" descr="An arrow leading to reinforcement. "/>
          <p:cNvSpPr/>
          <p:nvPr/>
        </p:nvSpPr>
        <p:spPr>
          <a:xfrm>
            <a:off x="6509477" y="3382538"/>
            <a:ext cx="479687" cy="434715"/>
          </a:xfrm>
          <a:prstGeom prst="rightArrow">
            <a:avLst/>
          </a:prstGeom>
          <a:gradFill flip="none" rotWithShape="1">
            <a:gsLst>
              <a:gs pos="0">
                <a:srgbClr val="813C8C"/>
              </a:gs>
              <a:gs pos="86000">
                <a:schemeClr val="accent1">
                  <a:lumMod val="75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334778" y="4195566"/>
            <a:ext cx="8439462" cy="2369880"/>
          </a:xfrm>
          <a:prstGeom prst="rect">
            <a:avLst/>
          </a:prstGeom>
        </p:spPr>
        <p:txBody>
          <a:bodyPr wrap="square">
            <a:spAutoFit/>
          </a:bodyPr>
          <a:lstStyle/>
          <a:p>
            <a:pPr defTabSz="457200">
              <a:lnSpc>
                <a:spcPct val="90000"/>
              </a:lnSpc>
            </a:pPr>
            <a:r>
              <a:rPr lang="en-US" altLang="x-none" sz="2200" dirty="0">
                <a:solidFill>
                  <a:schemeClr val="bg1"/>
                </a:solidFill>
                <a:latin typeface="Franklin Gothic Medium"/>
                <a:ea typeface="ヒラギノ角ゴ Pro W3" charset="-128"/>
              </a:rPr>
              <a:t>When an individual is exhibiting </a:t>
            </a:r>
            <a:r>
              <a:rPr lang="en-US" altLang="x-none" sz="2200" b="1" dirty="0">
                <a:solidFill>
                  <a:schemeClr val="bg1"/>
                </a:solidFill>
                <a:latin typeface="Franklin Gothic Medium"/>
                <a:ea typeface="ヒラギノ角ゴ Pro W3" charset="-128"/>
              </a:rPr>
              <a:t>problematic (or any) behaviors</a:t>
            </a:r>
            <a:r>
              <a:rPr lang="en-US" altLang="x-none" sz="2200" dirty="0">
                <a:solidFill>
                  <a:schemeClr val="bg1"/>
                </a:solidFill>
                <a:latin typeface="Franklin Gothic Medium"/>
                <a:ea typeface="ヒラギノ角ゴ Pro W3" charset="-128"/>
              </a:rPr>
              <a:t>, look at the function:</a:t>
            </a:r>
          </a:p>
          <a:p>
            <a:pPr defTabSz="457200">
              <a:lnSpc>
                <a:spcPct val="90000"/>
              </a:lnSpc>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typically </a:t>
            </a:r>
            <a:r>
              <a:rPr lang="en-US" altLang="x-none" sz="2200" b="1" dirty="0">
                <a:solidFill>
                  <a:schemeClr val="bg1"/>
                </a:solidFill>
                <a:latin typeface="Franklin Gothic Medium"/>
                <a:ea typeface="ヒラギノ角ゴ Pro W3" charset="-128"/>
              </a:rPr>
              <a:t>precedes</a:t>
            </a:r>
            <a:r>
              <a:rPr lang="en-US" altLang="x-none" sz="2200" dirty="0">
                <a:solidFill>
                  <a:schemeClr val="bg1"/>
                </a:solidFill>
                <a:latin typeface="Franklin Gothic Medium"/>
                <a:ea typeface="ヒラギノ角ゴ Pro W3" charset="-128"/>
              </a:rPr>
              <a:t> the problematic behaviors?</a:t>
            </a:r>
          </a:p>
          <a:p>
            <a:pPr marL="914400" lvl="1" indent="-457200" defTabSz="457200">
              <a:lnSpc>
                <a:spcPct val="90000"/>
              </a:lnSpc>
              <a:buFont typeface="+mj-lt"/>
              <a:buAutoNum type="arabicPeriod"/>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typically </a:t>
            </a:r>
            <a:r>
              <a:rPr lang="en-US" altLang="x-none" sz="2200" b="1" dirty="0">
                <a:solidFill>
                  <a:schemeClr val="bg1"/>
                </a:solidFill>
                <a:latin typeface="Franklin Gothic Medium"/>
                <a:ea typeface="ヒラギノ角ゴ Pro W3" charset="-128"/>
              </a:rPr>
              <a:t>follows</a:t>
            </a:r>
            <a:r>
              <a:rPr lang="en-US" altLang="x-none" sz="2200" dirty="0">
                <a:solidFill>
                  <a:schemeClr val="bg1"/>
                </a:solidFill>
                <a:latin typeface="Franklin Gothic Medium"/>
                <a:ea typeface="ヒラギノ角ゴ Pro W3" charset="-128"/>
              </a:rPr>
              <a:t> the problematic behaviors?</a:t>
            </a:r>
          </a:p>
          <a:p>
            <a:pPr marL="914400" lvl="1" indent="-457200" defTabSz="457200">
              <a:lnSpc>
                <a:spcPct val="90000"/>
              </a:lnSpc>
              <a:buFont typeface="+mj-lt"/>
              <a:buAutoNum type="arabicPeriod"/>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a:t>
            </a:r>
            <a:r>
              <a:rPr lang="en-US" altLang="x-none" sz="2200" b="1" dirty="0">
                <a:solidFill>
                  <a:schemeClr val="bg1"/>
                </a:solidFill>
                <a:latin typeface="Franklin Gothic Medium"/>
                <a:ea typeface="ヒラギノ角ゴ Pro W3" charset="-128"/>
              </a:rPr>
              <a:t>function</a:t>
            </a:r>
            <a:r>
              <a:rPr lang="en-US" altLang="x-none" sz="2200" dirty="0">
                <a:solidFill>
                  <a:schemeClr val="bg1"/>
                </a:solidFill>
                <a:latin typeface="Franklin Gothic Medium"/>
                <a:ea typeface="ヒラギノ角ゴ Pro W3" charset="-128"/>
              </a:rPr>
              <a:t> are the behaviors serving for that individual?  </a:t>
            </a:r>
          </a:p>
          <a:p>
            <a:pPr defTabSz="457200"/>
            <a:endParaRPr lang="en-US" altLang="x-none" sz="2200" dirty="0">
              <a:solidFill>
                <a:schemeClr val="bg1"/>
              </a:solidFill>
              <a:latin typeface="Franklin Gothic Medium"/>
              <a:ea typeface="ヒラギノ角ゴ Pro W3" charset="-128"/>
            </a:endParaRPr>
          </a:p>
        </p:txBody>
      </p:sp>
      <p:sp>
        <p:nvSpPr>
          <p:cNvPr id="15" name="Rectangle 14"/>
          <p:cNvSpPr/>
          <p:nvPr/>
        </p:nvSpPr>
        <p:spPr>
          <a:xfrm>
            <a:off x="2510851" y="3245951"/>
            <a:ext cx="1928734" cy="707887"/>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005493"/>
                </a:solidFill>
                <a:latin typeface="Franklin Gothic Medium"/>
              </a:rPr>
              <a:t>Discriminative Stimulus (S</a:t>
            </a:r>
            <a:r>
              <a:rPr lang="en-US" sz="2000" b="1" baseline="30000" dirty="0">
                <a:solidFill>
                  <a:srgbClr val="005493"/>
                </a:solidFill>
                <a:latin typeface="Franklin Gothic Medium"/>
              </a:rPr>
              <a:t>D</a:t>
            </a:r>
            <a:r>
              <a:rPr lang="en-US" sz="2000" b="1" dirty="0">
                <a:solidFill>
                  <a:srgbClr val="005493"/>
                </a:solidFill>
                <a:latin typeface="Franklin Gothic Medium"/>
              </a:rPr>
              <a:t>)</a:t>
            </a:r>
          </a:p>
        </p:txBody>
      </p:sp>
      <p:sp>
        <p:nvSpPr>
          <p:cNvPr id="16" name="Right Arrow 15" descr="An arrow leading to behavior. "/>
          <p:cNvSpPr/>
          <p:nvPr/>
        </p:nvSpPr>
        <p:spPr>
          <a:xfrm>
            <a:off x="4314665" y="3382173"/>
            <a:ext cx="479687" cy="434715"/>
          </a:xfrm>
          <a:prstGeom prst="rightArrow">
            <a:avLst/>
          </a:prstGeom>
          <a:gradFill flip="none" rotWithShape="1">
            <a:gsLst>
              <a:gs pos="0">
                <a:srgbClr val="0255C5"/>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Title 16" hidden="1">
            <a:extLst>
              <a:ext uri="{FF2B5EF4-FFF2-40B4-BE49-F238E27FC236}">
                <a16:creationId xmlns:a16="http://schemas.microsoft.com/office/drawing/2014/main" id="{DE8BC7C3-0BA7-4943-AB05-11E04AEFA777}"/>
              </a:ext>
            </a:extLst>
          </p:cNvPr>
          <p:cNvSpPr>
            <a:spLocks noGrp="1"/>
          </p:cNvSpPr>
          <p:nvPr>
            <p:ph type="title"/>
          </p:nvPr>
        </p:nvSpPr>
        <p:spPr/>
        <p:txBody>
          <a:bodyPr/>
          <a:lstStyle/>
          <a:p>
            <a:r>
              <a:rPr lang="en-US" dirty="0"/>
              <a:t>Focus on function of behavior. </a:t>
            </a:r>
          </a:p>
        </p:txBody>
      </p:sp>
      <p:sp>
        <p:nvSpPr>
          <p:cNvPr id="18" name="Content Placeholder 17" hidden="1">
            <a:extLst>
              <a:ext uri="{FF2B5EF4-FFF2-40B4-BE49-F238E27FC236}">
                <a16:creationId xmlns:a16="http://schemas.microsoft.com/office/drawing/2014/main" id="{DBC29830-582F-4173-8FA3-31D5CE54BE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1795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lstStyle/>
          <a:p>
            <a:r>
              <a:rPr lang="en-US" b="1" dirty="0">
                <a:solidFill>
                  <a:schemeClr val="accent2"/>
                </a:solidFill>
              </a:rPr>
              <a:t>Behavioral Theory I</a:t>
            </a:r>
          </a:p>
        </p:txBody>
      </p:sp>
      <p:sp>
        <p:nvSpPr>
          <p:cNvPr id="3" name="Text Placeholder 2"/>
          <p:cNvSpPr>
            <a:spLocks noGrp="1"/>
          </p:cNvSpPr>
          <p:nvPr>
            <p:ph type="body" sz="quarter" idx="15"/>
          </p:nvPr>
        </p:nvSpPr>
        <p:spPr/>
        <p:txBody>
          <a:bodyPr/>
          <a:lstStyle/>
          <a:p>
            <a:r>
              <a:rPr lang="en-US" sz="3600" dirty="0"/>
              <a:t>Part 1</a:t>
            </a:r>
          </a:p>
          <a:p>
            <a:r>
              <a:rPr lang="en-US" sz="3600" dirty="0"/>
              <a:t>Why do we need to focus on behavior?</a:t>
            </a:r>
          </a:p>
        </p:txBody>
      </p:sp>
    </p:spTree>
    <p:extLst>
      <p:ext uri="{BB962C8B-B14F-4D97-AF65-F5344CB8AC3E}">
        <p14:creationId xmlns:p14="http://schemas.microsoft.com/office/powerpoint/2010/main" val="1808002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What’s next</a:t>
            </a:r>
          </a:p>
        </p:txBody>
      </p:sp>
      <p:sp>
        <p:nvSpPr>
          <p:cNvPr id="3" name="Content Placeholder 2"/>
          <p:cNvSpPr>
            <a:spLocks noGrp="1"/>
          </p:cNvSpPr>
          <p:nvPr>
            <p:ph idx="1"/>
          </p:nvPr>
        </p:nvSpPr>
        <p:spPr/>
        <p:txBody>
          <a:bodyPr>
            <a:normAutofit/>
          </a:bodyPr>
          <a:lstStyle/>
          <a:p>
            <a:pPr lvl="1">
              <a:buFont typeface="Arial" charset="0"/>
              <a:buChar char="•"/>
            </a:pPr>
            <a:r>
              <a:rPr lang="en-US" sz="3850" dirty="0">
                <a:solidFill>
                  <a:schemeClr val="bg1"/>
                </a:solidFill>
              </a:rPr>
              <a:t>Module 1 Self-Assessment Quiz</a:t>
            </a:r>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4242148241"/>
      </p:ext>
    </p:extLst>
  </p:cSld>
  <p:clrMapOvr>
    <a:masterClrMapping/>
  </p:clrMapOvr>
</p:sld>
</file>

<file path=ppt/theme/theme1.xml><?xml version="1.0" encoding="utf-8"?>
<a:theme xmlns:a="http://schemas.openxmlformats.org/drawingml/2006/main" name="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_Slides_to_add_a_title_box.pptx  -  Read-Only" id="{B05F6AF2-EAAA-402F-9666-72B4019F4F86}" vid="{F9E07E65-FE81-4FF7-8EDD-8B3E70DB7F86}"/>
    </a:ext>
  </a:extLst>
</a:theme>
</file>

<file path=ppt/theme/theme4.xml><?xml version="1.0" encoding="utf-8"?>
<a:theme xmlns:a="http://schemas.openxmlformats.org/drawingml/2006/main" name="3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I-UCONN_PPT_GrayBkg-070819  -  Read-Only" id="{FD1CA302-66EF-4181-B00F-6D966330DDDD}" vid="{BBAE1A9D-5883-4476-87A0-70B911D63C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2170</TotalTime>
  <Words>4624</Words>
  <Application>Microsoft Office PowerPoint</Application>
  <PresentationFormat>On-screen Show (4:3)</PresentationFormat>
  <Paragraphs>880</Paragraphs>
  <Slides>90</Slides>
  <Notes>18</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90</vt:i4>
      </vt:variant>
    </vt:vector>
  </HeadingPairs>
  <TitlesOfParts>
    <vt:vector size="103" baseType="lpstr">
      <vt:lpstr>Arial</vt:lpstr>
      <vt:lpstr>Calibri</vt:lpstr>
      <vt:lpstr>Calibri Light</vt:lpstr>
      <vt:lpstr>Comic Sans MS</vt:lpstr>
      <vt:lpstr>Franklin Gothic Book</vt:lpstr>
      <vt:lpstr>Franklin Gothic Medium</vt:lpstr>
      <vt:lpstr>Times New Roman</vt:lpstr>
      <vt:lpstr>Wingdings</vt:lpstr>
      <vt:lpstr>Custom Design</vt:lpstr>
      <vt:lpstr>1_Custom Design</vt:lpstr>
      <vt:lpstr>2_Custom Design</vt:lpstr>
      <vt:lpstr>3_Custom Design</vt:lpstr>
      <vt:lpstr>Visio</vt:lpstr>
      <vt:lpstr>Module 1 Behavioral Theory I</vt:lpstr>
      <vt:lpstr>Acknowledgements</vt:lpstr>
      <vt:lpstr>Orientation to Module Tools and Resources</vt:lpstr>
      <vt:lpstr>Orientation to Module Elements</vt:lpstr>
      <vt:lpstr>Activity 1.1: Stop and Jot What do you know about behavior support?</vt:lpstr>
      <vt:lpstr>Getting the Most Out of This Module</vt:lpstr>
      <vt:lpstr>DBI Intensive Academic Need</vt:lpstr>
      <vt:lpstr>Module Objectives</vt:lpstr>
      <vt:lpstr>Behavioral Theory I</vt:lpstr>
      <vt:lpstr>United States, we have a problem!</vt:lpstr>
      <vt:lpstr>Why do teachers leave?</vt:lpstr>
      <vt:lpstr>So teaching is hard….</vt:lpstr>
      <vt:lpstr>Activity 1.2: Stop and Jot Effective teacher behaviors</vt:lpstr>
      <vt:lpstr>Our job in this course is to boil down some of these big concepts into concrete skills, which when implemented translate back into great teaching</vt:lpstr>
      <vt:lpstr>Goal of Teaching</vt:lpstr>
      <vt:lpstr>In Other Words….</vt:lpstr>
      <vt:lpstr>Bottom Line</vt:lpstr>
      <vt:lpstr>Research-Based Classroom Management</vt:lpstr>
      <vt:lpstr>But we don’t seem to be using them</vt:lpstr>
      <vt:lpstr>Do states require classroom management instruction? </vt:lpstr>
      <vt:lpstr>Challenges of Past Responses to Problem Behavior</vt:lpstr>
      <vt:lpstr>Get tough slide doesn’t work</vt:lpstr>
      <vt:lpstr>“Get Tough” Approach</vt:lpstr>
      <vt:lpstr>Science of behavior has taught us that students….</vt:lpstr>
      <vt:lpstr>Positive Behavioral Interventions and Supports (PBIS) Logic</vt:lpstr>
      <vt:lpstr>Supporting culturally equitable outcomes</vt:lpstr>
      <vt:lpstr>Activity 1.3: Discussion Board Effective teacher behaviors</vt:lpstr>
      <vt:lpstr>Behavioral Theory I</vt:lpstr>
      <vt:lpstr>Activity 1.4: Stop and Jot Thinking about Behavior</vt:lpstr>
      <vt:lpstr>Activity 1.4: Review </vt:lpstr>
      <vt:lpstr>Conceptual Foundations of CW-PBIS</vt:lpstr>
      <vt:lpstr>Why does this matter? </vt:lpstr>
      <vt:lpstr>Building Blocks of Behavior</vt:lpstr>
      <vt:lpstr>Building Blocks of Behavior</vt:lpstr>
      <vt:lpstr> Let’s look at an example: Jonas</vt:lpstr>
      <vt:lpstr> Another example: Emily</vt:lpstr>
      <vt:lpstr>Activity 1.5: Workbook Quiz What’s the “antecedent”?</vt:lpstr>
      <vt:lpstr>Activity 1.6: Workbook Quiz Which one is NOT a behavior?</vt:lpstr>
      <vt:lpstr>Activity 1.7: Workbook Quiz Observable and Measurable?</vt:lpstr>
      <vt:lpstr>Activity 1.8: Workbook Quiz What’s the “consequence”?</vt:lpstr>
      <vt:lpstr>Activity 1.9: Evaluate an Example ABC’s in “real life”</vt:lpstr>
      <vt:lpstr>Activity 1.9</vt:lpstr>
      <vt:lpstr>Activity 1.9:</vt:lpstr>
      <vt:lpstr>Activity 1.9 video 2</vt:lpstr>
      <vt:lpstr>Activity 1.9 activity review</vt:lpstr>
      <vt:lpstr>Behavioral Theory I</vt:lpstr>
      <vt:lpstr>ABC’s of Behavior</vt:lpstr>
      <vt:lpstr>Reinforcement vs. Punishment</vt:lpstr>
      <vt:lpstr>Reinforcement and punishment</vt:lpstr>
      <vt:lpstr>Building blocks of behavior. </vt:lpstr>
      <vt:lpstr> Jonas</vt:lpstr>
      <vt:lpstr>Breakdown of Example: Jonas</vt:lpstr>
      <vt:lpstr> Emily</vt:lpstr>
      <vt:lpstr>Breakdown of Example: Emily</vt:lpstr>
      <vt:lpstr> Henry</vt:lpstr>
      <vt:lpstr>Breakdown of Example: Henry</vt:lpstr>
      <vt:lpstr> Mark</vt:lpstr>
      <vt:lpstr>Breakdown of Example: Mark</vt:lpstr>
      <vt:lpstr>Activity 1.10: Discussion Board Share your examples of antecedents and consequences</vt:lpstr>
      <vt:lpstr>Remember!</vt:lpstr>
      <vt:lpstr>Building Blocks of Behavior</vt:lpstr>
      <vt:lpstr>Building Blocks of Behavior</vt:lpstr>
      <vt:lpstr>Building Blocks of Behavior</vt:lpstr>
      <vt:lpstr>Building blocks of behavior extinction.</vt:lpstr>
      <vt:lpstr> Sarah</vt:lpstr>
      <vt:lpstr> Karen</vt:lpstr>
      <vt:lpstr>Activity 1.11: Stop and Jot Your examples of extinction</vt:lpstr>
      <vt:lpstr>Activity 1.11: Review </vt:lpstr>
      <vt:lpstr>Behavioral Theory I </vt:lpstr>
      <vt:lpstr>Function of Behavior</vt:lpstr>
      <vt:lpstr>Another look at function</vt:lpstr>
      <vt:lpstr>Building blocks of behavior: focusing functions of behaviors. </vt:lpstr>
      <vt:lpstr>Jonas</vt:lpstr>
      <vt:lpstr>Henry</vt:lpstr>
      <vt:lpstr>More Practice</vt:lpstr>
      <vt:lpstr>Let’s put it all together: </vt:lpstr>
      <vt:lpstr>Let’s put it all together: </vt:lpstr>
      <vt:lpstr>Let’s put it all together: </vt:lpstr>
      <vt:lpstr>Activity 1.12: Stop and Jot Your examples of function</vt:lpstr>
      <vt:lpstr>Activity 1.12: Review </vt:lpstr>
      <vt:lpstr>Activity 1.13: Discussion Board Function discussion</vt:lpstr>
      <vt:lpstr>Activity 1.13: Resources </vt:lpstr>
      <vt:lpstr>PBIS Big Ideas</vt:lpstr>
      <vt:lpstr>Review of “Big Ideas”</vt:lpstr>
      <vt:lpstr>Building Blocks of Behavior</vt:lpstr>
      <vt:lpstr>Building blocks of behavior 4 types of consequences. </vt:lpstr>
      <vt:lpstr>Building Blocks of Behavior</vt:lpstr>
      <vt:lpstr>Another look at function</vt:lpstr>
      <vt:lpstr>Focus on function of behavior. </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Croninger, Nicholas</cp:lastModifiedBy>
  <cp:revision>162</cp:revision>
  <dcterms:created xsi:type="dcterms:W3CDTF">2018-01-03T21:15:26Z</dcterms:created>
  <dcterms:modified xsi:type="dcterms:W3CDTF">2019-09-19T19:39:33Z</dcterms:modified>
</cp:coreProperties>
</file>