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 id="2147483670" r:id="rId3"/>
    <p:sldMasterId id="2147483672" r:id="rId4"/>
    <p:sldMasterId id="2147483674" r:id="rId5"/>
    <p:sldMasterId id="2147483676" r:id="rId6"/>
    <p:sldMasterId id="2147483678" r:id="rId7"/>
    <p:sldMasterId id="2147483684" r:id="rId8"/>
    <p:sldMasterId id="2147483692" r:id="rId9"/>
    <p:sldMasterId id="2147483694" r:id="rId10"/>
  </p:sldMasterIdLst>
  <p:notesMasterIdLst>
    <p:notesMasterId r:id="rId71"/>
  </p:notesMasterIdLst>
  <p:sldIdLst>
    <p:sldId id="485" r:id="rId11"/>
    <p:sldId id="496" r:id="rId12"/>
    <p:sldId id="258" r:id="rId13"/>
    <p:sldId id="353" r:id="rId14"/>
    <p:sldId id="388" r:id="rId15"/>
    <p:sldId id="404" r:id="rId16"/>
    <p:sldId id="495" r:id="rId17"/>
    <p:sldId id="417" r:id="rId18"/>
    <p:sldId id="405" r:id="rId19"/>
    <p:sldId id="415" r:id="rId20"/>
    <p:sldId id="414" r:id="rId21"/>
    <p:sldId id="413" r:id="rId22"/>
    <p:sldId id="416" r:id="rId23"/>
    <p:sldId id="402" r:id="rId24"/>
    <p:sldId id="490" r:id="rId25"/>
    <p:sldId id="421" r:id="rId26"/>
    <p:sldId id="408" r:id="rId27"/>
    <p:sldId id="419" r:id="rId28"/>
    <p:sldId id="450" r:id="rId29"/>
    <p:sldId id="451" r:id="rId30"/>
    <p:sldId id="364" r:id="rId31"/>
    <p:sldId id="372" r:id="rId32"/>
    <p:sldId id="494" r:id="rId33"/>
    <p:sldId id="373" r:id="rId34"/>
    <p:sldId id="410" r:id="rId35"/>
    <p:sldId id="390" r:id="rId36"/>
    <p:sldId id="377" r:id="rId37"/>
    <p:sldId id="391" r:id="rId38"/>
    <p:sldId id="392" r:id="rId39"/>
    <p:sldId id="393" r:id="rId40"/>
    <p:sldId id="389" r:id="rId41"/>
    <p:sldId id="484" r:id="rId42"/>
    <p:sldId id="396" r:id="rId43"/>
    <p:sldId id="395" r:id="rId44"/>
    <p:sldId id="399" r:id="rId45"/>
    <p:sldId id="376" r:id="rId46"/>
    <p:sldId id="397" r:id="rId47"/>
    <p:sldId id="455" r:id="rId48"/>
    <p:sldId id="461" r:id="rId49"/>
    <p:sldId id="462" r:id="rId50"/>
    <p:sldId id="460" r:id="rId51"/>
    <p:sldId id="463" r:id="rId52"/>
    <p:sldId id="378" r:id="rId53"/>
    <p:sldId id="464" r:id="rId54"/>
    <p:sldId id="409" r:id="rId55"/>
    <p:sldId id="467" r:id="rId56"/>
    <p:sldId id="380" r:id="rId57"/>
    <p:sldId id="488" r:id="rId58"/>
    <p:sldId id="375" r:id="rId59"/>
    <p:sldId id="386" r:id="rId60"/>
    <p:sldId id="468" r:id="rId61"/>
    <p:sldId id="366" r:id="rId62"/>
    <p:sldId id="272" r:id="rId63"/>
    <p:sldId id="493" r:id="rId64"/>
    <p:sldId id="492" r:id="rId65"/>
    <p:sldId id="354" r:id="rId66"/>
    <p:sldId id="497" r:id="rId67"/>
    <p:sldId id="348" r:id="rId68"/>
    <p:sldId id="438" r:id="rId69"/>
    <p:sldId id="291" r:id="rId70"/>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zumeta" initials="r" lastIdx="21" clrIdx="0"/>
  <p:cmAuthor id="1" name="Rebecca Zumeta" initials="RZ" lastIdx="3" clrIdx="1"/>
  <p:cmAuthor id="2" name="Stephanie Jackson" initials="SJ" lastIdx="4" clrIdx="2"/>
  <p:cmAuthor id="3" name="Jackson, Stephanie" initials="J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57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23" autoAdjust="0"/>
  </p:normalViewPr>
  <p:slideViewPr>
    <p:cSldViewPr snapToGrid="0" snapToObjects="1">
      <p:cViewPr varScale="1">
        <p:scale>
          <a:sx n="55" d="100"/>
          <a:sy n="5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CBCAB-7537-4D5C-9C61-5DFADE89EE5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56B64E7-B795-4BF5-9FDD-D51CC22A6AE1}">
      <dgm:prSet phldrT="[Text]"/>
      <dgm:spPr>
        <a:solidFill>
          <a:schemeClr val="accent2">
            <a:lumMod val="20000"/>
            <a:lumOff val="80000"/>
            <a:alpha val="50000"/>
          </a:schemeClr>
        </a:solidFill>
      </dgm:spPr>
      <dgm:t>
        <a:bodyPr/>
        <a:lstStyle/>
        <a:p>
          <a:r>
            <a:rPr lang="en-US" dirty="0" smtClean="0"/>
            <a:t>Change Dosage or Time</a:t>
          </a:r>
          <a:endParaRPr lang="en-US" dirty="0"/>
        </a:p>
      </dgm:t>
    </dgm:pt>
    <dgm:pt modelId="{F07A03D5-4F5B-4D97-BD84-934086D03B39}" type="parTrans" cxnId="{9EBA016A-911B-4378-9F10-2DD8990B062C}">
      <dgm:prSet/>
      <dgm:spPr/>
      <dgm:t>
        <a:bodyPr/>
        <a:lstStyle/>
        <a:p>
          <a:endParaRPr lang="en-US"/>
        </a:p>
      </dgm:t>
    </dgm:pt>
    <dgm:pt modelId="{5EB369AD-A556-405F-BFAF-3B8CE8F56C51}" type="sibTrans" cxnId="{9EBA016A-911B-4378-9F10-2DD8990B062C}">
      <dgm:prSet/>
      <dgm:spPr/>
      <dgm:t>
        <a:bodyPr/>
        <a:lstStyle/>
        <a:p>
          <a:endParaRPr lang="en-US"/>
        </a:p>
      </dgm:t>
    </dgm:pt>
    <dgm:pt modelId="{B342F71C-0935-494C-B638-D9E60026882A}">
      <dgm:prSet phldrT="[Text]"/>
      <dgm:spPr>
        <a:solidFill>
          <a:schemeClr val="accent2">
            <a:lumMod val="40000"/>
            <a:lumOff val="60000"/>
            <a:alpha val="50000"/>
          </a:schemeClr>
        </a:solidFill>
      </dgm:spPr>
      <dgm:t>
        <a:bodyPr/>
        <a:lstStyle/>
        <a:p>
          <a:r>
            <a:rPr lang="en-US" dirty="0" smtClean="0"/>
            <a:t>Change the Learning Environment to Promote Attention and Engagement</a:t>
          </a:r>
          <a:endParaRPr lang="en-US" dirty="0"/>
        </a:p>
      </dgm:t>
    </dgm:pt>
    <dgm:pt modelId="{CDFCF50A-AF0F-4B05-91F3-F3F0F8506C50}" type="parTrans" cxnId="{A1A4C45D-158F-4580-A78B-00BE4DCD6476}">
      <dgm:prSet/>
      <dgm:spPr/>
      <dgm:t>
        <a:bodyPr/>
        <a:lstStyle/>
        <a:p>
          <a:endParaRPr lang="en-US"/>
        </a:p>
      </dgm:t>
    </dgm:pt>
    <dgm:pt modelId="{A3B363B6-2EEF-4FC8-AAF0-4EC271F4DD0C}" type="sibTrans" cxnId="{A1A4C45D-158F-4580-A78B-00BE4DCD6476}">
      <dgm:prSet/>
      <dgm:spPr/>
      <dgm:t>
        <a:bodyPr/>
        <a:lstStyle/>
        <a:p>
          <a:endParaRPr lang="en-US"/>
        </a:p>
      </dgm:t>
    </dgm:pt>
    <dgm:pt modelId="{9E5BB7A4-58EB-4DA3-AC83-ED53C1CC37C1}">
      <dgm:prSet phldrT="[Text]"/>
      <dgm:spPr>
        <a:solidFill>
          <a:schemeClr val="accent2">
            <a:lumMod val="60000"/>
            <a:lumOff val="40000"/>
            <a:alpha val="50000"/>
          </a:schemeClr>
        </a:solidFill>
      </dgm:spPr>
      <dgm:t>
        <a:bodyPr/>
        <a:lstStyle/>
        <a:p>
          <a:r>
            <a:rPr lang="en-US" dirty="0" smtClean="0"/>
            <a:t>Combine Cognitive Processing Strategies with Academic Learning</a:t>
          </a:r>
          <a:endParaRPr lang="en-US" dirty="0"/>
        </a:p>
      </dgm:t>
    </dgm:pt>
    <dgm:pt modelId="{FA3E9BA6-ECB0-441D-9094-F87ACB1BBEDF}" type="parTrans" cxnId="{461ED3D4-21A3-4934-9D2D-42EB3DB4E53D}">
      <dgm:prSet/>
      <dgm:spPr/>
      <dgm:t>
        <a:bodyPr/>
        <a:lstStyle/>
        <a:p>
          <a:endParaRPr lang="en-US"/>
        </a:p>
      </dgm:t>
    </dgm:pt>
    <dgm:pt modelId="{6E07F294-BFF2-44F9-8033-77F6D8959DC8}" type="sibTrans" cxnId="{461ED3D4-21A3-4934-9D2D-42EB3DB4E53D}">
      <dgm:prSet/>
      <dgm:spPr/>
      <dgm:t>
        <a:bodyPr/>
        <a:lstStyle/>
        <a:p>
          <a:endParaRPr lang="en-US"/>
        </a:p>
      </dgm:t>
    </dgm:pt>
    <dgm:pt modelId="{125F6EC5-268D-4871-A1F4-8B35C2B627CF}">
      <dgm:prSet phldrT="[Text]"/>
      <dgm:spPr>
        <a:solidFill>
          <a:srgbClr val="BE5718">
            <a:alpha val="80000"/>
          </a:srgbClr>
        </a:solidFill>
      </dgm:spPr>
      <dgm:t>
        <a:bodyPr/>
        <a:lstStyle/>
        <a:p>
          <a:r>
            <a:rPr lang="en-US" dirty="0" smtClean="0"/>
            <a:t>Modify Delivery of Instruction </a:t>
          </a:r>
          <a:endParaRPr lang="en-US" dirty="0"/>
        </a:p>
      </dgm:t>
    </dgm:pt>
    <dgm:pt modelId="{64E0C60F-19C2-4DA0-8A69-973BF767D2CA}" type="parTrans" cxnId="{95C7A00A-F59D-409F-B7FD-741E877681E1}">
      <dgm:prSet/>
      <dgm:spPr/>
      <dgm:t>
        <a:bodyPr/>
        <a:lstStyle/>
        <a:p>
          <a:endParaRPr lang="en-US"/>
        </a:p>
      </dgm:t>
    </dgm:pt>
    <dgm:pt modelId="{E990EA91-0F87-49B6-A1E2-4C7793F5ABD8}" type="sibTrans" cxnId="{95C7A00A-F59D-409F-B7FD-741E877681E1}">
      <dgm:prSet/>
      <dgm:spPr/>
      <dgm:t>
        <a:bodyPr/>
        <a:lstStyle/>
        <a:p>
          <a:endParaRPr lang="en-US"/>
        </a:p>
      </dgm:t>
    </dgm:pt>
    <dgm:pt modelId="{AA2A4AF1-CA7E-411B-9E4D-2CE6633C23B2}" type="pres">
      <dgm:prSet presAssocID="{9A0CBCAB-7537-4D5C-9C61-5DFADE89EE5D}" presName="Name0" presStyleCnt="0">
        <dgm:presLayoutVars>
          <dgm:dir/>
          <dgm:resizeHandles val="exact"/>
        </dgm:presLayoutVars>
      </dgm:prSet>
      <dgm:spPr/>
      <dgm:t>
        <a:bodyPr/>
        <a:lstStyle/>
        <a:p>
          <a:endParaRPr lang="en-US"/>
        </a:p>
      </dgm:t>
    </dgm:pt>
    <dgm:pt modelId="{6CFBA4EF-3C46-49EC-9467-7DB11AD99409}" type="pres">
      <dgm:prSet presAssocID="{D56B64E7-B795-4BF5-9FDD-D51CC22A6AE1}" presName="Name5" presStyleLbl="vennNode1" presStyleIdx="0" presStyleCnt="4">
        <dgm:presLayoutVars>
          <dgm:bulletEnabled val="1"/>
        </dgm:presLayoutVars>
      </dgm:prSet>
      <dgm:spPr/>
      <dgm:t>
        <a:bodyPr/>
        <a:lstStyle/>
        <a:p>
          <a:endParaRPr lang="en-US"/>
        </a:p>
      </dgm:t>
    </dgm:pt>
    <dgm:pt modelId="{D9E0ECA3-4CDD-4231-BAC4-866C6B060E84}" type="pres">
      <dgm:prSet presAssocID="{5EB369AD-A556-405F-BFAF-3B8CE8F56C51}" presName="space" presStyleCnt="0"/>
      <dgm:spPr/>
    </dgm:pt>
    <dgm:pt modelId="{DF94FEE5-6127-4523-AFF5-FD5E8D6481E4}" type="pres">
      <dgm:prSet presAssocID="{B342F71C-0935-494C-B638-D9E60026882A}" presName="Name5" presStyleLbl="vennNode1" presStyleIdx="1" presStyleCnt="4">
        <dgm:presLayoutVars>
          <dgm:bulletEnabled val="1"/>
        </dgm:presLayoutVars>
      </dgm:prSet>
      <dgm:spPr/>
      <dgm:t>
        <a:bodyPr/>
        <a:lstStyle/>
        <a:p>
          <a:endParaRPr lang="en-US"/>
        </a:p>
      </dgm:t>
    </dgm:pt>
    <dgm:pt modelId="{769082DB-D953-4CFA-99E2-87A3C838658A}" type="pres">
      <dgm:prSet presAssocID="{A3B363B6-2EEF-4FC8-AAF0-4EC271F4DD0C}" presName="space" presStyleCnt="0"/>
      <dgm:spPr/>
    </dgm:pt>
    <dgm:pt modelId="{DB608E0E-55BB-4F28-8D26-FF5689F6849C}" type="pres">
      <dgm:prSet presAssocID="{9E5BB7A4-58EB-4DA3-AC83-ED53C1CC37C1}" presName="Name5" presStyleLbl="vennNode1" presStyleIdx="2" presStyleCnt="4" custLinFactNeighborX="20412" custLinFactNeighborY="2041">
        <dgm:presLayoutVars>
          <dgm:bulletEnabled val="1"/>
        </dgm:presLayoutVars>
      </dgm:prSet>
      <dgm:spPr/>
      <dgm:t>
        <a:bodyPr/>
        <a:lstStyle/>
        <a:p>
          <a:endParaRPr lang="en-US"/>
        </a:p>
      </dgm:t>
    </dgm:pt>
    <dgm:pt modelId="{5FB4FB49-A6C9-40B9-ADD8-CCA34B639604}" type="pres">
      <dgm:prSet presAssocID="{6E07F294-BFF2-44F9-8033-77F6D8959DC8}" presName="space" presStyleCnt="0"/>
      <dgm:spPr/>
    </dgm:pt>
    <dgm:pt modelId="{24C803E8-95BE-4928-8CC8-23F854845D30}" type="pres">
      <dgm:prSet presAssocID="{125F6EC5-268D-4871-A1F4-8B35C2B627CF}" presName="Name5" presStyleLbl="vennNode1" presStyleIdx="3" presStyleCnt="4">
        <dgm:presLayoutVars>
          <dgm:bulletEnabled val="1"/>
        </dgm:presLayoutVars>
      </dgm:prSet>
      <dgm:spPr/>
      <dgm:t>
        <a:bodyPr/>
        <a:lstStyle/>
        <a:p>
          <a:endParaRPr lang="en-US"/>
        </a:p>
      </dgm:t>
    </dgm:pt>
  </dgm:ptLst>
  <dgm:cxnLst>
    <dgm:cxn modelId="{95C7A00A-F59D-409F-B7FD-741E877681E1}" srcId="{9A0CBCAB-7537-4D5C-9C61-5DFADE89EE5D}" destId="{125F6EC5-268D-4871-A1F4-8B35C2B627CF}" srcOrd="3" destOrd="0" parTransId="{64E0C60F-19C2-4DA0-8A69-973BF767D2CA}" sibTransId="{E990EA91-0F87-49B6-A1E2-4C7793F5ABD8}"/>
    <dgm:cxn modelId="{461ED3D4-21A3-4934-9D2D-42EB3DB4E53D}" srcId="{9A0CBCAB-7537-4D5C-9C61-5DFADE89EE5D}" destId="{9E5BB7A4-58EB-4DA3-AC83-ED53C1CC37C1}" srcOrd="2" destOrd="0" parTransId="{FA3E9BA6-ECB0-441D-9094-F87ACB1BBEDF}" sibTransId="{6E07F294-BFF2-44F9-8033-77F6D8959DC8}"/>
    <dgm:cxn modelId="{9F9BA923-29CA-470A-A78C-110CB5E42AE5}" type="presOf" srcId="{D56B64E7-B795-4BF5-9FDD-D51CC22A6AE1}" destId="{6CFBA4EF-3C46-49EC-9467-7DB11AD99409}" srcOrd="0" destOrd="0" presId="urn:microsoft.com/office/officeart/2005/8/layout/venn3"/>
    <dgm:cxn modelId="{A845D73F-8A2E-4390-9332-083A803981C5}" type="presOf" srcId="{9E5BB7A4-58EB-4DA3-AC83-ED53C1CC37C1}" destId="{DB608E0E-55BB-4F28-8D26-FF5689F6849C}" srcOrd="0" destOrd="0" presId="urn:microsoft.com/office/officeart/2005/8/layout/venn3"/>
    <dgm:cxn modelId="{A8487A8B-B694-4D0D-8B84-D4279F9B6ACC}" type="presOf" srcId="{B342F71C-0935-494C-B638-D9E60026882A}" destId="{DF94FEE5-6127-4523-AFF5-FD5E8D6481E4}" srcOrd="0" destOrd="0" presId="urn:microsoft.com/office/officeart/2005/8/layout/venn3"/>
    <dgm:cxn modelId="{9EBA016A-911B-4378-9F10-2DD8990B062C}" srcId="{9A0CBCAB-7537-4D5C-9C61-5DFADE89EE5D}" destId="{D56B64E7-B795-4BF5-9FDD-D51CC22A6AE1}" srcOrd="0" destOrd="0" parTransId="{F07A03D5-4F5B-4D97-BD84-934086D03B39}" sibTransId="{5EB369AD-A556-405F-BFAF-3B8CE8F56C51}"/>
    <dgm:cxn modelId="{A1A4C45D-158F-4580-A78B-00BE4DCD6476}" srcId="{9A0CBCAB-7537-4D5C-9C61-5DFADE89EE5D}" destId="{B342F71C-0935-494C-B638-D9E60026882A}" srcOrd="1" destOrd="0" parTransId="{CDFCF50A-AF0F-4B05-91F3-F3F0F8506C50}" sibTransId="{A3B363B6-2EEF-4FC8-AAF0-4EC271F4DD0C}"/>
    <dgm:cxn modelId="{7C5A3C76-BB21-4D05-89B1-0E931D2C195A}" type="presOf" srcId="{125F6EC5-268D-4871-A1F4-8B35C2B627CF}" destId="{24C803E8-95BE-4928-8CC8-23F854845D30}" srcOrd="0" destOrd="0" presId="urn:microsoft.com/office/officeart/2005/8/layout/venn3"/>
    <dgm:cxn modelId="{C7DA8A48-F686-4208-A4CD-DC4CCE4E3D01}" type="presOf" srcId="{9A0CBCAB-7537-4D5C-9C61-5DFADE89EE5D}" destId="{AA2A4AF1-CA7E-411B-9E4D-2CE6633C23B2}" srcOrd="0" destOrd="0" presId="urn:microsoft.com/office/officeart/2005/8/layout/venn3"/>
    <dgm:cxn modelId="{C7E10858-B6A1-4710-8328-84352381CCC8}" type="presParOf" srcId="{AA2A4AF1-CA7E-411B-9E4D-2CE6633C23B2}" destId="{6CFBA4EF-3C46-49EC-9467-7DB11AD99409}" srcOrd="0" destOrd="0" presId="urn:microsoft.com/office/officeart/2005/8/layout/venn3"/>
    <dgm:cxn modelId="{7801D418-C0DA-4AA9-8529-68CE7580DF6A}" type="presParOf" srcId="{AA2A4AF1-CA7E-411B-9E4D-2CE6633C23B2}" destId="{D9E0ECA3-4CDD-4231-BAC4-866C6B060E84}" srcOrd="1" destOrd="0" presId="urn:microsoft.com/office/officeart/2005/8/layout/venn3"/>
    <dgm:cxn modelId="{15FD7E53-A6E1-4957-884A-6E31DB819231}" type="presParOf" srcId="{AA2A4AF1-CA7E-411B-9E4D-2CE6633C23B2}" destId="{DF94FEE5-6127-4523-AFF5-FD5E8D6481E4}" srcOrd="2" destOrd="0" presId="urn:microsoft.com/office/officeart/2005/8/layout/venn3"/>
    <dgm:cxn modelId="{E939C73F-81F6-4640-9A41-59D077936473}" type="presParOf" srcId="{AA2A4AF1-CA7E-411B-9E4D-2CE6633C23B2}" destId="{769082DB-D953-4CFA-99E2-87A3C838658A}" srcOrd="3" destOrd="0" presId="urn:microsoft.com/office/officeart/2005/8/layout/venn3"/>
    <dgm:cxn modelId="{4AB87CF8-DA20-49BD-896F-13F068F3CAED}" type="presParOf" srcId="{AA2A4AF1-CA7E-411B-9E4D-2CE6633C23B2}" destId="{DB608E0E-55BB-4F28-8D26-FF5689F6849C}" srcOrd="4" destOrd="0" presId="urn:microsoft.com/office/officeart/2005/8/layout/venn3"/>
    <dgm:cxn modelId="{20DDEAB0-F75B-4206-BB12-7027F3D1EDCB}" type="presParOf" srcId="{AA2A4AF1-CA7E-411B-9E4D-2CE6633C23B2}" destId="{5FB4FB49-A6C9-40B9-ADD8-CCA34B639604}" srcOrd="5" destOrd="0" presId="urn:microsoft.com/office/officeart/2005/8/layout/venn3"/>
    <dgm:cxn modelId="{EF883951-708E-4AE2-8CF9-56BF03518BA2}" type="presParOf" srcId="{AA2A4AF1-CA7E-411B-9E4D-2CE6633C23B2}" destId="{24C803E8-95BE-4928-8CC8-23F854845D3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BA4EF-3C46-49EC-9467-7DB11AD99409}">
      <dsp:nvSpPr>
        <dsp:cNvPr id="0" name=""/>
        <dsp:cNvSpPr/>
      </dsp:nvSpPr>
      <dsp:spPr>
        <a:xfrm>
          <a:off x="2475" y="1720875"/>
          <a:ext cx="2483560" cy="2483560"/>
        </a:xfrm>
        <a:prstGeom prst="ellipse">
          <a:avLst/>
        </a:prstGeom>
        <a:solidFill>
          <a:schemeClr val="accent2">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1800" kern="1200" dirty="0" smtClean="0"/>
            <a:t>Change Dosage or Time</a:t>
          </a:r>
          <a:endParaRPr lang="en-US" sz="1800" kern="1200" dirty="0"/>
        </a:p>
      </dsp:txBody>
      <dsp:txXfrm>
        <a:off x="366184" y="2084584"/>
        <a:ext cx="1756142" cy="1756142"/>
      </dsp:txXfrm>
    </dsp:sp>
    <dsp:sp modelId="{DF94FEE5-6127-4523-AFF5-FD5E8D6481E4}">
      <dsp:nvSpPr>
        <dsp:cNvPr id="0" name=""/>
        <dsp:cNvSpPr/>
      </dsp:nvSpPr>
      <dsp:spPr>
        <a:xfrm>
          <a:off x="1989323" y="1720875"/>
          <a:ext cx="2483560" cy="2483560"/>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1800" kern="1200" dirty="0" smtClean="0"/>
            <a:t>Change the Learning Environment to Promote Attention and Engagement</a:t>
          </a:r>
          <a:endParaRPr lang="en-US" sz="1800" kern="1200" dirty="0"/>
        </a:p>
      </dsp:txBody>
      <dsp:txXfrm>
        <a:off x="2353032" y="2084584"/>
        <a:ext cx="1756142" cy="1756142"/>
      </dsp:txXfrm>
    </dsp:sp>
    <dsp:sp modelId="{DB608E0E-55BB-4F28-8D26-FF5689F6849C}">
      <dsp:nvSpPr>
        <dsp:cNvPr id="0" name=""/>
        <dsp:cNvSpPr/>
      </dsp:nvSpPr>
      <dsp:spPr>
        <a:xfrm>
          <a:off x="4077560" y="1771565"/>
          <a:ext cx="2483560" cy="2483560"/>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1800" kern="1200" dirty="0" smtClean="0"/>
            <a:t>Combine Cognitive Processing Strategies with Academic Learning</a:t>
          </a:r>
          <a:endParaRPr lang="en-US" sz="1800" kern="1200" dirty="0"/>
        </a:p>
      </dsp:txBody>
      <dsp:txXfrm>
        <a:off x="4441269" y="2135274"/>
        <a:ext cx="1756142" cy="1756142"/>
      </dsp:txXfrm>
    </dsp:sp>
    <dsp:sp modelId="{24C803E8-95BE-4928-8CC8-23F854845D30}">
      <dsp:nvSpPr>
        <dsp:cNvPr id="0" name=""/>
        <dsp:cNvSpPr/>
      </dsp:nvSpPr>
      <dsp:spPr>
        <a:xfrm>
          <a:off x="5963020" y="1720875"/>
          <a:ext cx="2483560" cy="2483560"/>
        </a:xfrm>
        <a:prstGeom prst="ellipse">
          <a:avLst/>
        </a:prstGeom>
        <a:solidFill>
          <a:srgbClr val="BE5718">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1800" kern="1200" dirty="0" smtClean="0"/>
            <a:t>Modify Delivery of Instruction </a:t>
          </a:r>
          <a:endParaRPr lang="en-US" sz="1800" kern="1200" dirty="0"/>
        </a:p>
      </dsp:txBody>
      <dsp:txXfrm>
        <a:off x="6326729" y="2084584"/>
        <a:ext cx="1756142" cy="175614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8CCD5A63-C553-BC40-9AF7-3C10B9C244C2}" type="datetimeFigureOut">
              <a:rPr lang="en-US" smtClean="0"/>
              <a:pPr/>
              <a:t>4/23/2014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D836AF3-CC6A-EB40-95BA-82A4417E5055}" type="slidenum">
              <a:rPr lang="en-US" smtClean="0"/>
              <a:pPr/>
              <a:t>‹#›</a:t>
            </a:fld>
            <a:endParaRPr lang="en-US"/>
          </a:p>
        </p:txBody>
      </p:sp>
    </p:spTree>
    <p:extLst>
      <p:ext uri="{BB962C8B-B14F-4D97-AF65-F5344CB8AC3E}">
        <p14:creationId xmlns:p14="http://schemas.microsoft.com/office/powerpoint/2010/main" val="24248473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enteroninstruction.org/files/Intensive%20Interventions%20for%20Students%20Struggling%20in%20Reading%20&amp;%20Math.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a:t>
            </a:fld>
            <a:endParaRPr lang="en-US"/>
          </a:p>
        </p:txBody>
      </p:sp>
    </p:spTree>
    <p:extLst>
      <p:ext uri="{BB962C8B-B14F-4D97-AF65-F5344CB8AC3E}">
        <p14:creationId xmlns:p14="http://schemas.microsoft.com/office/powerpoint/2010/main" val="281698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smtClean="0"/>
              <a:t>Determining the duration of an intervention depends on student-related and school-related factors, consider: </a:t>
            </a:r>
          </a:p>
          <a:p>
            <a:pPr lvl="1"/>
            <a:r>
              <a:rPr lang="en-US" sz="2400" b="1" dirty="0" smtClean="0"/>
              <a:t>Students further behind need more intervention time.</a:t>
            </a:r>
          </a:p>
          <a:p>
            <a:pPr lvl="1"/>
            <a:r>
              <a:rPr lang="en-US" sz="2400" b="1" dirty="0" smtClean="0"/>
              <a:t>Students provided less appropriate Tier I instruction need more intervention time.</a:t>
            </a:r>
          </a:p>
          <a:p>
            <a:pPr lvl="1"/>
            <a:r>
              <a:rPr lang="en-US" sz="2400" b="1" dirty="0" smtClean="0"/>
              <a:t>Older students will likely need more time in intervention than younger students. </a:t>
            </a:r>
          </a:p>
          <a:p>
            <a:endParaRPr lang="en-US" b="0" i="1" baseline="0" dirty="0" smtClean="0"/>
          </a:p>
          <a:p>
            <a:r>
              <a:rPr lang="en-US" b="0" i="0" baseline="0" dirty="0" smtClean="0"/>
              <a:t>Additionally, the research on the number of sessions varies, but it is suggested that intervention should last </a:t>
            </a:r>
            <a:r>
              <a:rPr lang="en-US" b="1" i="0" baseline="0" dirty="0" smtClean="0"/>
              <a:t>at least </a:t>
            </a:r>
            <a:r>
              <a:rPr lang="en-US" b="0" i="0" baseline="0" dirty="0" smtClean="0"/>
              <a:t>8-16 weeks, and often longer.  Older students will likely need much more time, depending on how far behind they are, and the nature of their instructional deficits. Students’ progress data should drive decisions about when they are ready to exit intensive levels of support (Vaughn et al., 2012). </a:t>
            </a:r>
          </a:p>
          <a:p>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11</a:t>
            </a:fld>
            <a:endParaRPr lang="en-US"/>
          </a:p>
        </p:txBody>
      </p:sp>
    </p:spTree>
    <p:extLst>
      <p:ext uri="{BB962C8B-B14F-4D97-AF65-F5344CB8AC3E}">
        <p14:creationId xmlns:p14="http://schemas.microsoft.com/office/powerpoint/2010/main" val="229567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thinking of the length and</a:t>
            </a:r>
            <a:r>
              <a:rPr lang="en-US" baseline="0" dirty="0" smtClean="0"/>
              <a:t> frequency it’s important to consider: </a:t>
            </a:r>
            <a:endParaRPr lang="en-US" dirty="0" smtClean="0"/>
          </a:p>
          <a:p>
            <a:pPr marL="508000" indent="-271463"/>
            <a:r>
              <a:rPr lang="en-US" b="1" dirty="0" smtClean="0"/>
              <a:t>How far the student’s achievement is below grade-level</a:t>
            </a:r>
          </a:p>
          <a:p>
            <a:pPr marL="508000" indent="-271463"/>
            <a:r>
              <a:rPr lang="en-US" b="1" dirty="0" smtClean="0"/>
              <a:t>The length and frequency of the previous interventions</a:t>
            </a:r>
          </a:p>
          <a:p>
            <a:pPr marL="508000" indent="-271463"/>
            <a:r>
              <a:rPr lang="en-US" b="1" dirty="0" smtClean="0"/>
              <a:t>The complexity of the learning tasks</a:t>
            </a:r>
            <a:r>
              <a:rPr lang="en-US" b="0" dirty="0" smtClean="0"/>
              <a:t> (e.g., letter naming in kindergarten is less cognitively complex than comprehension of a third grade science textbook).</a:t>
            </a:r>
          </a:p>
          <a:p>
            <a:pPr marL="508000" indent="-271463"/>
            <a:r>
              <a:rPr lang="en-US" b="1" dirty="0" smtClean="0"/>
              <a:t>Student stamina and attention span </a:t>
            </a:r>
          </a:p>
          <a:p>
            <a:pPr marL="508000" indent="-271463"/>
            <a:endParaRPr lang="en-US" b="0" i="1" baseline="0" dirty="0" smtClean="0"/>
          </a:p>
          <a:p>
            <a:pPr marL="508000" indent="-271463"/>
            <a:r>
              <a:rPr lang="en-US" b="0" i="0" baseline="0" dirty="0" smtClean="0"/>
              <a:t>To maintain attention and engagement with younger students, staff may consider two sessions per day. Evidence suggests that students with intensive needs may benefit from 60-120 min of intervention per day. However, this time may be broken up into several sessions throughout the day (Vaughn et al., 2012).</a:t>
            </a:r>
          </a:p>
          <a:p>
            <a:pPr marL="508000" indent="-271463"/>
            <a:endParaRPr lang="en-US" b="0"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12</a:t>
            </a:fld>
            <a:endParaRPr lang="en-US"/>
          </a:p>
        </p:txBody>
      </p:sp>
    </p:spTree>
    <p:extLst>
      <p:ext uri="{BB962C8B-B14F-4D97-AF65-F5344CB8AC3E}">
        <p14:creationId xmlns:p14="http://schemas.microsoft.com/office/powerpoint/2010/main" val="275019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following is a list of ways to use additional teaching time. We’ll discuss several of these practices in further detail later in the session. </a:t>
            </a:r>
            <a:r>
              <a:rPr lang="en-US" i="1" baseline="0" dirty="0" smtClean="0"/>
              <a:t>(paraphrase slide)</a:t>
            </a:r>
          </a:p>
          <a:p>
            <a:endParaRPr lang="en-US" i="0" baseline="0" dirty="0" smtClean="0"/>
          </a:p>
          <a:p>
            <a:r>
              <a:rPr lang="en-US" i="0" baseline="0" dirty="0" smtClean="0"/>
              <a:t>As mentioned previously, more time by itself isn’t enough.  More time is likely to be the most useful when combined with changes to content and the method of delivery.</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13</a:t>
            </a:fld>
            <a:endParaRPr lang="en-US"/>
          </a:p>
        </p:txBody>
      </p:sp>
    </p:spTree>
    <p:extLst>
      <p:ext uri="{BB962C8B-B14F-4D97-AF65-F5344CB8AC3E}">
        <p14:creationId xmlns:p14="http://schemas.microsoft.com/office/powerpoint/2010/main" val="262435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Some suggestions for adding intervention</a:t>
            </a:r>
            <a:r>
              <a:rPr lang="en-US" sz="1200" b="0" baseline="0" dirty="0" smtClean="0"/>
              <a:t> time include: </a:t>
            </a:r>
          </a:p>
          <a:p>
            <a:endParaRPr lang="en-US" sz="1200" b="1" dirty="0" smtClean="0"/>
          </a:p>
          <a:p>
            <a:r>
              <a:rPr lang="en-US" sz="1200" b="1" dirty="0" smtClean="0"/>
              <a:t>Double dip: Rather than a single intervention block, students might receive intervention at different times during the day (e.g., 20 min in the morning and 20 min the afternoon rather than a single 40 min session) </a:t>
            </a:r>
            <a:r>
              <a:rPr lang="en-US" sz="1100" b="1" dirty="0" smtClean="0"/>
              <a:t>(</a:t>
            </a:r>
            <a:r>
              <a:rPr lang="en-US" sz="1100" b="1" dirty="0" err="1" smtClean="0"/>
              <a:t>Gersten</a:t>
            </a:r>
            <a:r>
              <a:rPr lang="en-US" sz="1100" b="1" dirty="0" smtClean="0"/>
              <a:t> et al., 2008; Vaughn et al., 2012). </a:t>
            </a:r>
          </a:p>
          <a:p>
            <a:pPr marL="0" indent="0">
              <a:buNone/>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When interventions are broken up over multiple sessions in a day it can help address scheduling challenges, facilitate pre-teaching and reinforcement of new concepts, and  support young students who are likely to have shorter attention spans and less stamina than older students. For example, a student may start the morning with 30 minutes of phonological coding and decoding practice and then spend 30 minutes practicing reading connected text in the afternoon.  Again, this not only addresses scheduling issues, but also helps to ensure that student stamina and/or attention spans do not become a barrier to learning.</a:t>
            </a:r>
          </a:p>
          <a:p>
            <a:pPr marL="0" indent="0">
              <a:buNone/>
            </a:pPr>
            <a:r>
              <a:rPr lang="en-US" sz="1200" dirty="0" smtClean="0"/>
              <a:t> </a:t>
            </a:r>
          </a:p>
          <a:p>
            <a:pPr marL="0" indent="0">
              <a:buNone/>
            </a:pPr>
            <a:endParaRPr lang="en-US" sz="1200" dirty="0" smtClean="0"/>
          </a:p>
          <a:p>
            <a:r>
              <a:rPr lang="en-US" sz="1200" b="1" dirty="0" smtClean="0"/>
              <a:t>Use entry or exit routines: Provide independent or peer-mediated practice opportunities for students </a:t>
            </a:r>
            <a:r>
              <a:rPr lang="en-US" sz="1200" b="0" dirty="0" smtClean="0"/>
              <a:t>(e.g., math facts practice, letter-writing, paired oral reading) </a:t>
            </a:r>
            <a:r>
              <a:rPr lang="en-US" sz="1200" b="1" dirty="0" smtClean="0"/>
              <a:t>to minimize wait time and allow multiple small groups to run at once. </a:t>
            </a:r>
          </a:p>
          <a:p>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Reinforce groups for following routines independently. </a:t>
            </a:r>
          </a:p>
          <a:p>
            <a:pPr marL="171450" indent="-171450">
              <a:buFont typeface="Arial" pitchFamily="34" charset="0"/>
              <a:buNone/>
            </a:pPr>
            <a:endParaRPr lang="en-US" i="1" baseline="0" dirty="0" smtClean="0"/>
          </a:p>
          <a:p>
            <a:pPr marL="171450" indent="-171450">
              <a:buFont typeface="Arial" pitchFamily="34" charset="0"/>
              <a:buNone/>
            </a:pPr>
            <a:r>
              <a:rPr lang="en-US" i="0" baseline="0" dirty="0" smtClean="0"/>
              <a:t>Entry and exit routines that provide opportunities for practice of skills may allow interventionists to manage multiple overlapping small groups. In addition, incorporation of these routines may reduce the time students spend waiting, and increase engagement. Reinforcement (e.g., verbal praise, points towards a reward, a sticker chart) helps to promote on-task behavior and allows teachers to manage a larger number of students. </a:t>
            </a:r>
          </a:p>
          <a:p>
            <a:pPr marL="171450" indent="-171450">
              <a:buFont typeface="Arial" pitchFamily="34" charset="0"/>
              <a:buChar char="•"/>
            </a:pPr>
            <a:endParaRPr lang="en-US" i="1" baseline="0" dirty="0" smtClean="0"/>
          </a:p>
          <a:p>
            <a:pPr marL="171450" indent="-171450">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14</a:t>
            </a:fld>
            <a:endParaRPr lang="en-US"/>
          </a:p>
        </p:txBody>
      </p:sp>
    </p:spTree>
    <p:extLst>
      <p:ext uri="{BB962C8B-B14F-4D97-AF65-F5344CB8AC3E}">
        <p14:creationId xmlns:p14="http://schemas.microsoft.com/office/powerpoint/2010/main" val="35610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15</a:t>
            </a:fld>
            <a:endParaRPr lang="en-US"/>
          </a:p>
        </p:txBody>
      </p:sp>
    </p:spTree>
    <p:extLst>
      <p:ext uri="{BB962C8B-B14F-4D97-AF65-F5344CB8AC3E}">
        <p14:creationId xmlns:p14="http://schemas.microsoft.com/office/powerpoint/2010/main" val="35610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Adding</a:t>
            </a:r>
            <a:r>
              <a:rPr lang="en-US" baseline="0" dirty="0" smtClean="0"/>
              <a:t> dosage/time is just one piece of the puzzle; however, it alone is often not sufficient. </a:t>
            </a:r>
            <a:r>
              <a:rPr lang="en-US" i="0" dirty="0" smtClean="0"/>
              <a:t>In the following section, we’ll discuss</a:t>
            </a:r>
            <a:endParaRPr lang="en-US" i="0" baseline="0" dirty="0" smtClean="0"/>
          </a:p>
          <a:p>
            <a:r>
              <a:rPr lang="en-US" baseline="0" dirty="0" smtClean="0"/>
              <a:t>how making changes to the learning environment </a:t>
            </a:r>
            <a:r>
              <a:rPr lang="en-US" i="0" baseline="0" dirty="0" smtClean="0"/>
              <a:t>may increase attention and engagement of students who have intensive intervention needs, and their implications for designing instruction/intervention.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16</a:t>
            </a:fld>
            <a:endParaRPr lang="en-US"/>
          </a:p>
        </p:txBody>
      </p:sp>
    </p:spTree>
    <p:extLst>
      <p:ext uri="{BB962C8B-B14F-4D97-AF65-F5344CB8AC3E}">
        <p14:creationId xmlns:p14="http://schemas.microsoft.com/office/powerpoint/2010/main" val="3836483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i="0" dirty="0" smtClean="0"/>
              <a:t>Altering the group</a:t>
            </a:r>
            <a:r>
              <a:rPr lang="en-US" i="0" baseline="0" dirty="0" smtClean="0"/>
              <a:t> or learning environment may increase attention and engagement by minimizing distractions and increasing the number of student-teacher interactions that are relevant to a particular student. This not only increases individual interactions between a student and teacher, but homogeneity within the group means that it’s more likely that all of the activities within the group will be relevant for all students. </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17</a:t>
            </a:fld>
            <a:endParaRPr lang="en-US"/>
          </a:p>
        </p:txBody>
      </p:sp>
    </p:spTree>
    <p:extLst>
      <p:ext uri="{BB962C8B-B14F-4D97-AF65-F5344CB8AC3E}">
        <p14:creationId xmlns:p14="http://schemas.microsoft.com/office/powerpoint/2010/main" val="387300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b="0" i="1" baseline="0" dirty="0" smtClean="0"/>
              <a:t>Group size recommendations: 1-4 students  at the elementary level; Less is known about secondary grades, but some data suggest groups may be up to 10-15 students (Vaughn et al., 2012). </a:t>
            </a:r>
          </a:p>
          <a:p>
            <a:endParaRPr lang="en-US" dirty="0" smtClean="0"/>
          </a:p>
          <a:p>
            <a:r>
              <a:rPr lang="en-US" i="0" dirty="0" smtClean="0"/>
              <a:t>Again,</a:t>
            </a:r>
            <a:r>
              <a:rPr lang="en-US" i="0" baseline="0" dirty="0" smtClean="0"/>
              <a:t> these are intervention changes you probably already make in your school, so we’re not going to spend much time talking about them. As with the first strategy, they are unlikely to be effective unless the instruction is an appropriate match in terms of content and method(s) of delivery. We’ll talk more about those issues now.</a:t>
            </a:r>
            <a:endParaRPr lang="en-US" i="0"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18</a:t>
            </a:fld>
            <a:endParaRPr lang="en-US"/>
          </a:p>
        </p:txBody>
      </p:sp>
    </p:spTree>
    <p:extLst>
      <p:ext uri="{BB962C8B-B14F-4D97-AF65-F5344CB8AC3E}">
        <p14:creationId xmlns:p14="http://schemas.microsoft.com/office/powerpoint/2010/main" val="310716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limitation that many schools face is how to reduce group size with their limited resources. </a:t>
            </a:r>
            <a:r>
              <a:rPr lang="en-US" i="0" dirty="0" smtClean="0"/>
              <a:t>The</a:t>
            </a:r>
            <a:r>
              <a:rPr lang="en-US" i="0" baseline="0" dirty="0" smtClean="0"/>
              <a:t> following is a list of ways to accomplish this:</a:t>
            </a:r>
            <a:endParaRPr lang="en-US" dirty="0" smtClean="0"/>
          </a:p>
          <a:p>
            <a:endParaRPr lang="en-US" dirty="0" smtClean="0"/>
          </a:p>
          <a:p>
            <a:r>
              <a:rPr lang="en-US" b="1" dirty="0" smtClean="0"/>
              <a:t>Develop entry or exit routines that provide independent or peer-mediated practice opportunities for students. </a:t>
            </a:r>
            <a:r>
              <a:rPr lang="en-US" b="1" baseline="0" dirty="0" smtClean="0"/>
              <a:t> </a:t>
            </a:r>
            <a:r>
              <a:rPr lang="en-US" b="0" baseline="0" dirty="0" smtClean="0"/>
              <a:t>Some sample routines could be; students finishing the practice section of the lesson taught earlier or on the previous day, peer/partner reading (can be used with students at the same level, or students who are at different levels e.g., a younger student reading to an older struggling student), or something as “simple” as students coming into the intervention room and gathering all of the materials they need and sit quietly and read.</a:t>
            </a:r>
          </a:p>
          <a:p>
            <a:endParaRPr lang="en-US" b="1" dirty="0" smtClean="0"/>
          </a:p>
          <a:p>
            <a:r>
              <a:rPr lang="en-US" b="1" dirty="0" smtClean="0"/>
              <a:t>Reinforce groups for following routines independently.  </a:t>
            </a:r>
            <a:r>
              <a:rPr lang="en-US" b="0" dirty="0" err="1" smtClean="0"/>
              <a:t>Reinforcers</a:t>
            </a:r>
            <a:r>
              <a:rPr lang="en-US" b="0" dirty="0" smtClean="0"/>
              <a:t> can be something like a token economy, where students earn</a:t>
            </a:r>
            <a:r>
              <a:rPr lang="en-US" b="0" baseline="0" dirty="0" smtClean="0"/>
              <a:t> small tokens or “money”, and then use those later to redeem for a bigger prize. </a:t>
            </a:r>
          </a:p>
          <a:p>
            <a:endParaRPr lang="en-US" b="1" dirty="0" smtClean="0"/>
          </a:p>
          <a:p>
            <a:r>
              <a:rPr lang="en-US" b="1" dirty="0" smtClean="0"/>
              <a:t>Use peers, parent volunteers, </a:t>
            </a:r>
            <a:r>
              <a:rPr lang="en-US" b="1" dirty="0" err="1" smtClean="0"/>
              <a:t>paraeducators</a:t>
            </a:r>
            <a:r>
              <a:rPr lang="en-US" b="1" dirty="0" smtClean="0"/>
              <a:t>, or computer programs for practice activities. </a:t>
            </a:r>
            <a:r>
              <a:rPr lang="en-US" b="0" dirty="0" smtClean="0"/>
              <a:t> There are many</a:t>
            </a:r>
            <a:r>
              <a:rPr lang="en-US" b="0" baseline="0" dirty="0" smtClean="0"/>
              <a:t> great advantages to having peers, parents volunteers and </a:t>
            </a:r>
            <a:r>
              <a:rPr lang="en-US" b="0" baseline="0" dirty="0" err="1" smtClean="0"/>
              <a:t>paraeducators</a:t>
            </a:r>
            <a:r>
              <a:rPr lang="en-US" b="0" baseline="0" dirty="0" smtClean="0"/>
              <a:t> listen to students do practice.  Using these supports will leave the teacher free to do the heavy lifting in terms of using </a:t>
            </a:r>
            <a:r>
              <a:rPr lang="en-US" b="1" dirty="0" smtClean="0"/>
              <a:t>teacher time for instruction and assessment of new skills.  </a:t>
            </a:r>
          </a:p>
          <a:p>
            <a:endParaRPr lang="en-US" b="1" dirty="0" smtClean="0"/>
          </a:p>
          <a:p>
            <a:endParaRPr lang="en-US" b="1" dirty="0" smtClean="0"/>
          </a:p>
          <a:p>
            <a:pPr marL="0" indent="0">
              <a:buFont typeface="Arial" pitchFamily="34" charset="0"/>
              <a:buNone/>
            </a:pPr>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19</a:t>
            </a:fld>
            <a:endParaRPr lang="en-US"/>
          </a:p>
        </p:txBody>
      </p:sp>
    </p:spTree>
    <p:extLst>
      <p:ext uri="{BB962C8B-B14F-4D97-AF65-F5344CB8AC3E}">
        <p14:creationId xmlns:p14="http://schemas.microsoft.com/office/powerpoint/2010/main" val="35610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t>Small homogeneous groups have</a:t>
            </a:r>
            <a:r>
              <a:rPr lang="en-US" sz="1200" b="0" baseline="0" dirty="0" smtClean="0"/>
              <a:t> many advantages.  Some of which are:</a:t>
            </a:r>
            <a:endParaRPr lang="en-US" sz="1200" b="0" dirty="0" smtClean="0"/>
          </a:p>
          <a:p>
            <a:r>
              <a:rPr lang="en-US" sz="1200" b="1" dirty="0" smtClean="0"/>
              <a:t>Increases engaged interaction opportunities between student(s) and teacher</a:t>
            </a:r>
          </a:p>
          <a:p>
            <a:r>
              <a:rPr lang="en-US" sz="1200" b="1" dirty="0" smtClean="0"/>
              <a:t>Provides more opportunities for practice with feedback </a:t>
            </a:r>
          </a:p>
          <a:p>
            <a:r>
              <a:rPr lang="en-US" sz="1200" b="1" dirty="0" smtClean="0"/>
              <a:t>Allows teachers to match instruction to specific student needs, </a:t>
            </a:r>
            <a:r>
              <a:rPr lang="en-US" sz="1200" b="0" dirty="0" smtClean="0"/>
              <a:t>making instruction more relevant</a:t>
            </a:r>
          </a:p>
          <a:p>
            <a:r>
              <a:rPr lang="en-US" sz="1200" b="1" dirty="0" smtClean="0"/>
              <a:t>Teachers are better able to monitor on-task behavior and engagement</a:t>
            </a:r>
            <a:endParaRPr lang="en-US" b="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us</a:t>
            </a:r>
            <a:r>
              <a:rPr lang="en-US" baseline="0" dirty="0" smtClean="0"/>
              <a:t> be the most responsive to your requests throughout this webinar, we ask that you please type any questions related to technical issues or general questions in the chat box on your screen.  We ask that you use the Q&amp;A box to type questions related to the webinar content, that you would like our presenters and center staff </a:t>
            </a:r>
            <a:r>
              <a:rPr lang="en-US" baseline="0" smtClean="0"/>
              <a:t>to address.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a:t>
            </a:fld>
            <a:endParaRPr lang="en-US"/>
          </a:p>
        </p:txBody>
      </p:sp>
    </p:spTree>
    <p:extLst>
      <p:ext uri="{BB962C8B-B14F-4D97-AF65-F5344CB8AC3E}">
        <p14:creationId xmlns:p14="http://schemas.microsoft.com/office/powerpoint/2010/main" val="2621912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 the following section, we’ll discuss common cognitive</a:t>
            </a:r>
            <a:r>
              <a:rPr lang="en-US" i="0" baseline="0" dirty="0" smtClean="0"/>
              <a:t> characteristics of students who have intensive intervention needs, and their implications for designing instruction/intervention. </a:t>
            </a:r>
          </a:p>
          <a:p>
            <a:endParaRPr lang="en-US" i="0" baseline="0" dirty="0" smtClean="0"/>
          </a:p>
          <a:p>
            <a:r>
              <a:rPr lang="en-US" i="0" baseline="0" dirty="0" smtClean="0"/>
              <a:t>Note to participants that in this webinar, we will focus more on this area.  Previous research </a:t>
            </a:r>
            <a:r>
              <a:rPr lang="en-US" i="0" baseline="0" smtClean="0"/>
              <a:t>focused solely </a:t>
            </a:r>
            <a:r>
              <a:rPr lang="en-US" i="0" baseline="0" dirty="0" smtClean="0"/>
              <a:t>on cognitive processing.  We are not talking about these things in isolation but mechanisms for considering these practices as we teach.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21</a:t>
            </a:fld>
            <a:endParaRPr lang="en-US"/>
          </a:p>
        </p:txBody>
      </p:sp>
    </p:spTree>
    <p:extLst>
      <p:ext uri="{BB962C8B-B14F-4D97-AF65-F5344CB8AC3E}">
        <p14:creationId xmlns:p14="http://schemas.microsoft.com/office/powerpoint/2010/main" val="125628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bullets—you will cover these processes in more detail in the following slides.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22</a:t>
            </a:fld>
            <a:endParaRPr lang="en-US"/>
          </a:p>
        </p:txBody>
      </p:sp>
    </p:spTree>
    <p:extLst>
      <p:ext uri="{BB962C8B-B14F-4D97-AF65-F5344CB8AC3E}">
        <p14:creationId xmlns:p14="http://schemas.microsoft.com/office/powerpoint/2010/main" val="4218730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more about these</a:t>
            </a:r>
            <a:r>
              <a:rPr lang="en-US" baseline="0" dirty="0" smtClean="0"/>
              <a:t> cognitive characteristics and why they have implications for students’ learning. As you’ll notice, many of these processes share characteristics and related implications. Let’s start by talking about ways in which problems with memory can impact students’ academic progress </a:t>
            </a:r>
            <a:r>
              <a:rPr lang="en-US" i="1" baseline="0" dirty="0" smtClean="0"/>
              <a:t>(review slide).</a:t>
            </a:r>
          </a:p>
          <a:p>
            <a:endParaRPr lang="en-US" baseline="0" dirty="0" smtClean="0"/>
          </a:p>
          <a:p>
            <a:r>
              <a:rPr lang="en-US" i="1" baseline="0" dirty="0" smtClean="0"/>
              <a:t>Possible discussion question: </a:t>
            </a:r>
            <a:r>
              <a:rPr lang="en-US" baseline="0" dirty="0" smtClean="0"/>
              <a:t>Are there any other ways you’ve observed poor memory manifesting itself in your students’ academic work?</a:t>
            </a:r>
          </a:p>
          <a:p>
            <a:endParaRPr lang="en-US" baseline="0" dirty="0" smtClean="0"/>
          </a:p>
          <a:p>
            <a:r>
              <a:rPr lang="en-US" i="1" baseline="0" dirty="0" smtClean="0"/>
              <a:t>Allow time for participants to respond.</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69479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 indicators</a:t>
            </a:r>
            <a:r>
              <a:rPr lang="en-US" baseline="0" dirty="0" smtClean="0"/>
              <a:t> that a student may have difficulties with memory </a:t>
            </a:r>
            <a:r>
              <a:rPr lang="en-US" i="1" baseline="0" dirty="0" smtClean="0"/>
              <a:t>(discuss slide</a:t>
            </a:r>
            <a:r>
              <a:rPr lang="en-US" baseline="0" dirty="0" smtClean="0"/>
              <a:t>). Can you think of additional indicators?</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25</a:t>
            </a:fld>
            <a:endParaRPr lang="en-US"/>
          </a:p>
        </p:txBody>
      </p:sp>
    </p:spTree>
    <p:extLst>
      <p:ext uri="{BB962C8B-B14F-4D97-AF65-F5344CB8AC3E}">
        <p14:creationId xmlns:p14="http://schemas.microsoft.com/office/powerpoint/2010/main" val="3533009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36AF3-CC6A-EB40-95BA-82A4417E5055}" type="slidenum">
              <a:rPr lang="en-US" smtClean="0"/>
              <a:pPr/>
              <a:t>26</a:t>
            </a:fld>
            <a:endParaRPr lang="en-US"/>
          </a:p>
        </p:txBody>
      </p:sp>
    </p:spTree>
    <p:extLst>
      <p:ext uri="{BB962C8B-B14F-4D97-AF65-F5344CB8AC3E}">
        <p14:creationId xmlns:p14="http://schemas.microsoft.com/office/powerpoint/2010/main" val="4241131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r>
              <a:rPr lang="en-US" i="1" baseline="0" dirty="0" smtClean="0"/>
              <a:t> If time allows, consider asking participants to add to this list, or share strategies they have used in the past to help students develop note-taking skills. </a:t>
            </a:r>
          </a:p>
          <a:p>
            <a:endParaRPr lang="en-US" i="1" baseline="0" dirty="0" smtClean="0"/>
          </a:p>
          <a:p>
            <a:pPr marL="566738" lvl="1" indent="-457200">
              <a:buFont typeface="Arial" pitchFamily="34" charset="0"/>
              <a:buChar char="•"/>
            </a:pPr>
            <a:r>
              <a:rPr lang="en-US" sz="2800" dirty="0" smtClean="0"/>
              <a:t>Teach students to record assignments and due dates in a planner/calendar/assignment sheet </a:t>
            </a:r>
          </a:p>
          <a:p>
            <a:pPr marL="566738" lvl="1" indent="-457200">
              <a:buFont typeface="Arial" pitchFamily="34" charset="0"/>
              <a:buChar char="•"/>
            </a:pPr>
            <a:r>
              <a:rPr lang="en-US" sz="2800" dirty="0" smtClean="0"/>
              <a:t>Use graphic and other text organizers to help students take notes and remember what they read.</a:t>
            </a:r>
          </a:p>
          <a:p>
            <a:pPr marL="566738" lvl="1" indent="-457200">
              <a:buFont typeface="Arial" pitchFamily="34" charset="0"/>
              <a:buChar char="•"/>
            </a:pPr>
            <a:r>
              <a:rPr lang="en-US" sz="2800" dirty="0" smtClean="0"/>
              <a:t>Write key words/phrases, not entire sentences/paragraphs when taking notes.</a:t>
            </a:r>
          </a:p>
          <a:p>
            <a:pPr marL="566738" lvl="1" indent="-457200">
              <a:buFont typeface="Arial" pitchFamily="34" charset="0"/>
              <a:buChar char="•"/>
            </a:pPr>
            <a:r>
              <a:rPr lang="en-US" sz="2800" dirty="0" smtClean="0"/>
              <a:t>Encourage students to self-advocate and ask for help if they need information repeated.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27</a:t>
            </a:fld>
            <a:endParaRPr lang="en-US"/>
          </a:p>
        </p:txBody>
      </p:sp>
    </p:spTree>
    <p:extLst>
      <p:ext uri="{BB962C8B-B14F-4D97-AF65-F5344CB8AC3E}">
        <p14:creationId xmlns:p14="http://schemas.microsoft.com/office/powerpoint/2010/main" val="36456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Students with intensive</a:t>
            </a:r>
            <a:r>
              <a:rPr lang="en-US" i="0" baseline="0" dirty="0" smtClean="0"/>
              <a:t> needs—particularly where memory or attention are impacted—often need information presented in more than one way. For example…(</a:t>
            </a:r>
            <a:r>
              <a:rPr lang="en-US" i="1" baseline="0" dirty="0" smtClean="0"/>
              <a:t>review slide). </a:t>
            </a:r>
          </a:p>
          <a:p>
            <a:endParaRPr lang="en-US" i="1" baseline="0" dirty="0" smtClean="0"/>
          </a:p>
          <a:p>
            <a:pPr marL="401638" lvl="1" indent="-401638">
              <a:tabLst>
                <a:tab pos="347663" algn="l"/>
              </a:tabLst>
            </a:pPr>
            <a:r>
              <a:rPr lang="en-US" sz="2600" b="1" dirty="0" smtClean="0"/>
              <a:t>Speak and write/draw/project information as you present it</a:t>
            </a:r>
          </a:p>
          <a:p>
            <a:pPr marL="401638" lvl="1" indent="-401638">
              <a:tabLst>
                <a:tab pos="347663" algn="l"/>
              </a:tabLst>
            </a:pPr>
            <a:r>
              <a:rPr lang="en-US" sz="2600" b="1" dirty="0" smtClean="0"/>
              <a:t>Repeat important instructions, key words, etc.</a:t>
            </a:r>
          </a:p>
          <a:p>
            <a:pPr marL="401638" lvl="1" indent="-401638">
              <a:tabLst>
                <a:tab pos="347663" algn="l"/>
              </a:tabLst>
            </a:pPr>
            <a:r>
              <a:rPr lang="en-US" sz="2600" b="1" dirty="0" smtClean="0"/>
              <a:t>Model procedures to provide students with a visual image of the steps</a:t>
            </a:r>
          </a:p>
          <a:p>
            <a:pPr marL="401638" lvl="1" indent="-401638">
              <a:tabLst>
                <a:tab pos="347663" algn="l"/>
              </a:tabLst>
            </a:pPr>
            <a:r>
              <a:rPr lang="en-US" sz="2600" b="1" dirty="0" smtClean="0"/>
              <a:t>Teach students to visualize information in text, including stories, word problems, etc.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28</a:t>
            </a:fld>
            <a:endParaRPr lang="en-US"/>
          </a:p>
        </p:txBody>
      </p:sp>
    </p:spTree>
    <p:extLst>
      <p:ext uri="{BB962C8B-B14F-4D97-AF65-F5344CB8AC3E}">
        <p14:creationId xmlns:p14="http://schemas.microsoft.com/office/powerpoint/2010/main" val="2008624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Students with intensive</a:t>
            </a:r>
            <a:r>
              <a:rPr lang="en-US" i="0" baseline="0" dirty="0" smtClean="0"/>
              <a:t> needs are more successful when they have consistent routines to help them remember procedures. Students will need teachers to use consistent routines to help them remember what needs to happen each day and/or class period.  Teachers can also provide a cue sheet or poster for multi-step processes until students can complete them independently.  (Pictures can be used for older students or students who need visual reminders.  Actual pictures of the student completing the task are beneficial).  Teachers should review steps regularly and </a:t>
            </a:r>
            <a:r>
              <a:rPr lang="en-US" i="0" baseline="0" dirty="0" err="1" smtClean="0"/>
              <a:t>reteach</a:t>
            </a:r>
            <a:r>
              <a:rPr lang="en-US" i="0" baseline="0" dirty="0" smtClean="0"/>
              <a:t> as needed. </a:t>
            </a:r>
            <a:endParaRPr lang="en-US" i="0" dirty="0" smtClean="0"/>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29</a:t>
            </a:fld>
            <a:endParaRPr lang="en-US"/>
          </a:p>
        </p:txBody>
      </p:sp>
    </p:spTree>
    <p:extLst>
      <p:ext uri="{BB962C8B-B14F-4D97-AF65-F5344CB8AC3E}">
        <p14:creationId xmlns:p14="http://schemas.microsoft.com/office/powerpoint/2010/main" val="208952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Students with intensive</a:t>
            </a:r>
            <a:r>
              <a:rPr lang="en-US" i="0" baseline="0" dirty="0" smtClean="0"/>
              <a:t> needs often need to review prior learning before they learn new information.  This review of information, or accessing of background knowledge, can help students with intensive intervention needs connect the new material to previous learning making it more likely that the students will remember.  It also allows teachers to informally assess students mastery of previous content, which can help clear up any myths or misconceptions students may have. </a:t>
            </a:r>
          </a:p>
          <a:p>
            <a:endParaRPr lang="en-US" i="0" baseline="0" dirty="0" smtClean="0"/>
          </a:p>
          <a:p>
            <a:r>
              <a:rPr lang="en-US" i="0" baseline="0" dirty="0" smtClean="0"/>
              <a:t>Some ways in which teachers can review prior learning are:</a:t>
            </a:r>
          </a:p>
          <a:p>
            <a:endParaRPr lang="en-US" i="0" baseline="0" dirty="0" smtClean="0"/>
          </a:p>
          <a:p>
            <a:r>
              <a:rPr lang="en-US" sz="1200" b="1" dirty="0" smtClean="0"/>
              <a:t>Have students retell information from the previous lesson </a:t>
            </a:r>
            <a:r>
              <a:rPr lang="en-US" sz="1200" dirty="0" smtClean="0"/>
              <a:t>(or lessons). </a:t>
            </a:r>
          </a:p>
          <a:p>
            <a:r>
              <a:rPr lang="en-US" sz="1200" dirty="0" smtClean="0"/>
              <a:t>Have students </a:t>
            </a:r>
            <a:r>
              <a:rPr lang="en-US" sz="1200" b="1" dirty="0" smtClean="0"/>
              <a:t>summarize key points using just a few words or phrases</a:t>
            </a:r>
            <a:r>
              <a:rPr lang="en-US" sz="1200" dirty="0" smtClean="0"/>
              <a:t>. </a:t>
            </a:r>
          </a:p>
          <a:p>
            <a:r>
              <a:rPr lang="en-US" sz="1200" dirty="0" smtClean="0"/>
              <a:t>Explain how the information they are about to learn relates to prior learning</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30</a:t>
            </a:fld>
            <a:endParaRPr lang="en-US"/>
          </a:p>
        </p:txBody>
      </p:sp>
    </p:spTree>
    <p:extLst>
      <p:ext uri="{BB962C8B-B14F-4D97-AF65-F5344CB8AC3E}">
        <p14:creationId xmlns:p14="http://schemas.microsoft.com/office/powerpoint/2010/main" val="3929101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Other</a:t>
            </a:r>
            <a:r>
              <a:rPr lang="en-US" sz="1200" baseline="0" dirty="0" smtClean="0"/>
              <a:t> strategies for helping students with poor memory include:</a:t>
            </a:r>
          </a:p>
          <a:p>
            <a:endParaRPr lang="en-US" sz="1200" baseline="0" dirty="0" smtClean="0"/>
          </a:p>
          <a:p>
            <a:pPr>
              <a:buFontTx/>
              <a:buChar char="-"/>
            </a:pPr>
            <a:r>
              <a:rPr lang="en-US" sz="1200" dirty="0" smtClean="0"/>
              <a:t>Having the </a:t>
            </a:r>
            <a:r>
              <a:rPr lang="en-US" sz="1200" b="1" dirty="0" smtClean="0"/>
              <a:t>teacher model out-loud verbal rehearsal of what students need to remember</a:t>
            </a:r>
            <a:r>
              <a:rPr lang="en-US" sz="1200" dirty="0" smtClean="0"/>
              <a:t> (e.g., “I can count by 2s, 3s, 4s, etc., to help me with addition and multiplication.”). </a:t>
            </a:r>
          </a:p>
          <a:p>
            <a:pPr>
              <a:buFontTx/>
              <a:buChar char="-"/>
            </a:pPr>
            <a:r>
              <a:rPr lang="en-US" sz="1200" dirty="0" smtClean="0"/>
              <a:t>Having the teacher</a:t>
            </a:r>
            <a:r>
              <a:rPr lang="en-US" sz="1200" baseline="0" dirty="0" smtClean="0"/>
              <a:t> </a:t>
            </a:r>
            <a:r>
              <a:rPr lang="en-US" sz="1200" b="1" baseline="0" dirty="0" smtClean="0"/>
              <a:t>develop</a:t>
            </a:r>
            <a:r>
              <a:rPr lang="en-US" sz="1200" baseline="0" dirty="0" smtClean="0"/>
              <a:t> or use an already existing </a:t>
            </a:r>
            <a:r>
              <a:rPr lang="en-US" sz="1200" b="1" dirty="0" smtClean="0"/>
              <a:t>mnemonic</a:t>
            </a:r>
            <a:r>
              <a:rPr lang="en-US" sz="1200" dirty="0" smtClean="0"/>
              <a:t> </a:t>
            </a:r>
            <a:r>
              <a:rPr lang="en-US" sz="1200" b="1" dirty="0" smtClean="0"/>
              <a:t>device</a:t>
            </a:r>
            <a:r>
              <a:rPr lang="en-US" sz="1200" dirty="0" smtClean="0"/>
              <a:t> to help students remember information or routines </a:t>
            </a:r>
          </a:p>
          <a:p>
            <a:r>
              <a:rPr lang="en-US" sz="1200" dirty="0" smtClean="0"/>
              <a:t>- </a:t>
            </a:r>
            <a:r>
              <a:rPr lang="en-US" sz="1200" b="1" dirty="0" smtClean="0"/>
              <a:t>The use of visual or verbal cues as reminders </a:t>
            </a:r>
          </a:p>
          <a:p>
            <a:r>
              <a:rPr lang="en-US" sz="1200" dirty="0" smtClean="0"/>
              <a:t>- Having the teacher </a:t>
            </a:r>
            <a:r>
              <a:rPr lang="en-US" sz="1200" b="1" dirty="0" smtClean="0"/>
              <a:t>check for understanding frequently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31</a:t>
            </a:fld>
            <a:endParaRPr lang="en-US"/>
          </a:p>
        </p:txBody>
      </p:sp>
    </p:spTree>
    <p:extLst>
      <p:ext uri="{BB962C8B-B14F-4D97-AF65-F5344CB8AC3E}">
        <p14:creationId xmlns:p14="http://schemas.microsoft.com/office/powerpoint/2010/main" val="6230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today’s session, our objectives are to</a:t>
            </a:r>
            <a:r>
              <a:rPr lang="en-US" i="1" baseline="0" dirty="0" smtClean="0"/>
              <a:t>….(read or paraphrase bullets on slide). </a:t>
            </a:r>
          </a:p>
          <a:p>
            <a:endParaRPr lang="en-US" sz="1200" b="1" dirty="0" smtClean="0"/>
          </a:p>
          <a:p>
            <a:r>
              <a:rPr lang="en-US" sz="1200" b="1" dirty="0" smtClean="0"/>
              <a:t>Review research recommendations for intensifying academic intervention</a:t>
            </a:r>
          </a:p>
          <a:p>
            <a:r>
              <a:rPr lang="en-US" sz="1200" b="1" dirty="0" smtClean="0"/>
              <a:t>Discuss four categories of practices for intensification, and underlying elements </a:t>
            </a:r>
          </a:p>
          <a:p>
            <a:r>
              <a:rPr lang="en-US" sz="1200" b="1" dirty="0" smtClean="0"/>
              <a:t>Plan for intensive intervention with your students</a:t>
            </a:r>
          </a:p>
          <a:p>
            <a:r>
              <a:rPr lang="en-US" sz="1200" b="1" dirty="0" smtClean="0"/>
              <a:t>Plan for common barriers to implementation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a:t>
            </a:fld>
            <a:endParaRPr lang="en-US"/>
          </a:p>
        </p:txBody>
      </p:sp>
    </p:spTree>
    <p:extLst>
      <p:ext uri="{BB962C8B-B14F-4D97-AF65-F5344CB8AC3E}">
        <p14:creationId xmlns:p14="http://schemas.microsoft.com/office/powerpoint/2010/main" val="2244459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next</a:t>
            </a:r>
            <a:r>
              <a:rPr lang="en-US" baseline="0" dirty="0" smtClean="0"/>
              <a:t> section we will talk about, and then I will model for you, self-regulation strategies to help students with intensive intervention needs.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Self-regulation</a:t>
            </a:r>
            <a:r>
              <a:rPr lang="en-US" sz="1200" baseline="0" dirty="0" smtClean="0"/>
              <a:t> is a learners ability to take ownership of his/her learning.  </a:t>
            </a:r>
            <a:r>
              <a:rPr lang="en-US" sz="1200" i="1" baseline="0" dirty="0" smtClean="0"/>
              <a:t>(paraphrase or read slide)</a:t>
            </a:r>
            <a:endParaRPr lang="en-US" sz="1200" i="1" dirty="0" smtClean="0"/>
          </a:p>
          <a:p>
            <a:pPr marL="0" indent="0">
              <a:buNone/>
            </a:pPr>
            <a:endParaRPr lang="en-US" sz="1200" dirty="0" smtClean="0"/>
          </a:p>
          <a:p>
            <a:pPr marL="0" indent="0">
              <a:buNone/>
            </a:pPr>
            <a:r>
              <a:rPr lang="en-US" sz="1200" b="1" dirty="0" smtClean="0"/>
              <a:t>Self-regulation comprises:</a:t>
            </a:r>
          </a:p>
          <a:p>
            <a:pPr marL="457200" indent="-219075"/>
            <a:r>
              <a:rPr lang="en-US" sz="1200" b="1" dirty="0" smtClean="0"/>
              <a:t>Planning and setting goals for learning </a:t>
            </a:r>
          </a:p>
          <a:p>
            <a:pPr marL="457200" indent="-219075"/>
            <a:r>
              <a:rPr lang="en-US" sz="1200" b="1" dirty="0" smtClean="0"/>
              <a:t>Monitoring learning and progress toward goals</a:t>
            </a:r>
          </a:p>
          <a:p>
            <a:pPr marL="457200" indent="-219075"/>
            <a:r>
              <a:rPr lang="en-US" sz="1200" b="1" dirty="0" smtClean="0"/>
              <a:t>Regulation of language and memory to support learning (e.g., self-talk, use of strategies) </a:t>
            </a:r>
          </a:p>
          <a:p>
            <a:pPr marL="457200" indent="-219075"/>
            <a:r>
              <a:rPr lang="en-US" sz="1200" b="1" dirty="0" smtClean="0"/>
              <a:t>Attention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33</a:t>
            </a:fld>
            <a:endParaRPr lang="en-US"/>
          </a:p>
        </p:txBody>
      </p:sp>
    </p:spTree>
    <p:extLst>
      <p:ext uri="{BB962C8B-B14F-4D97-AF65-F5344CB8AC3E}">
        <p14:creationId xmlns:p14="http://schemas.microsoft.com/office/powerpoint/2010/main" val="905888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does poor self-regulation and executive function impede academic learning?  Because s</a:t>
            </a:r>
            <a:r>
              <a:rPr lang="en-US" dirty="0" smtClean="0"/>
              <a:t>tudents with deficits in these areas demonstrate minimal use of self-directed strategies—They need to be explicitly taught.  Students also, often exhibit behavior problems due to inattention and poor impulse control.  Their inattention makes intake of new information difficult,</a:t>
            </a:r>
            <a:r>
              <a:rPr lang="en-US" baseline="0" dirty="0" smtClean="0"/>
              <a:t> and their l</a:t>
            </a:r>
            <a:r>
              <a:rPr lang="en-US" dirty="0" smtClean="0"/>
              <a:t>ack of  monitoring of learning makes it difficult for students to be aware of what they do and do not know, and when they should request help. </a:t>
            </a:r>
          </a:p>
        </p:txBody>
      </p:sp>
      <p:sp>
        <p:nvSpPr>
          <p:cNvPr id="4" name="Slide Number Placeholder 3"/>
          <p:cNvSpPr>
            <a:spLocks noGrp="1"/>
          </p:cNvSpPr>
          <p:nvPr>
            <p:ph type="sldNum" sz="quarter" idx="10"/>
          </p:nvPr>
        </p:nvSpPr>
        <p:spPr/>
        <p:txBody>
          <a:bodyPr/>
          <a:lstStyle/>
          <a:p>
            <a:fld id="{8D836AF3-CC6A-EB40-95BA-82A4417E5055}" type="slidenum">
              <a:rPr lang="en-US" smtClean="0"/>
              <a:pPr/>
              <a:t>34</a:t>
            </a:fld>
            <a:endParaRPr lang="en-US"/>
          </a:p>
        </p:txBody>
      </p:sp>
    </p:spTree>
    <p:extLst>
      <p:ext uri="{BB962C8B-B14F-4D97-AF65-F5344CB8AC3E}">
        <p14:creationId xmlns:p14="http://schemas.microsoft.com/office/powerpoint/2010/main" val="4269274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Many of the memory practices we’ve already discussed will help students with poor self-regulation. </a:t>
            </a:r>
          </a:p>
          <a:p>
            <a:r>
              <a:rPr lang="en-US" sz="2800" dirty="0" smtClean="0"/>
              <a:t>In particular, also: </a:t>
            </a:r>
          </a:p>
          <a:p>
            <a:pPr lvl="1"/>
            <a:r>
              <a:rPr lang="en-US" sz="2200" dirty="0" smtClean="0"/>
              <a:t>Model thinking-aloud when you introduce new concepts  </a:t>
            </a:r>
          </a:p>
          <a:p>
            <a:pPr lvl="1"/>
            <a:r>
              <a:rPr lang="en-US" sz="2200" dirty="0" smtClean="0"/>
              <a:t>Provide specific feedback </a:t>
            </a:r>
          </a:p>
          <a:p>
            <a:pPr lvl="1"/>
            <a:r>
              <a:rPr lang="en-US" sz="2200" dirty="0" smtClean="0"/>
              <a:t>Include students in goal setting and monitoring</a:t>
            </a:r>
          </a:p>
          <a:p>
            <a:pPr lvl="1"/>
            <a:r>
              <a:rPr lang="en-US" sz="2200" dirty="0" smtClean="0"/>
              <a:t>Explicitly teach and model use of strategies and routines</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35</a:t>
            </a:fld>
            <a:endParaRPr lang="en-US"/>
          </a:p>
        </p:txBody>
      </p:sp>
    </p:spTree>
    <p:extLst>
      <p:ext uri="{BB962C8B-B14F-4D97-AF65-F5344CB8AC3E}">
        <p14:creationId xmlns:p14="http://schemas.microsoft.com/office/powerpoint/2010/main" val="73613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model think aloud strategies for students</a:t>
            </a:r>
            <a:r>
              <a:rPr lang="en-US" baseline="0" dirty="0" smtClean="0"/>
              <a:t> with intensive intervention needs.  All students will benefit from hearing how you approach tasks and solve problems.  Some students will not realize that they may already be doing self talk, as they do it automatically, but other students do not know that it is a strategy that is often used by adults.  It may be fun to point out to students that they should watch and listen to an adult when the adult can’t find something like keys.  Adults engage in think aloud strategies all the time!</a:t>
            </a:r>
          </a:p>
          <a:p>
            <a:endParaRPr lang="en-US" baseline="0" dirty="0" smtClean="0"/>
          </a:p>
          <a:p>
            <a:r>
              <a:rPr lang="en-US" i="1" baseline="0" dirty="0" smtClean="0"/>
              <a:t>Read or paraphrase slide.</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36</a:t>
            </a:fld>
            <a:endParaRPr lang="en-US"/>
          </a:p>
        </p:txBody>
      </p:sp>
    </p:spTree>
    <p:extLst>
      <p:ext uri="{BB962C8B-B14F-4D97-AF65-F5344CB8AC3E}">
        <p14:creationId xmlns:p14="http://schemas.microsoft.com/office/powerpoint/2010/main" val="4146085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Model</a:t>
            </a:r>
            <a:r>
              <a:rPr lang="en-US" i="1" baseline="0" dirty="0" smtClean="0"/>
              <a:t> how you might use a think aloud strategy to solve this math problem. Use a whiteboard, overhead, or chart paper to write out the problem and model your thinking as you solve the problem. Or, use the sample script on the following slides. </a:t>
            </a:r>
          </a:p>
          <a:p>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37</a:t>
            </a:fld>
            <a:endParaRPr lang="en-US"/>
          </a:p>
        </p:txBody>
      </p:sp>
    </p:spTree>
    <p:extLst>
      <p:ext uri="{BB962C8B-B14F-4D97-AF65-F5344CB8AC3E}">
        <p14:creationId xmlns:p14="http://schemas.microsoft.com/office/powerpoint/2010/main" val="1235643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Remember to do the task as you say</a:t>
            </a:r>
            <a:r>
              <a:rPr lang="en-US" i="1" baseline="0" dirty="0" smtClean="0"/>
              <a:t> the script.  For example, as you say, “I’m going to under the question…” be sure that you are actually underlining the question.  Things in parenthesis are actions that you should do.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38</a:t>
            </a:fld>
            <a:endParaRPr lang="en-US"/>
          </a:p>
        </p:txBody>
      </p:sp>
    </p:spTree>
    <p:extLst>
      <p:ext uri="{BB962C8B-B14F-4D97-AF65-F5344CB8AC3E}">
        <p14:creationId xmlns:p14="http://schemas.microsoft.com/office/powerpoint/2010/main" val="3326609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39</a:t>
            </a:fld>
            <a:endParaRPr lang="en-US"/>
          </a:p>
        </p:txBody>
      </p:sp>
    </p:spTree>
    <p:extLst>
      <p:ext uri="{BB962C8B-B14F-4D97-AF65-F5344CB8AC3E}">
        <p14:creationId xmlns:p14="http://schemas.microsoft.com/office/powerpoint/2010/main" val="3326609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40</a:t>
            </a:fld>
            <a:endParaRPr lang="en-US"/>
          </a:p>
        </p:txBody>
      </p:sp>
    </p:spTree>
    <p:extLst>
      <p:ext uri="{BB962C8B-B14F-4D97-AF65-F5344CB8AC3E}">
        <p14:creationId xmlns:p14="http://schemas.microsoft.com/office/powerpoint/2010/main" val="3326609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41</a:t>
            </a:fld>
            <a:endParaRPr lang="en-US"/>
          </a:p>
        </p:txBody>
      </p:sp>
    </p:spTree>
    <p:extLst>
      <p:ext uri="{BB962C8B-B14F-4D97-AF65-F5344CB8AC3E}">
        <p14:creationId xmlns:p14="http://schemas.microsoft.com/office/powerpoint/2010/main" val="332660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4</a:t>
            </a:fld>
            <a:endParaRPr lang="en-US"/>
          </a:p>
        </p:txBody>
      </p:sp>
    </p:spTree>
    <p:extLst>
      <p:ext uri="{BB962C8B-B14F-4D97-AF65-F5344CB8AC3E}">
        <p14:creationId xmlns:p14="http://schemas.microsoft.com/office/powerpoint/2010/main" val="100157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Debrief</a:t>
            </a:r>
            <a:r>
              <a:rPr lang="en-US" i="1" baseline="0" dirty="0" smtClean="0"/>
              <a:t> about what participants just saw.</a:t>
            </a:r>
          </a:p>
          <a:p>
            <a:endParaRPr lang="en-US" i="1" baseline="0" dirty="0" smtClean="0"/>
          </a:p>
          <a:p>
            <a:r>
              <a:rPr lang="en-US" i="1" dirty="0" smtClean="0"/>
              <a:t>Possible discussion questions</a:t>
            </a:r>
            <a:r>
              <a:rPr lang="en-US" dirty="0" smtClean="0"/>
              <a:t>: What components of the self-talk</a:t>
            </a:r>
            <a:r>
              <a:rPr lang="en-US" baseline="0" dirty="0" smtClean="0"/>
              <a:t> that you just observed, were most useful and important?</a:t>
            </a:r>
          </a:p>
          <a:p>
            <a:endParaRPr lang="en-US" baseline="0" dirty="0" smtClean="0"/>
          </a:p>
          <a:p>
            <a:r>
              <a:rPr lang="en-US" i="1" baseline="0" dirty="0" smtClean="0"/>
              <a:t>Allow time for participants to respond. </a:t>
            </a:r>
          </a:p>
          <a:p>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As you can see self-talk has a lot of components to it.  It is important that we are showing the students exactly what we are thinking as we are thinking of it.  Students need to know and see that solving problems and answering questions is an active task, not just something to muddle through.  They need to know that they can and should be making marks on their papers (assuming it’s not in a book), and that they need to re-read parts to ensure they get the correct answer.  </a:t>
            </a:r>
            <a:endParaRPr lang="en-US" i="0" dirty="0" smtClean="0"/>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42</a:t>
            </a:fld>
            <a:endParaRPr lang="en-US"/>
          </a:p>
        </p:txBody>
      </p:sp>
    </p:spTree>
    <p:extLst>
      <p:ext uri="{BB962C8B-B14F-4D97-AF65-F5344CB8AC3E}">
        <p14:creationId xmlns:p14="http://schemas.microsoft.com/office/powerpoint/2010/main" val="3326609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contents of the slide and ask participants to generate examples of specific feedback.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43</a:t>
            </a:fld>
            <a:endParaRPr lang="en-US"/>
          </a:p>
        </p:txBody>
      </p:sp>
    </p:spTree>
    <p:extLst>
      <p:ext uri="{BB962C8B-B14F-4D97-AF65-F5344CB8AC3E}">
        <p14:creationId xmlns:p14="http://schemas.microsoft.com/office/powerpoint/2010/main" val="648171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to provide specific feedback to students using self-regulation strategies so that students know what it is that they are doing right.  Just telling a student, “good job”, does not tell them what they did that was a “good job”, and does not give them feedback on how to replicate it.  Further, saying “good job”, implies that you think they are doing a good job and takes the ownership away from them.  Part of the power of self-regulated strategies is to empower the student.  We want students to think and feel like they are doing a “good job”.  When students take more ownership over their learning then they are more likely to remember what they are learning.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36AF3-CC6A-EB40-95BA-82A4417E5055}" type="slidenum">
              <a:rPr lang="en-US" smtClean="0"/>
              <a:pPr/>
              <a:t>45</a:t>
            </a:fld>
            <a:endParaRPr lang="en-US"/>
          </a:p>
        </p:txBody>
      </p:sp>
    </p:spTree>
    <p:extLst>
      <p:ext uri="{BB962C8B-B14F-4D97-AF65-F5344CB8AC3E}">
        <p14:creationId xmlns:p14="http://schemas.microsoft.com/office/powerpoint/2010/main" val="2600105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Research</a:t>
            </a:r>
            <a:r>
              <a:rPr lang="en-US" i="1" baseline="0" dirty="0" smtClean="0"/>
              <a:t> indicates that when students are aware of their goals, they achieve better. When monitoring the number of trials needed to reach mastery, use six-cycle graph paper (http://facstaff.gpc.edu/~apepper/ajpsemiloggraphs.pdf), daily recording sheets, or a color-coded bar graph (e.g., use blue for +1 facts, green for +2 facts, red for doubles facts) to keep track of how long it takes the student to reach mastery on different skills.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46</a:t>
            </a:fld>
            <a:endParaRPr lang="en-US"/>
          </a:p>
        </p:txBody>
      </p:sp>
    </p:spTree>
    <p:extLst>
      <p:ext uri="{BB962C8B-B14F-4D97-AF65-F5344CB8AC3E}">
        <p14:creationId xmlns:p14="http://schemas.microsoft.com/office/powerpoint/2010/main" val="3783915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36AF3-CC6A-EB40-95BA-82A4417E5055}" type="slidenum">
              <a:rPr lang="en-US" smtClean="0"/>
              <a:pPr/>
              <a:t>47</a:t>
            </a:fld>
            <a:endParaRPr lang="en-US"/>
          </a:p>
        </p:txBody>
      </p:sp>
    </p:spTree>
    <p:extLst>
      <p:ext uri="{BB962C8B-B14F-4D97-AF65-F5344CB8AC3E}">
        <p14:creationId xmlns:p14="http://schemas.microsoft.com/office/powerpoint/2010/main" val="2751225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next</a:t>
            </a:r>
            <a:r>
              <a:rPr lang="en-US" baseline="0" dirty="0" smtClean="0"/>
              <a:t> section we will talk about how maladaptive attributions can impede academic success and strategies to help students with intensive intervention needs develop more functional attribution.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r>
              <a:rPr lang="en-US" i="1" baseline="0" dirty="0" smtClean="0"/>
              <a:t> Ask participants to think about more functional attribution statements. </a:t>
            </a:r>
          </a:p>
          <a:p>
            <a:endParaRPr lang="en-US" i="1"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49</a:t>
            </a:fld>
            <a:endParaRPr lang="en-US"/>
          </a:p>
        </p:txBody>
      </p:sp>
    </p:spTree>
    <p:extLst>
      <p:ext uri="{BB962C8B-B14F-4D97-AF65-F5344CB8AC3E}">
        <p14:creationId xmlns:p14="http://schemas.microsoft.com/office/powerpoint/2010/main" val="4129805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36AF3-CC6A-EB40-95BA-82A4417E5055}" type="slidenum">
              <a:rPr lang="en-US" smtClean="0"/>
              <a:pPr/>
              <a:t>50</a:t>
            </a:fld>
            <a:endParaRPr lang="en-US"/>
          </a:p>
        </p:txBody>
      </p:sp>
    </p:spTree>
    <p:extLst>
      <p:ext uri="{BB962C8B-B14F-4D97-AF65-F5344CB8AC3E}">
        <p14:creationId xmlns:p14="http://schemas.microsoft.com/office/powerpoint/2010/main" val="1851778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a:t>
            </a:r>
            <a:r>
              <a:rPr lang="en-US" i="1" baseline="0" dirty="0" smtClean="0"/>
              <a:t> participants to suggest other examples.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51</a:t>
            </a:fld>
            <a:endParaRPr lang="en-US"/>
          </a:p>
        </p:txBody>
      </p:sp>
    </p:spTree>
    <p:extLst>
      <p:ext uri="{BB962C8B-B14F-4D97-AF65-F5344CB8AC3E}">
        <p14:creationId xmlns:p14="http://schemas.microsoft.com/office/powerpoint/2010/main" val="394698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p>
          <a:p>
            <a:endParaRPr lang="en-US" dirty="0" smtClean="0"/>
          </a:p>
          <a:p>
            <a:r>
              <a:rPr lang="en-US" dirty="0" smtClean="0"/>
              <a:t>Adapting</a:t>
            </a:r>
            <a:r>
              <a:rPr lang="en-US" baseline="0" dirty="0" smtClean="0"/>
              <a:t> interventions to make them more intense lies at the heart of the data-based individualization (DBI) process. </a:t>
            </a:r>
            <a:r>
              <a:rPr lang="en-US" i="1" baseline="0" dirty="0" smtClean="0"/>
              <a:t>(Review other elements of the graphic as needed.) </a:t>
            </a:r>
            <a:r>
              <a:rPr lang="en-US" baseline="0" dirty="0" smtClean="0"/>
              <a:t>The strategies we’ll discuss today provide you with methods for adapting your secondary intervention platforms when you find they are insufficient for specific students. As we’ll also discuss, use of precise progress monitoring data (</a:t>
            </a:r>
            <a:r>
              <a:rPr lang="en-US" i="1" baseline="0" dirty="0" smtClean="0"/>
              <a:t>note lower “Evidence” arrow</a:t>
            </a:r>
            <a:r>
              <a:rPr lang="en-US" baseline="0" dirty="0" smtClean="0"/>
              <a:t>) to determine the impact of these instructional adaptations is also an essential part of effective intensive intervention. These data provide the evidence base to help teachers/teams determine whether or not the intervention program is effective for the individual student and when changes may be needed. </a:t>
            </a:r>
          </a:p>
          <a:p>
            <a:endParaRPr lang="en-US" baseline="0" dirty="0" smtClean="0"/>
          </a:p>
          <a:p>
            <a:r>
              <a:rPr lang="en-US" i="1" baseline="0" dirty="0" smtClean="0"/>
              <a:t>For a more complete overview of the DBI process, visit: http://www.intensiveintervention.org/resource/introduction-data-based-individualization.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307484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In the following section, we’ll discuss how modifying the delivery</a:t>
            </a:r>
            <a:r>
              <a:rPr lang="en-US" i="0" baseline="0" dirty="0" smtClean="0"/>
              <a:t> of instruction can affect students with intensive intervention needs, and their implications for designing instruction/intervention. </a:t>
            </a:r>
          </a:p>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52</a:t>
            </a:fld>
            <a:endParaRPr lang="en-US"/>
          </a:p>
        </p:txBody>
      </p:sp>
    </p:spTree>
    <p:extLst>
      <p:ext uri="{BB962C8B-B14F-4D97-AF65-F5344CB8AC3E}">
        <p14:creationId xmlns:p14="http://schemas.microsoft.com/office/powerpoint/2010/main" val="1324939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talk about ways you can modify how</a:t>
            </a:r>
            <a:r>
              <a:rPr lang="en-US" baseline="0" dirty="0" smtClean="0"/>
              <a:t> you deliver academic content to make it more intensive. We’ll discuss the following strategies </a:t>
            </a:r>
            <a:r>
              <a:rPr lang="en-US" i="1" baseline="0" dirty="0" smtClean="0"/>
              <a:t>(briefly review slide).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53</a:t>
            </a:fld>
            <a:endParaRPr lang="en-US"/>
          </a:p>
        </p:txBody>
      </p:sp>
    </p:spTree>
    <p:extLst>
      <p:ext uri="{BB962C8B-B14F-4D97-AF65-F5344CB8AC3E}">
        <p14:creationId xmlns:p14="http://schemas.microsoft.com/office/powerpoint/2010/main" val="4171672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This adage (unknown</a:t>
            </a:r>
            <a:r>
              <a:rPr lang="en-US" i="0" baseline="0" dirty="0" smtClean="0"/>
              <a:t> source)</a:t>
            </a:r>
            <a:r>
              <a:rPr lang="en-US" i="0" dirty="0" smtClean="0"/>
              <a:t> is relevant</a:t>
            </a:r>
            <a:r>
              <a:rPr lang="en-US" i="0" baseline="0" dirty="0" smtClean="0"/>
              <a:t> to the DBI process because it’s about  perseverance. DBI helps us find programs that work for our neediest students, even when our initial attempts are not successful. Insufficient progress means that we haven’t found the right solution yet, not that we should stop trying to intervene. DBI helps us know when changes are needed, and allows us to inform those changes so that in the end, intervention works for the individual student.  </a:t>
            </a:r>
            <a:endParaRPr lang="en-US" i="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55</a:t>
            </a:fld>
            <a:endParaRPr lang="en-US"/>
          </a:p>
        </p:txBody>
      </p:sp>
    </p:spTree>
    <p:extLst>
      <p:ext uri="{BB962C8B-B14F-4D97-AF65-F5344CB8AC3E}">
        <p14:creationId xmlns:p14="http://schemas.microsoft.com/office/powerpoint/2010/main" val="1054358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Facilitators:</a:t>
            </a:r>
            <a:r>
              <a:rPr lang="en-US" i="1" baseline="0" dirty="0" smtClean="0"/>
              <a:t> Add your name to this slide.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56</a:t>
            </a:fld>
            <a:endParaRPr lang="en-US"/>
          </a:p>
        </p:txBody>
      </p:sp>
    </p:spTree>
    <p:extLst>
      <p:ext uri="{BB962C8B-B14F-4D97-AF65-F5344CB8AC3E}">
        <p14:creationId xmlns:p14="http://schemas.microsoft.com/office/powerpoint/2010/main" val="2947034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36AF3-CC6A-EB40-95BA-82A4417E5055}" type="slidenum">
              <a:rPr lang="en-US" smtClean="0"/>
              <a:pPr/>
              <a:t>58</a:t>
            </a:fld>
            <a:endParaRPr lang="en-US"/>
          </a:p>
        </p:txBody>
      </p:sp>
    </p:spTree>
    <p:extLst>
      <p:ext uri="{BB962C8B-B14F-4D97-AF65-F5344CB8AC3E}">
        <p14:creationId xmlns:p14="http://schemas.microsoft.com/office/powerpoint/2010/main" val="623357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36AF3-CC6A-EB40-95BA-82A4417E5055}" type="slidenum">
              <a:rPr lang="en-US" smtClean="0"/>
              <a:pPr/>
              <a:t>59</a:t>
            </a:fld>
            <a:endParaRPr lang="en-US"/>
          </a:p>
        </p:txBody>
      </p:sp>
    </p:spTree>
    <p:extLst>
      <p:ext uri="{BB962C8B-B14F-4D97-AF65-F5344CB8AC3E}">
        <p14:creationId xmlns:p14="http://schemas.microsoft.com/office/powerpoint/2010/main" val="3533602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60</a:t>
            </a:fld>
            <a:endParaRPr lang="en-US"/>
          </a:p>
        </p:txBody>
      </p:sp>
    </p:spTree>
    <p:extLst>
      <p:ext uri="{BB962C8B-B14F-4D97-AF65-F5344CB8AC3E}">
        <p14:creationId xmlns:p14="http://schemas.microsoft.com/office/powerpoint/2010/main" val="257683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smtClean="0"/>
              <a:t>Today’s conversation will be organized </a:t>
            </a:r>
            <a:r>
              <a:rPr lang="en-US" dirty="0"/>
              <a:t>about ways to intensify intervention along the following four dimensions. </a:t>
            </a:r>
            <a:r>
              <a:rPr lang="en-US" dirty="0" smtClean="0"/>
              <a:t>You </a:t>
            </a:r>
            <a:r>
              <a:rPr lang="en-US" dirty="0"/>
              <a:t>may notice that the first and second dimensions already occur frequently in your school. These are typically the most common methods of intensification. We’ve called these </a:t>
            </a:r>
            <a:r>
              <a:rPr lang="en-US" i="1" dirty="0"/>
              <a:t>quantitative </a:t>
            </a:r>
            <a:r>
              <a:rPr lang="en-US" dirty="0"/>
              <a:t>changes to instruction in prior modules. Quantitative changes typically refer to changes that increase the amount of instruction a student receives. The third and fourth dimensions are consistent with </a:t>
            </a:r>
            <a:r>
              <a:rPr lang="en-US" i="1" dirty="0"/>
              <a:t>qualitative </a:t>
            </a:r>
            <a:r>
              <a:rPr lang="en-US" dirty="0"/>
              <a:t>changes, or adaptations that change the method or content of instruction/intervention delivered. We’ll spend time discussing each of four dimensions now, but will spend most of the time on dimensions three and four because you may be less familiar with them. </a:t>
            </a:r>
            <a:endParaRPr lang="en-US" i="1" dirty="0"/>
          </a:p>
          <a:p>
            <a:pPr defTabSz="464790">
              <a:defRPr/>
            </a:pPr>
            <a:endParaRPr lang="en-US" i="1" dirty="0"/>
          </a:p>
          <a:p>
            <a:pPr defTabSz="464790">
              <a:defRPr/>
            </a:pPr>
            <a:endParaRPr lang="en-US" i="1" dirty="0"/>
          </a:p>
          <a:p>
            <a:pPr defTabSz="464790">
              <a:defRPr/>
            </a:pPr>
            <a:r>
              <a:rPr lang="en-US" i="1" dirty="0"/>
              <a:t>To read more, see: Vaughn, S., </a:t>
            </a:r>
            <a:r>
              <a:rPr lang="en-US" i="1" dirty="0" err="1"/>
              <a:t>Wanzek</a:t>
            </a:r>
            <a:r>
              <a:rPr lang="en-US" i="1" dirty="0"/>
              <a:t>, J., Murray, C. S., &amp; Roberts, G. (2012). Intensive interventions for students struggling in reading and mathematics: A practice guide. Portsmouth, NH: RMC Research Corporation, Center on Instruction. Retrieved from </a:t>
            </a:r>
            <a:r>
              <a:rPr lang="en-US" i="1" dirty="0">
                <a:hlinkClick r:id="rId3"/>
              </a:rPr>
              <a:t>http://www.centeroninstruction.org/files/Intensive%20Interventions%20for%20Students%20Struggling%20in%20Reading%20%26%20Math.pdf</a:t>
            </a:r>
            <a:r>
              <a:rPr lang="en-US" i="1" dirty="0"/>
              <a:t>.  </a:t>
            </a:r>
          </a:p>
          <a:p>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6</a:t>
            </a:fld>
            <a:endParaRPr lang="en-US"/>
          </a:p>
        </p:txBody>
      </p:sp>
    </p:spTree>
    <p:extLst>
      <p:ext uri="{BB962C8B-B14F-4D97-AF65-F5344CB8AC3E}">
        <p14:creationId xmlns:p14="http://schemas.microsoft.com/office/powerpoint/2010/main" val="334449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36AF3-CC6A-EB40-95BA-82A4417E5055}" type="slidenum">
              <a:rPr lang="en-US" smtClean="0"/>
              <a:pPr/>
              <a:t>8</a:t>
            </a:fld>
            <a:endParaRPr lang="en-US"/>
          </a:p>
        </p:txBody>
      </p:sp>
    </p:spTree>
    <p:extLst>
      <p:ext uri="{BB962C8B-B14F-4D97-AF65-F5344CB8AC3E}">
        <p14:creationId xmlns:p14="http://schemas.microsoft.com/office/powerpoint/2010/main" val="419896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As mentioned previously, practice 1, changing the dosage or time in instruction, is a change that may already be happening in your school.  It is a change that can occur quickly by </a:t>
            </a:r>
            <a:r>
              <a:rPr lang="en-US" b="0" i="1" baseline="0" dirty="0" smtClean="0"/>
              <a:t>(read or paraphrase slide)</a:t>
            </a:r>
            <a:endParaRPr lang="en-US" b="0" i="0" baseline="0" dirty="0" smtClean="0"/>
          </a:p>
        </p:txBody>
      </p:sp>
      <p:sp>
        <p:nvSpPr>
          <p:cNvPr id="4" name="Slide Number Placeholder 3"/>
          <p:cNvSpPr>
            <a:spLocks noGrp="1"/>
          </p:cNvSpPr>
          <p:nvPr>
            <p:ph type="sldNum" sz="quarter" idx="10"/>
          </p:nvPr>
        </p:nvSpPr>
        <p:spPr/>
        <p:txBody>
          <a:bodyPr/>
          <a:lstStyle/>
          <a:p>
            <a:fld id="{8D836AF3-CC6A-EB40-95BA-82A4417E5055}" type="slidenum">
              <a:rPr lang="en-US" smtClean="0"/>
              <a:pPr/>
              <a:t>9</a:t>
            </a:fld>
            <a:endParaRPr lang="en-US"/>
          </a:p>
        </p:txBody>
      </p:sp>
    </p:spTree>
    <p:extLst>
      <p:ext uri="{BB962C8B-B14F-4D97-AF65-F5344CB8AC3E}">
        <p14:creationId xmlns:p14="http://schemas.microsoft.com/office/powerpoint/2010/main" val="210389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may ask why should I change intervention time?   When the amount of time that the student spends in an intervention is increased it </a:t>
            </a:r>
            <a:r>
              <a:rPr lang="en-US" b="1" baseline="0" dirty="0" smtClean="0"/>
              <a:t>allows for more instruction </a:t>
            </a:r>
            <a:r>
              <a:rPr lang="en-US" b="0" baseline="0" dirty="0" smtClean="0"/>
              <a:t>to take place, </a:t>
            </a:r>
            <a:r>
              <a:rPr lang="en-US" b="1" baseline="0" dirty="0" smtClean="0"/>
              <a:t>provides more practice with feedback </a:t>
            </a:r>
            <a:r>
              <a:rPr lang="en-US" b="0" baseline="0" dirty="0" smtClean="0"/>
              <a:t>since the teacher is present and </a:t>
            </a:r>
            <a:r>
              <a:rPr lang="en-US" b="1" baseline="0" dirty="0" smtClean="0"/>
              <a:t>increases students’ engaged learning time.  </a:t>
            </a:r>
            <a:r>
              <a:rPr lang="en-US" b="0" baseline="0" dirty="0" smtClean="0"/>
              <a:t>All of these accelerate student learning. Please note that to achieve the greatest results in most cases, increasing the time should be combined with changes to content and method of delivery. </a:t>
            </a:r>
            <a:r>
              <a:rPr lang="en-US" sz="2400" b="1" dirty="0" smtClean="0"/>
              <a:t>Students with intensive needs often require 10-30 times the number of practice opportunities as their peers to learn new information—This takes time!</a:t>
            </a:r>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8D836AF3-CC6A-EB40-95BA-82A4417E5055}" type="slidenum">
              <a:rPr lang="en-US" smtClean="0"/>
              <a:pPr/>
              <a:t>10</a:t>
            </a:fld>
            <a:endParaRPr lang="en-US"/>
          </a:p>
        </p:txBody>
      </p:sp>
    </p:spTree>
    <p:extLst>
      <p:ext uri="{BB962C8B-B14F-4D97-AF65-F5344CB8AC3E}">
        <p14:creationId xmlns:p14="http://schemas.microsoft.com/office/powerpoint/2010/main" val="147416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1327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4633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5548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8682306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0625194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C9050EB5-2D55-4DFB-AE68-E2EAFCAF9C7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30778396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531250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144746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364144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82767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808167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265547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022317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4/23/2014</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0419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4/23/2014</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805678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50134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543926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1474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A2C485E7-E96C-ED40-A789-019AD283CB0B}" type="slidenum">
              <a:rPr lang="en-US" smtClean="0"/>
              <a:pPr/>
              <a:t>‹#›</a:t>
            </a:fld>
            <a:endParaRPr lang="en-US"/>
          </a:p>
        </p:txBody>
      </p:sp>
    </p:spTree>
    <p:extLst>
      <p:ext uri="{BB962C8B-B14F-4D97-AF65-F5344CB8AC3E}">
        <p14:creationId xmlns:p14="http://schemas.microsoft.com/office/powerpoint/2010/main" val="4041849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383063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461187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025758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4/23/2014</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92548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solidFill>
                  <a:srgbClr val="000000"/>
                </a:solidFill>
              </a:rPr>
              <a:pPr/>
              <a:t>4/23/2014</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285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lang="en-US" smtClean="0"/>
              <a:pPr/>
              <a:t>‹#›</a:t>
            </a:fld>
            <a:endParaRPr lang="en-US"/>
          </a:p>
        </p:txBody>
      </p:sp>
    </p:spTree>
    <p:extLst>
      <p:ext uri="{BB962C8B-B14F-4D97-AF65-F5344CB8AC3E}">
        <p14:creationId xmlns:p14="http://schemas.microsoft.com/office/powerpoint/2010/main" val="3115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pPr/>
              <a:t>4/23/2014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2C485E7-E96C-ED40-A789-019AD283CB0B}" type="slidenum">
              <a:rPr lang="en-US" smtClean="0"/>
              <a:pPr/>
              <a:t>‹#›</a:t>
            </a:fld>
            <a:endParaRPr lang="en-US"/>
          </a:p>
        </p:txBody>
      </p:sp>
    </p:spTree>
    <p:extLst>
      <p:ext uri="{BB962C8B-B14F-4D97-AF65-F5344CB8AC3E}">
        <p14:creationId xmlns:p14="http://schemas.microsoft.com/office/powerpoint/2010/main" val="321221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CFD8D-5EC8-6F41-B577-17C423687F1E}" type="datetimeFigureOut">
              <a:rPr lang="en-US" smtClean="0"/>
              <a:pPr/>
              <a:t>4/23/2014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2C485E7-E96C-ED40-A789-019AD283CB0B}" type="slidenum">
              <a:rPr lang="en-US" smtClean="0"/>
              <a:pPr/>
              <a:t>‹#›</a:t>
            </a:fld>
            <a:endParaRPr lang="en-US"/>
          </a:p>
        </p:txBody>
      </p:sp>
    </p:spTree>
    <p:extLst>
      <p:ext uri="{BB962C8B-B14F-4D97-AF65-F5344CB8AC3E}">
        <p14:creationId xmlns:p14="http://schemas.microsoft.com/office/powerpoint/2010/main" val="165432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A2C485E7-E96C-ED40-A789-019AD283CB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1039858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iming>
    <p:tnLst>
      <p:par>
        <p:cTn id="1" dur="indefinite" restart="never" nodeType="tmRoot"/>
      </p:par>
    </p:tnLst>
  </p:timing>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defTabSz="914400" fontAlgn="base">
              <a:spcBef>
                <a:spcPct val="0"/>
              </a:spcBef>
              <a:spcAft>
                <a:spcPct val="0"/>
              </a:spcAft>
            </a:pPr>
            <a:endParaRPr lang="en-US" dirty="0">
              <a:solidFill>
                <a:prstClr val="white">
                  <a:lumMod val="50000"/>
                </a:prstClr>
              </a:solidFill>
              <a:ea typeface="ＭＳ Ｐゴシック" charset="-128"/>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defTabSz="914400" fontAlgn="base">
              <a:spcBef>
                <a:spcPct val="0"/>
              </a:spcBef>
              <a:spcAft>
                <a:spcPct val="0"/>
              </a:spcAft>
            </a:pPr>
            <a:endParaRPr lang="en-US" dirty="0">
              <a:solidFill>
                <a:prstClr val="black">
                  <a:tint val="75000"/>
                </a:prstClr>
              </a:solidFill>
              <a:ea typeface="ＭＳ Ｐゴシック" charset="-128"/>
            </a:endParaRPr>
          </a:p>
        </p:txBody>
      </p:sp>
    </p:spTree>
    <p:extLst>
      <p:ext uri="{BB962C8B-B14F-4D97-AF65-F5344CB8AC3E}">
        <p14:creationId xmlns:p14="http://schemas.microsoft.com/office/powerpoint/2010/main" val="3630028875"/>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defTabSz="914400" fontAlgn="base">
              <a:spcBef>
                <a:spcPct val="0"/>
              </a:spcBef>
              <a:spcAft>
                <a:spcPct val="0"/>
              </a:spcAft>
            </a:pPr>
            <a:fld id="{4DBB3109-6B36-4C42-ABE5-993D6B0A452A}" type="slidenum">
              <a:rPr>
                <a:solidFill>
                  <a:srgbClr val="FFFFFF">
                    <a:lumMod val="75000"/>
                  </a:srgbClr>
                </a:solidFill>
              </a:rPr>
              <a:pPr defTabSz="914400" fontAlgn="base">
                <a:spcBef>
                  <a:spcPct val="0"/>
                </a:spcBef>
                <a:spcAft>
                  <a:spcPct val="0"/>
                </a:spcAft>
              </a:pPr>
              <a:t>‹#›</a:t>
            </a:fld>
            <a:endParaRPr>
              <a:solidFill>
                <a:srgbClr val="FFFFFF">
                  <a:lumMod val="75000"/>
                </a:srgbClr>
              </a:solidFill>
            </a:endParaRPr>
          </a:p>
        </p:txBody>
      </p:sp>
    </p:spTree>
    <p:extLst>
      <p:ext uri="{BB962C8B-B14F-4D97-AF65-F5344CB8AC3E}">
        <p14:creationId xmlns:p14="http://schemas.microsoft.com/office/powerpoint/2010/main" val="38178639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702" r:id="rId6"/>
    <p:sldLayoutId id="2147483703"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58654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iming>
    <p:tnLst>
      <p:par>
        <p:cTn id="1" dur="indefinite" restart="never" nodeType="tmRoot"/>
      </p:par>
    </p:tnLst>
  </p:timing>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637715565"/>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1.xml"/><Relationship Id="rId5" Type="http://schemas.openxmlformats.org/officeDocument/2006/relationships/image" Target="../media/image12.gif"/><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3.xml"/><Relationship Id="rId1" Type="http://schemas.openxmlformats.org/officeDocument/2006/relationships/slideLayout" Target="../slideLayouts/slideLayout26.xml"/><Relationship Id="rId5" Type="http://schemas.openxmlformats.org/officeDocument/2006/relationships/image" Target="../media/image20.wmf"/><Relationship Id="rId4" Type="http://schemas.openxmlformats.org/officeDocument/2006/relationships/image" Target="../media/image19.wmf"/></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6.xml"/><Relationship Id="rId5" Type="http://schemas.openxmlformats.org/officeDocument/2006/relationships/image" Target="../media/image23.jpeg"/><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ies.ed.gov/ncee/wwc/publications/practiceguides/"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5" Type="http://schemas.openxmlformats.org/officeDocument/2006/relationships/hyperlink" Target="http://www.centeroninstruction.org/files/Intensive%20Interventions%20for%20Students%20Struggling%20in%20Reading%20&amp;%20Math.pdf" TargetMode="External"/><Relationship Id="rId4" Type="http://schemas.openxmlformats.org/officeDocument/2006/relationships/hyperlink" Target="http://www.reading.org/Libraries/association-documents/ira_ccss_guidelines.pdf"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7" y="940000"/>
            <a:ext cx="8545511" cy="2438200"/>
          </a:xfrm>
        </p:spPr>
        <p:txBody>
          <a:bodyPr>
            <a:noAutofit/>
          </a:bodyPr>
          <a:lstStyle/>
          <a:p>
            <a:r>
              <a:rPr lang="en-US" sz="4000" i="1" dirty="0" smtClean="0"/>
              <a:t>So What do I do Now?  </a:t>
            </a:r>
            <a:r>
              <a:rPr lang="en-US" sz="4000" dirty="0" smtClean="0"/>
              <a:t/>
            </a:r>
            <a:br>
              <a:rPr lang="en-US" sz="4000" dirty="0" smtClean="0"/>
            </a:br>
            <a:r>
              <a:rPr lang="en-US" sz="4000" dirty="0" smtClean="0"/>
              <a:t>Strategies for Intensifying Intervention when Standard Approaches Don’t Work</a:t>
            </a:r>
            <a:endParaRPr lang="en-US" sz="4000" dirty="0"/>
          </a:p>
        </p:txBody>
      </p:sp>
      <p:sp>
        <p:nvSpPr>
          <p:cNvPr id="5" name="Subtitle 2"/>
          <p:cNvSpPr>
            <a:spLocks noGrp="1"/>
          </p:cNvSpPr>
          <p:nvPr>
            <p:ph type="body" sz="quarter" idx="12"/>
          </p:nvPr>
        </p:nvSpPr>
        <p:spPr>
          <a:xfrm>
            <a:off x="687388" y="2867282"/>
            <a:ext cx="8224837" cy="2486835"/>
          </a:xfrm>
        </p:spPr>
        <p:txBody>
          <a:bodyPr/>
          <a:lstStyle/>
          <a:p>
            <a:endParaRPr lang="en-US" dirty="0"/>
          </a:p>
          <a:p>
            <a:pPr marL="0" lvl="2" indent="0"/>
            <a:endParaRPr lang="en-US" dirty="0" smtClean="0"/>
          </a:p>
          <a:p>
            <a:pPr marL="0" lvl="2" indent="0"/>
            <a:r>
              <a:rPr lang="en-US" dirty="0" smtClean="0"/>
              <a:t>April 29, </a:t>
            </a:r>
            <a:r>
              <a:rPr lang="en-US" dirty="0"/>
              <a:t>2014</a:t>
            </a:r>
          </a:p>
          <a:p>
            <a:pPr lvl="1"/>
            <a:endParaRPr lang="en-US" dirty="0" smtClean="0"/>
          </a:p>
          <a:p>
            <a:pPr lvl="1"/>
            <a:r>
              <a:rPr lang="en-US" dirty="0" smtClean="0"/>
              <a:t>Sharon Vaughn, Ph.D.                       Rebecca Zumeta, Ph.D.</a:t>
            </a:r>
          </a:p>
          <a:p>
            <a:pPr lvl="2"/>
            <a:r>
              <a:rPr lang="en-US" dirty="0" smtClean="0"/>
              <a:t>University of Texas-Austin                              AIR </a:t>
            </a:r>
            <a:endParaRPr lang="en-US" dirty="0"/>
          </a:p>
        </p:txBody>
      </p:sp>
    </p:spTree>
    <p:extLst>
      <p:ext uri="{BB962C8B-B14F-4D97-AF65-F5344CB8AC3E}">
        <p14:creationId xmlns:p14="http://schemas.microsoft.com/office/powerpoint/2010/main" val="277089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should I change intervention time?</a:t>
            </a:r>
            <a:endParaRPr lang="en-US" dirty="0"/>
          </a:p>
        </p:txBody>
      </p:sp>
      <p:sp>
        <p:nvSpPr>
          <p:cNvPr id="3" name="Content Placeholder 2"/>
          <p:cNvSpPr>
            <a:spLocks noGrp="1"/>
          </p:cNvSpPr>
          <p:nvPr>
            <p:ph idx="1"/>
          </p:nvPr>
        </p:nvSpPr>
        <p:spPr/>
        <p:txBody>
          <a:bodyPr>
            <a:normAutofit lnSpcReduction="10000"/>
          </a:bodyPr>
          <a:lstStyle/>
          <a:p>
            <a:pPr marL="230187" lvl="1" indent="0">
              <a:buNone/>
            </a:pPr>
            <a:r>
              <a:rPr lang="en-US" sz="2800" dirty="0" smtClean="0"/>
              <a:t>When well designed, increased time accelerates learning by: </a:t>
            </a:r>
          </a:p>
          <a:p>
            <a:pPr marL="693738" lvl="1" indent="-287338"/>
            <a:r>
              <a:rPr lang="en-US" sz="2400" dirty="0" smtClean="0"/>
              <a:t>Allowing for more instruction. </a:t>
            </a:r>
          </a:p>
          <a:p>
            <a:pPr marL="693738" lvl="1" indent="-287338"/>
            <a:r>
              <a:rPr lang="en-US" sz="2400" dirty="0" smtClean="0"/>
              <a:t>Providing more practice with feedback.</a:t>
            </a:r>
          </a:p>
          <a:p>
            <a:pPr marL="693738" lvl="1" indent="-287338"/>
            <a:r>
              <a:rPr lang="en-US" sz="2400" dirty="0" smtClean="0"/>
              <a:t>Increasing students’ engaged learning time. </a:t>
            </a:r>
          </a:p>
          <a:p>
            <a:pPr marL="230187" lvl="1" indent="0">
              <a:buNone/>
            </a:pPr>
            <a:endParaRPr lang="en-US" sz="2400" i="1" dirty="0" smtClean="0"/>
          </a:p>
          <a:p>
            <a:pPr marL="230187" lvl="1" indent="0">
              <a:buNone/>
            </a:pPr>
            <a:r>
              <a:rPr lang="en-US" sz="2400" dirty="0" smtClean="0"/>
              <a:t>Students with intensive needs often require 10-30 times the number of practice opportunities as their peers to learn new information—This takes time!</a:t>
            </a:r>
          </a:p>
          <a:p>
            <a:pPr marL="230187" lvl="1" indent="0">
              <a:buNone/>
            </a:pPr>
            <a:endParaRPr lang="en-US" sz="2400" i="1" dirty="0" smtClean="0"/>
          </a:p>
          <a:p>
            <a:pPr marL="230187" lvl="1" indent="0">
              <a:buNone/>
            </a:pPr>
            <a:endParaRPr lang="en-US" sz="2400" i="1" dirty="0" smtClean="0"/>
          </a:p>
          <a:p>
            <a:pPr lvl="1"/>
            <a:endParaRPr lang="en-US" sz="2400" dirty="0" smtClean="0"/>
          </a:p>
          <a:p>
            <a:pPr marL="0" indent="0">
              <a:buNone/>
            </a:pPr>
            <a:endParaRPr lang="en-US" sz="12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34624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suggested duration of intensive intervention?</a:t>
            </a:r>
            <a:endParaRPr lang="en-US" dirty="0"/>
          </a:p>
        </p:txBody>
      </p:sp>
      <p:sp>
        <p:nvSpPr>
          <p:cNvPr id="3" name="Content Placeholder 2"/>
          <p:cNvSpPr>
            <a:spLocks noGrp="1"/>
          </p:cNvSpPr>
          <p:nvPr>
            <p:ph idx="1"/>
          </p:nvPr>
        </p:nvSpPr>
        <p:spPr/>
        <p:txBody>
          <a:bodyPr/>
          <a:lstStyle/>
          <a:p>
            <a:pPr marL="0" indent="0">
              <a:buNone/>
            </a:pPr>
            <a:r>
              <a:rPr lang="en-US" sz="2800" dirty="0" smtClean="0"/>
              <a:t>Consider: </a:t>
            </a:r>
          </a:p>
          <a:p>
            <a:pPr lvl="1"/>
            <a:r>
              <a:rPr lang="en-US" sz="2400" dirty="0" smtClean="0"/>
              <a:t>Students further behind need more intervention time.</a:t>
            </a:r>
          </a:p>
          <a:p>
            <a:pPr lvl="1"/>
            <a:r>
              <a:rPr lang="en-US" sz="2400" dirty="0" smtClean="0"/>
              <a:t>Students provided less appropriate Tier I instruction need more intervention time.</a:t>
            </a:r>
          </a:p>
          <a:p>
            <a:pPr lvl="1"/>
            <a:r>
              <a:rPr lang="en-US" sz="2400" dirty="0" smtClean="0"/>
              <a:t>Older students will likely need more time in intervention than younger students.  </a:t>
            </a:r>
          </a:p>
          <a:p>
            <a:pPr lvl="1">
              <a:buNone/>
            </a:pPr>
            <a:endParaRPr lang="en-US" sz="2400" i="1" dirty="0" smtClean="0"/>
          </a:p>
          <a:p>
            <a:pPr lvl="1">
              <a:buNone/>
            </a:pPr>
            <a:r>
              <a:rPr lang="en-US" sz="2400" i="1" dirty="0" smtClean="0"/>
              <a:t>* Research on the number of sessions varies, but at least 8-16 weeks, often longer.  </a:t>
            </a:r>
          </a:p>
          <a:p>
            <a:pPr lvl="1"/>
            <a:endParaRPr lang="en-US" sz="2800" dirty="0" smtClean="0"/>
          </a:p>
          <a:p>
            <a:pPr lvl="1"/>
            <a:endParaRPr lang="en-US" sz="2400" dirty="0"/>
          </a:p>
        </p:txBody>
      </p:sp>
    </p:spTree>
    <p:extLst>
      <p:ext uri="{BB962C8B-B14F-4D97-AF65-F5344CB8AC3E}">
        <p14:creationId xmlns:p14="http://schemas.microsoft.com/office/powerpoint/2010/main" val="319879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the suggested length and frequency of </a:t>
            </a:r>
            <a:r>
              <a:rPr lang="en-US" smtClean="0"/>
              <a:t>intensive intervention?</a:t>
            </a:r>
            <a:endParaRPr lang="en-US" dirty="0"/>
          </a:p>
        </p:txBody>
      </p:sp>
      <p:sp>
        <p:nvSpPr>
          <p:cNvPr id="3" name="Content Placeholder 2"/>
          <p:cNvSpPr>
            <a:spLocks noGrp="1"/>
          </p:cNvSpPr>
          <p:nvPr>
            <p:ph idx="1"/>
          </p:nvPr>
        </p:nvSpPr>
        <p:spPr>
          <a:xfrm>
            <a:off x="731309" y="2055812"/>
            <a:ext cx="8224837" cy="3794125"/>
          </a:xfrm>
        </p:spPr>
        <p:txBody>
          <a:bodyPr>
            <a:normAutofit/>
          </a:bodyPr>
          <a:lstStyle/>
          <a:p>
            <a:pPr marL="0" indent="0">
              <a:buNone/>
            </a:pPr>
            <a:r>
              <a:rPr lang="en-US" sz="2800" dirty="0" smtClean="0"/>
              <a:t>Consider:</a:t>
            </a:r>
          </a:p>
          <a:p>
            <a:pPr marL="508000" indent="-271463"/>
            <a:r>
              <a:rPr lang="en-US" dirty="0" smtClean="0"/>
              <a:t>How far the student is below grade-level</a:t>
            </a:r>
          </a:p>
          <a:p>
            <a:pPr marL="508000" indent="-271463"/>
            <a:r>
              <a:rPr lang="en-US" dirty="0"/>
              <a:t>T</a:t>
            </a:r>
            <a:r>
              <a:rPr lang="en-US" dirty="0" smtClean="0"/>
              <a:t>he length and frequency of the previous interventions</a:t>
            </a:r>
          </a:p>
          <a:p>
            <a:pPr marL="508000" indent="-271463"/>
            <a:r>
              <a:rPr lang="en-US" dirty="0" smtClean="0"/>
              <a:t>The complexity of the learning tasks</a:t>
            </a:r>
          </a:p>
          <a:p>
            <a:pPr marL="508000" indent="-271463"/>
            <a:r>
              <a:rPr lang="en-US" dirty="0" smtClean="0"/>
              <a:t>Student stamina and attention span </a:t>
            </a:r>
          </a:p>
          <a:p>
            <a:pPr marL="508000" indent="-271463"/>
            <a:endParaRPr lang="en-US" dirty="0" smtClean="0"/>
          </a:p>
          <a:p>
            <a:pPr marL="508000" indent="-271463">
              <a:buNone/>
            </a:pPr>
            <a:r>
              <a:rPr lang="en-US" i="1" dirty="0" smtClean="0"/>
              <a:t>* Evidence suggests that students with intensive needs may benefit from 60-120 min of intervention per day.</a:t>
            </a:r>
            <a:endParaRPr lang="en-US" i="1" dirty="0"/>
          </a:p>
        </p:txBody>
      </p:sp>
    </p:spTree>
    <p:extLst>
      <p:ext uri="{BB962C8B-B14F-4D97-AF65-F5344CB8AC3E}">
        <p14:creationId xmlns:p14="http://schemas.microsoft.com/office/powerpoint/2010/main" val="1219739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0080" y="333376"/>
            <a:ext cx="8046720" cy="1495424"/>
          </a:xfrm>
        </p:spPr>
        <p:txBody>
          <a:bodyPr>
            <a:normAutofit/>
          </a:bodyPr>
          <a:lstStyle/>
          <a:p>
            <a:r>
              <a:rPr lang="en-US" dirty="0" smtClean="0"/>
              <a:t>How should I use the additional time in intervention?</a:t>
            </a:r>
            <a:endParaRPr lang="en-US" dirty="0"/>
          </a:p>
        </p:txBody>
      </p:sp>
      <p:sp>
        <p:nvSpPr>
          <p:cNvPr id="3" name="Content Placeholder 2"/>
          <p:cNvSpPr>
            <a:spLocks noGrp="1"/>
          </p:cNvSpPr>
          <p:nvPr>
            <p:ph idx="1"/>
          </p:nvPr>
        </p:nvSpPr>
        <p:spPr>
          <a:xfrm>
            <a:off x="640080" y="1943100"/>
            <a:ext cx="8292905" cy="4348163"/>
          </a:xfrm>
        </p:spPr>
        <p:txBody>
          <a:bodyPr>
            <a:normAutofit/>
          </a:bodyPr>
          <a:lstStyle/>
          <a:p>
            <a:pPr marL="0" indent="0">
              <a:buNone/>
            </a:pPr>
            <a:r>
              <a:rPr lang="en-US" sz="2300" dirty="0" smtClean="0"/>
              <a:t>Use the additional time to accelerate learning by:</a:t>
            </a:r>
          </a:p>
          <a:p>
            <a:pPr marL="468313"/>
            <a:r>
              <a:rPr lang="en-US" sz="2300" dirty="0" smtClean="0"/>
              <a:t>Maximizing engaged learning time</a:t>
            </a:r>
          </a:p>
          <a:p>
            <a:pPr marL="468313"/>
            <a:r>
              <a:rPr lang="en-US" sz="2300" dirty="0" smtClean="0"/>
              <a:t>Minimizing waiting and transitions</a:t>
            </a:r>
          </a:p>
          <a:p>
            <a:pPr marL="468313"/>
            <a:r>
              <a:rPr lang="en-US" sz="2300" dirty="0" smtClean="0"/>
              <a:t>Teaching additional skills and strategies</a:t>
            </a:r>
          </a:p>
          <a:p>
            <a:pPr marL="468313"/>
            <a:r>
              <a:rPr lang="en-US" sz="2300" dirty="0"/>
              <a:t>P</a:t>
            </a:r>
            <a:r>
              <a:rPr lang="en-US" sz="2300" dirty="0" smtClean="0"/>
              <a:t>roviding additional practice opportunities with feedback</a:t>
            </a:r>
            <a:r>
              <a:rPr lang="en-US" sz="2300" dirty="0"/>
              <a:t> </a:t>
            </a:r>
            <a:endParaRPr lang="en-US" sz="2300" dirty="0" smtClean="0"/>
          </a:p>
          <a:p>
            <a:pPr marL="468313"/>
            <a:r>
              <a:rPr lang="en-US" sz="2300" dirty="0"/>
              <a:t>D</a:t>
            </a:r>
            <a:r>
              <a:rPr lang="en-US" sz="2300" dirty="0" smtClean="0"/>
              <a:t>elivering more explicit, systematic (step-by-step) instruction</a:t>
            </a:r>
          </a:p>
          <a:p>
            <a:pPr marL="468313"/>
            <a:r>
              <a:rPr lang="en-US" sz="2300" dirty="0"/>
              <a:t>M</a:t>
            </a:r>
            <a:r>
              <a:rPr lang="en-US" sz="2300" dirty="0" smtClean="0"/>
              <a:t>onitoring student progress to ensure that the additional learning time increases student mastery of skills. </a:t>
            </a:r>
            <a:endParaRPr lang="en-US" sz="2300" dirty="0"/>
          </a:p>
        </p:txBody>
      </p:sp>
    </p:spTree>
    <p:extLst>
      <p:ext uri="{BB962C8B-B14F-4D97-AF65-F5344CB8AC3E}">
        <p14:creationId xmlns:p14="http://schemas.microsoft.com/office/powerpoint/2010/main" val="220737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0724" y="318053"/>
            <a:ext cx="7118878" cy="1486894"/>
          </a:xfrm>
        </p:spPr>
        <p:txBody>
          <a:bodyPr/>
          <a:lstStyle/>
          <a:p>
            <a:pPr algn="ctr"/>
            <a:r>
              <a:rPr lang="en-US" dirty="0" smtClean="0"/>
              <a:t>Strategies for Adding Intervention Time</a:t>
            </a:r>
            <a:endParaRPr lang="en-US" dirty="0"/>
          </a:p>
        </p:txBody>
      </p:sp>
      <p:sp>
        <p:nvSpPr>
          <p:cNvPr id="2" name="Content Placeholder 1"/>
          <p:cNvSpPr>
            <a:spLocks noGrp="1"/>
          </p:cNvSpPr>
          <p:nvPr>
            <p:ph idx="1"/>
          </p:nvPr>
        </p:nvSpPr>
        <p:spPr>
          <a:xfrm>
            <a:off x="687526" y="1909509"/>
            <a:ext cx="8224699" cy="3852006"/>
          </a:xfrm>
        </p:spPr>
        <p:txBody>
          <a:bodyPr/>
          <a:lstStyle/>
          <a:p>
            <a:r>
              <a:rPr lang="en-US" sz="2200" b="1" dirty="0" smtClean="0"/>
              <a:t>Double dip: </a:t>
            </a:r>
            <a:r>
              <a:rPr lang="en-US" sz="2200" dirty="0" smtClean="0"/>
              <a:t>Rather than a single intervention block, students might receive intervention at different times during the day (e.g., 20 min in the morning and 20 min the afternoon rather than a single 40 min session) </a:t>
            </a:r>
            <a:r>
              <a:rPr lang="en-US" sz="2000" dirty="0"/>
              <a:t>(</a:t>
            </a:r>
            <a:r>
              <a:rPr lang="en-US" sz="2000" dirty="0" err="1"/>
              <a:t>Gersten</a:t>
            </a:r>
            <a:r>
              <a:rPr lang="en-US" sz="2000" dirty="0"/>
              <a:t> et al., 2008; Vaughn et al., 2012</a:t>
            </a:r>
            <a:r>
              <a:rPr lang="en-US" sz="2000" dirty="0" smtClean="0"/>
              <a:t>). </a:t>
            </a:r>
          </a:p>
          <a:p>
            <a:pPr marL="0" indent="0">
              <a:buNone/>
            </a:pPr>
            <a:r>
              <a:rPr lang="en-US" sz="2200" dirty="0" smtClean="0"/>
              <a:t> </a:t>
            </a:r>
          </a:p>
          <a:p>
            <a:r>
              <a:rPr lang="en-US" sz="2200" b="1" dirty="0" smtClean="0"/>
              <a:t>Use entry or exit routines: </a:t>
            </a:r>
            <a:r>
              <a:rPr lang="en-US" sz="2200" dirty="0" smtClean="0"/>
              <a:t>Provide independent or peer-mediated practice opportunities for students to minimize wait time and allow multiple small groups to run at once. </a:t>
            </a:r>
          </a:p>
          <a:p>
            <a:pPr marL="0" indent="0">
              <a:buNone/>
            </a:pPr>
            <a:endParaRPr lang="en-US" sz="1000" dirty="0" smtClean="0"/>
          </a:p>
          <a:p>
            <a:r>
              <a:rPr lang="en-US" sz="2200" b="1" dirty="0" smtClean="0"/>
              <a:t>Reinforce </a:t>
            </a:r>
            <a:r>
              <a:rPr lang="en-US" sz="2200" dirty="0" smtClean="0"/>
              <a:t>groups for following routines independently. </a:t>
            </a:r>
          </a:p>
          <a:p>
            <a:endParaRPr lang="en-US" sz="2200" dirty="0" smtClean="0"/>
          </a:p>
          <a:p>
            <a:pPr marL="0" indent="0">
              <a:buNone/>
            </a:pPr>
            <a:endParaRPr lang="en-US" sz="2200" dirty="0"/>
          </a:p>
          <a:p>
            <a:pPr marL="0" indent="0">
              <a:buNone/>
            </a:pPr>
            <a:endParaRPr lang="en-US" sz="800" dirty="0" smtClean="0"/>
          </a:p>
          <a:p>
            <a:endParaRPr lang="en-US" sz="800" dirty="0"/>
          </a:p>
          <a:p>
            <a:endParaRPr lang="en-US" sz="800" dirty="0" smtClean="0"/>
          </a:p>
          <a:p>
            <a:endParaRPr lang="en-US" sz="800" dirty="0"/>
          </a:p>
          <a:p>
            <a:endParaRPr lang="en-US" sz="800" dirty="0"/>
          </a:p>
          <a:p>
            <a:pPr marL="0" indent="0" algn="r">
              <a:buNone/>
            </a:pPr>
            <a:endParaRPr lang="en-US" sz="1800" dirty="0" smtClean="0"/>
          </a:p>
        </p:txBody>
      </p:sp>
      <p:pic>
        <p:nvPicPr>
          <p:cNvPr id="5" name="Picture 4" descr="MC900445692 (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724" y="318053"/>
            <a:ext cx="672230" cy="1533525"/>
          </a:xfrm>
          <a:prstGeom prst="rect">
            <a:avLst/>
          </a:prstGeom>
        </p:spPr>
      </p:pic>
    </p:spTree>
    <p:extLst>
      <p:ext uri="{BB962C8B-B14F-4D97-AF65-F5344CB8AC3E}">
        <p14:creationId xmlns:p14="http://schemas.microsoft.com/office/powerpoint/2010/main" val="48432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0724" y="318053"/>
            <a:ext cx="7118878" cy="1486894"/>
          </a:xfrm>
        </p:spPr>
        <p:txBody>
          <a:bodyPr/>
          <a:lstStyle/>
          <a:p>
            <a:pPr algn="ctr"/>
            <a:r>
              <a:rPr lang="en-US" dirty="0" smtClean="0"/>
              <a:t>Strategies for Adding Intervention Time (cont).</a:t>
            </a:r>
            <a:endParaRPr lang="en-US" dirty="0"/>
          </a:p>
        </p:txBody>
      </p:sp>
      <p:sp>
        <p:nvSpPr>
          <p:cNvPr id="2" name="Content Placeholder 1"/>
          <p:cNvSpPr>
            <a:spLocks noGrp="1"/>
          </p:cNvSpPr>
          <p:nvPr>
            <p:ph idx="1"/>
          </p:nvPr>
        </p:nvSpPr>
        <p:spPr>
          <a:xfrm>
            <a:off x="687526" y="1909509"/>
            <a:ext cx="8224699" cy="3852006"/>
          </a:xfrm>
        </p:spPr>
        <p:txBody>
          <a:bodyPr/>
          <a:lstStyle/>
          <a:p>
            <a:r>
              <a:rPr lang="en-US" sz="2800" b="1" dirty="0" smtClean="0"/>
              <a:t>Sample entry routine:</a:t>
            </a:r>
          </a:p>
          <a:p>
            <a:pPr lvl="1"/>
            <a:r>
              <a:rPr lang="en-US" sz="2400" b="1" dirty="0" smtClean="0"/>
              <a:t>Student comes into the classroom, gets a timer and does practice with math facts, writing down the scores on a recording sheet.  </a:t>
            </a:r>
          </a:p>
          <a:p>
            <a:pPr lvl="1">
              <a:buNone/>
            </a:pPr>
            <a:endParaRPr lang="en-US" sz="1600" b="1" dirty="0" smtClean="0"/>
          </a:p>
          <a:p>
            <a:pPr lvl="1">
              <a:buNone/>
            </a:pPr>
            <a:endParaRPr lang="en-US" sz="1600" dirty="0" smtClean="0"/>
          </a:p>
          <a:p>
            <a:r>
              <a:rPr lang="en-US" sz="2800" b="1" dirty="0" smtClean="0"/>
              <a:t>Sample exit routine:</a:t>
            </a:r>
          </a:p>
          <a:p>
            <a:pPr lvl="1"/>
            <a:r>
              <a:rPr lang="en-US" sz="2400" b="1" dirty="0" smtClean="0"/>
              <a:t>Student finished with the lesson does an oral reading fluency practice either alone or with a partner. </a:t>
            </a:r>
          </a:p>
          <a:p>
            <a:pPr>
              <a:buNone/>
            </a:pPr>
            <a:endParaRPr lang="en-US" sz="2200" dirty="0" smtClean="0"/>
          </a:p>
          <a:p>
            <a:pPr marL="0" indent="0">
              <a:buNone/>
            </a:pPr>
            <a:endParaRPr lang="en-US" sz="2200" dirty="0"/>
          </a:p>
          <a:p>
            <a:pPr marL="0" indent="0">
              <a:buNone/>
            </a:pPr>
            <a:endParaRPr lang="en-US" sz="800" dirty="0" smtClean="0"/>
          </a:p>
          <a:p>
            <a:endParaRPr lang="en-US" sz="800" dirty="0"/>
          </a:p>
          <a:p>
            <a:endParaRPr lang="en-US" sz="800" dirty="0" smtClean="0"/>
          </a:p>
          <a:p>
            <a:endParaRPr lang="en-US" sz="800" dirty="0"/>
          </a:p>
          <a:p>
            <a:endParaRPr lang="en-US" sz="800" dirty="0"/>
          </a:p>
          <a:p>
            <a:pPr marL="0" indent="0" algn="r">
              <a:buNone/>
            </a:pPr>
            <a:endParaRPr lang="en-US" sz="1800" dirty="0" smtClean="0"/>
          </a:p>
        </p:txBody>
      </p:sp>
      <p:pic>
        <p:nvPicPr>
          <p:cNvPr id="5" name="Picture 4" descr="MC900445692 (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724" y="318053"/>
            <a:ext cx="672230" cy="1533525"/>
          </a:xfrm>
          <a:prstGeom prst="rect">
            <a:avLst/>
          </a:prstGeom>
        </p:spPr>
      </p:pic>
    </p:spTree>
    <p:extLst>
      <p:ext uri="{BB962C8B-B14F-4D97-AF65-F5344CB8AC3E}">
        <p14:creationId xmlns:p14="http://schemas.microsoft.com/office/powerpoint/2010/main" val="48432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Practice #2: Change the Learning Environment to Promote Attention and Engagement&#10;"/>
          <p:cNvGrpSpPr/>
          <p:nvPr/>
        </p:nvGrpSpPr>
        <p:grpSpPr>
          <a:xfrm>
            <a:off x="1883664" y="658368"/>
            <a:ext cx="5469636" cy="5102352"/>
            <a:chOff x="1989323" y="1720875"/>
            <a:chExt cx="2483560" cy="2483560"/>
          </a:xfrm>
        </p:grpSpPr>
        <p:sp>
          <p:nvSpPr>
            <p:cNvPr id="8" name="Oval 7"/>
            <p:cNvSpPr/>
            <p:nvPr/>
          </p:nvSpPr>
          <p:spPr>
            <a:xfrm>
              <a:off x="1989323" y="1720875"/>
              <a:ext cx="2483560" cy="2483560"/>
            </a:xfrm>
            <a:prstGeom prst="ellipse">
              <a:avLst/>
            </a:prstGeom>
            <a:solidFill>
              <a:schemeClr val="accent2">
                <a:lumMod val="40000"/>
                <a:lumOff val="6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descr="Practice number 2: Change the Learning Environment to Promote Attention and Engagement&#10;"/>
            <p:cNvSpPr/>
            <p:nvPr/>
          </p:nvSpPr>
          <p:spPr>
            <a:xfrm>
              <a:off x="2353031" y="2084584"/>
              <a:ext cx="1827626"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4000" b="1" kern="1200" dirty="0" smtClean="0"/>
                <a:t>Practice #2: Change the Learning </a:t>
              </a:r>
              <a:r>
                <a:rPr lang="en-US" sz="4000" b="1" dirty="0"/>
                <a:t>E</a:t>
              </a:r>
              <a:r>
                <a:rPr lang="en-US" sz="4000" b="1" kern="1200" dirty="0" smtClean="0"/>
                <a:t>nvironment to Promote </a:t>
              </a:r>
              <a:r>
                <a:rPr lang="en-US" sz="4000" b="1" dirty="0"/>
                <a:t>A</a:t>
              </a:r>
              <a:r>
                <a:rPr lang="en-US" sz="4000" b="1" kern="1200" dirty="0" smtClean="0"/>
                <a:t>ttention and Engagement</a:t>
              </a:r>
              <a:endParaRPr lang="en-US" sz="4000" b="1" kern="1200" dirty="0"/>
            </a:p>
          </p:txBody>
        </p:sp>
      </p:grpSp>
    </p:spTree>
    <p:extLst>
      <p:ext uri="{BB962C8B-B14F-4D97-AF65-F5344CB8AC3E}">
        <p14:creationId xmlns:p14="http://schemas.microsoft.com/office/powerpoint/2010/main" val="302480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800" dirty="0"/>
              <a:t>Reduce group </a:t>
            </a:r>
            <a:r>
              <a:rPr lang="en-US" sz="2800" dirty="0" smtClean="0"/>
              <a:t>size</a:t>
            </a:r>
          </a:p>
          <a:p>
            <a:pPr lvl="1"/>
            <a:r>
              <a:rPr lang="en-US" sz="2800" dirty="0" smtClean="0"/>
              <a:t>Group students </a:t>
            </a:r>
            <a:r>
              <a:rPr lang="en-US" sz="2800" dirty="0"/>
              <a:t>with similar </a:t>
            </a:r>
            <a:r>
              <a:rPr lang="en-US" sz="2800" dirty="0" smtClean="0"/>
              <a:t>needs</a:t>
            </a:r>
          </a:p>
          <a:p>
            <a:pPr lvl="1"/>
            <a:r>
              <a:rPr lang="en-US" sz="2800" dirty="0" smtClean="0"/>
              <a:t>Change the instructional setting to reduce noise and other distractions and promote academic engagement.  </a:t>
            </a:r>
            <a:endParaRPr lang="en-US" sz="2800" dirty="0"/>
          </a:p>
          <a:p>
            <a:endParaRPr lang="en-US" dirty="0"/>
          </a:p>
        </p:txBody>
      </p:sp>
      <p:sp>
        <p:nvSpPr>
          <p:cNvPr id="3" name="Title 2"/>
          <p:cNvSpPr>
            <a:spLocks noGrp="1"/>
          </p:cNvSpPr>
          <p:nvPr>
            <p:ph type="title"/>
          </p:nvPr>
        </p:nvSpPr>
        <p:spPr/>
        <p:txBody>
          <a:bodyPr>
            <a:noAutofit/>
          </a:bodyPr>
          <a:lstStyle/>
          <a:p>
            <a:r>
              <a:rPr lang="en-US" sz="3600" dirty="0" smtClean="0"/>
              <a:t>Practice #2: Change the Learning </a:t>
            </a:r>
            <a:r>
              <a:rPr lang="en-US" sz="3600" dirty="0"/>
              <a:t>E</a:t>
            </a:r>
            <a:r>
              <a:rPr lang="en-US" sz="3600" dirty="0" smtClean="0"/>
              <a:t>nvironment to Promote </a:t>
            </a:r>
            <a:r>
              <a:rPr lang="en-US" sz="3600" dirty="0"/>
              <a:t>A</a:t>
            </a:r>
            <a:r>
              <a:rPr lang="en-US" sz="3600" dirty="0" smtClean="0"/>
              <a:t>ttention and Engagement </a:t>
            </a:r>
            <a:endParaRPr lang="en-US" sz="3600" dirty="0"/>
          </a:p>
        </p:txBody>
      </p:sp>
    </p:spTree>
    <p:extLst>
      <p:ext uri="{BB962C8B-B14F-4D97-AF65-F5344CB8AC3E}">
        <p14:creationId xmlns:p14="http://schemas.microsoft.com/office/powerpoint/2010/main" val="891058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ideal group size for providing intervention?</a:t>
            </a:r>
            <a:endParaRPr lang="en-US" dirty="0"/>
          </a:p>
        </p:txBody>
      </p:sp>
      <p:sp>
        <p:nvSpPr>
          <p:cNvPr id="3" name="Content Placeholder 2"/>
          <p:cNvSpPr>
            <a:spLocks noGrp="1"/>
          </p:cNvSpPr>
          <p:nvPr>
            <p:ph idx="1"/>
          </p:nvPr>
        </p:nvSpPr>
        <p:spPr/>
        <p:txBody>
          <a:bodyPr/>
          <a:lstStyle/>
          <a:p>
            <a:r>
              <a:rPr lang="en-US" dirty="0" smtClean="0"/>
              <a:t>Small groups, up to 4 students, may provide the most intensive intervention at the elementary level.</a:t>
            </a:r>
          </a:p>
          <a:p>
            <a:endParaRPr lang="en-US" dirty="0" smtClean="0"/>
          </a:p>
          <a:p>
            <a:r>
              <a:rPr lang="en-US" dirty="0" smtClean="0"/>
              <a:t>Research has not identified one ideal intervention group size that increases outcomes for all or most students, particularly in older students in grades 6-12.</a:t>
            </a:r>
          </a:p>
          <a:p>
            <a:pPr marL="0" indent="0">
              <a:buNone/>
            </a:pPr>
            <a:endParaRPr lang="en-US" dirty="0" smtClean="0"/>
          </a:p>
          <a:p>
            <a:endParaRPr lang="en-US" dirty="0"/>
          </a:p>
        </p:txBody>
      </p:sp>
    </p:spTree>
    <p:extLst>
      <p:ext uri="{BB962C8B-B14F-4D97-AF65-F5344CB8AC3E}">
        <p14:creationId xmlns:p14="http://schemas.microsoft.com/office/powerpoint/2010/main" val="3222450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09509"/>
            <a:ext cx="8224699" cy="3852006"/>
          </a:xfrm>
        </p:spPr>
        <p:txBody>
          <a:bodyPr/>
          <a:lstStyle/>
          <a:p>
            <a:r>
              <a:rPr lang="en-US" dirty="0" smtClean="0"/>
              <a:t>Develop entry or exit routines that provide independent or peer-mediated practice opportunities for students.</a:t>
            </a:r>
          </a:p>
          <a:p>
            <a:r>
              <a:rPr lang="en-US" dirty="0" smtClean="0"/>
              <a:t>Reinforce groups for following routines independently.</a:t>
            </a:r>
          </a:p>
          <a:p>
            <a:r>
              <a:rPr lang="en-US" dirty="0" smtClean="0"/>
              <a:t>Use peers, parent volunteers, </a:t>
            </a:r>
            <a:r>
              <a:rPr lang="en-US" dirty="0" err="1" smtClean="0"/>
              <a:t>paraeducators</a:t>
            </a:r>
            <a:r>
              <a:rPr lang="en-US" dirty="0" smtClean="0"/>
              <a:t>, or computer programs for practice activities.</a:t>
            </a:r>
          </a:p>
          <a:p>
            <a:r>
              <a:rPr lang="en-US" dirty="0" smtClean="0"/>
              <a:t>Use teacher time for instruction and assessment of new skills.</a:t>
            </a:r>
          </a:p>
          <a:p>
            <a:endParaRPr lang="en-US" dirty="0" smtClean="0"/>
          </a:p>
          <a:p>
            <a:endParaRPr lang="en-US" dirty="0"/>
          </a:p>
          <a:p>
            <a:endParaRPr lang="en-US" sz="1600" dirty="0" smtClean="0"/>
          </a:p>
          <a:p>
            <a:endParaRPr lang="en-US" sz="2200" dirty="0" smtClean="0"/>
          </a:p>
          <a:p>
            <a:pPr marL="0" indent="0">
              <a:buNone/>
            </a:pPr>
            <a:endParaRPr lang="en-US" sz="2200" dirty="0"/>
          </a:p>
          <a:p>
            <a:pPr marL="0" indent="0">
              <a:buNone/>
            </a:pPr>
            <a:endParaRPr lang="en-US" sz="800" dirty="0" smtClean="0"/>
          </a:p>
          <a:p>
            <a:endParaRPr lang="en-US" sz="800" dirty="0"/>
          </a:p>
          <a:p>
            <a:endParaRPr lang="en-US" sz="800" dirty="0" smtClean="0"/>
          </a:p>
          <a:p>
            <a:endParaRPr lang="en-US" sz="800" dirty="0"/>
          </a:p>
          <a:p>
            <a:endParaRPr lang="en-US" sz="800" dirty="0"/>
          </a:p>
          <a:p>
            <a:pPr marL="0" indent="0" algn="r">
              <a:buNone/>
            </a:pPr>
            <a:endParaRPr lang="en-US" sz="1800" dirty="0" smtClean="0"/>
          </a:p>
        </p:txBody>
      </p:sp>
      <p:sp>
        <p:nvSpPr>
          <p:cNvPr id="3" name="Title 2"/>
          <p:cNvSpPr>
            <a:spLocks noGrp="1"/>
          </p:cNvSpPr>
          <p:nvPr>
            <p:ph type="title"/>
          </p:nvPr>
        </p:nvSpPr>
        <p:spPr/>
        <p:txBody>
          <a:bodyPr/>
          <a:lstStyle/>
          <a:p>
            <a:r>
              <a:rPr lang="en-US" dirty="0" smtClean="0"/>
              <a:t>Reducing Group Size with Limited Resources</a:t>
            </a:r>
            <a:endParaRPr lang="en-US" dirty="0"/>
          </a:p>
        </p:txBody>
      </p:sp>
    </p:spTree>
    <p:extLst>
      <p:ext uri="{BB962C8B-B14F-4D97-AF65-F5344CB8AC3E}">
        <p14:creationId xmlns:p14="http://schemas.microsoft.com/office/powerpoint/2010/main" val="2164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note about questions…</a:t>
            </a:r>
            <a:endParaRPr lang="en-US" dirty="0"/>
          </a:p>
        </p:txBody>
      </p:sp>
      <p:sp>
        <p:nvSpPr>
          <p:cNvPr id="5" name="Right Arrow 4"/>
          <p:cNvSpPr/>
          <p:nvPr/>
        </p:nvSpPr>
        <p:spPr>
          <a:xfrm>
            <a:off x="3347049" y="2311879"/>
            <a:ext cx="1155940" cy="3450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347049" y="4517365"/>
            <a:ext cx="1155940" cy="3450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7803" y="1920180"/>
            <a:ext cx="3019245" cy="1535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type questions related to </a:t>
            </a:r>
            <a:r>
              <a:rPr lang="en-US" u="sng" dirty="0" smtClean="0">
                <a:solidFill>
                  <a:schemeClr val="tx1"/>
                </a:solidFill>
              </a:rPr>
              <a:t>technical issues </a:t>
            </a:r>
            <a:r>
              <a:rPr lang="en-US" dirty="0" smtClean="0">
                <a:solidFill>
                  <a:schemeClr val="tx1"/>
                </a:solidFill>
              </a:rPr>
              <a:t>in the </a:t>
            </a:r>
            <a:r>
              <a:rPr lang="en-US" b="1" dirty="0" smtClean="0">
                <a:solidFill>
                  <a:schemeClr val="tx1"/>
                </a:solidFill>
              </a:rPr>
              <a:t>Chat box</a:t>
            </a:r>
            <a:r>
              <a:rPr lang="en-US" dirty="0" smtClean="0">
                <a:solidFill>
                  <a:schemeClr val="tx1"/>
                </a:solidFill>
              </a:rPr>
              <a:t>.</a:t>
            </a:r>
            <a:endParaRPr lang="en-US" dirty="0">
              <a:solidFill>
                <a:schemeClr val="tx1"/>
              </a:solidFill>
            </a:endParaRPr>
          </a:p>
        </p:txBody>
      </p:sp>
      <p:sp>
        <p:nvSpPr>
          <p:cNvPr id="9" name="Rectangle 8"/>
          <p:cNvSpPr/>
          <p:nvPr/>
        </p:nvSpPr>
        <p:spPr>
          <a:xfrm>
            <a:off x="327802" y="3922142"/>
            <a:ext cx="3019245" cy="1535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type questions related to </a:t>
            </a:r>
            <a:r>
              <a:rPr lang="en-US" u="sng" dirty="0" smtClean="0">
                <a:solidFill>
                  <a:schemeClr val="tx1"/>
                </a:solidFill>
              </a:rPr>
              <a:t>webinar content </a:t>
            </a:r>
            <a:r>
              <a:rPr lang="en-US" dirty="0" smtClean="0">
                <a:solidFill>
                  <a:schemeClr val="tx1"/>
                </a:solidFill>
              </a:rPr>
              <a:t>in the </a:t>
            </a:r>
            <a:r>
              <a:rPr lang="en-US" b="1" dirty="0" smtClean="0">
                <a:solidFill>
                  <a:schemeClr val="tx1"/>
                </a:solidFill>
              </a:rPr>
              <a:t>Q&amp;A box</a:t>
            </a:r>
            <a:r>
              <a:rPr lang="en-US" dirty="0" smtClean="0">
                <a:solidFill>
                  <a:schemeClr val="tx1"/>
                </a:solidFill>
              </a:rPr>
              <a:t>.</a:t>
            </a:r>
            <a:endParaRPr lang="en-US" dirty="0">
              <a:solidFill>
                <a:schemeClr val="tx1"/>
              </a:solidFill>
            </a:endParaRPr>
          </a:p>
        </p:txBody>
      </p:sp>
      <p:pic>
        <p:nvPicPr>
          <p:cNvPr id="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16" y="1813153"/>
            <a:ext cx="2812211" cy="4422692"/>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774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small homogeneous groups?</a:t>
            </a:r>
            <a:endParaRPr lang="en-US" dirty="0"/>
          </a:p>
        </p:txBody>
      </p:sp>
      <p:sp>
        <p:nvSpPr>
          <p:cNvPr id="3" name="Content Placeholder 2"/>
          <p:cNvSpPr>
            <a:spLocks noGrp="1"/>
          </p:cNvSpPr>
          <p:nvPr>
            <p:ph idx="1"/>
          </p:nvPr>
        </p:nvSpPr>
        <p:spPr/>
        <p:txBody>
          <a:bodyPr/>
          <a:lstStyle/>
          <a:p>
            <a:r>
              <a:rPr lang="en-US" sz="2800" dirty="0" smtClean="0"/>
              <a:t>Increases engaged </a:t>
            </a:r>
            <a:r>
              <a:rPr lang="en-US" sz="2800" dirty="0"/>
              <a:t>interaction opportunities between </a:t>
            </a:r>
            <a:r>
              <a:rPr lang="en-US" sz="2800" dirty="0" smtClean="0"/>
              <a:t>student(s</a:t>
            </a:r>
            <a:r>
              <a:rPr lang="en-US" sz="2800" dirty="0"/>
              <a:t>) and </a:t>
            </a:r>
            <a:r>
              <a:rPr lang="en-US" sz="2800" dirty="0" smtClean="0"/>
              <a:t>teacher</a:t>
            </a:r>
          </a:p>
          <a:p>
            <a:r>
              <a:rPr lang="en-US" sz="2800" dirty="0" smtClean="0"/>
              <a:t>Provides more opportunities for practice with feedback </a:t>
            </a:r>
          </a:p>
          <a:p>
            <a:r>
              <a:rPr lang="en-US" sz="2800" dirty="0" smtClean="0"/>
              <a:t>Allows teachers to match instruction to specific student needs</a:t>
            </a:r>
          </a:p>
          <a:p>
            <a:r>
              <a:rPr lang="en-US" sz="2800" dirty="0" smtClean="0"/>
              <a:t>Better </a:t>
            </a:r>
            <a:r>
              <a:rPr lang="en-US" sz="2800" dirty="0"/>
              <a:t>able to monitor on-task </a:t>
            </a:r>
            <a:r>
              <a:rPr lang="en-US" sz="2800" dirty="0" smtClean="0"/>
              <a:t>behavior </a:t>
            </a:r>
            <a:r>
              <a:rPr lang="en-US" sz="2800" dirty="0"/>
              <a:t>and engagement</a:t>
            </a:r>
          </a:p>
          <a:p>
            <a:endParaRPr lang="en-US" sz="2800" dirty="0" smtClean="0"/>
          </a:p>
        </p:txBody>
      </p:sp>
    </p:spTree>
    <p:extLst>
      <p:ext uri="{BB962C8B-B14F-4D97-AF65-F5344CB8AC3E}">
        <p14:creationId xmlns:p14="http://schemas.microsoft.com/office/powerpoint/2010/main" val="161438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Practice number 3: Combine Cognitive Processing Strategies with Academic Learning&#10;"/>
          <p:cNvGrpSpPr/>
          <p:nvPr/>
        </p:nvGrpSpPr>
        <p:grpSpPr>
          <a:xfrm>
            <a:off x="1773936" y="548640"/>
            <a:ext cx="5321808" cy="5175504"/>
            <a:chOff x="4077560" y="1771565"/>
            <a:chExt cx="2483560" cy="2483560"/>
          </a:xfrm>
        </p:grpSpPr>
        <p:sp>
          <p:nvSpPr>
            <p:cNvPr id="8" name="Oval 7"/>
            <p:cNvSpPr/>
            <p:nvPr/>
          </p:nvSpPr>
          <p:spPr>
            <a:xfrm>
              <a:off x="4077560" y="1771565"/>
              <a:ext cx="2483560" cy="2483560"/>
            </a:xfrm>
            <a:prstGeom prst="ellipse">
              <a:avLst/>
            </a:pr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4441269" y="2135274"/>
              <a:ext cx="1756142"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3800" b="1" kern="1200" dirty="0" smtClean="0"/>
                <a:t>Practice #3: Combine Cognitive Processing Strategies with Academic Learning</a:t>
              </a:r>
              <a:endParaRPr lang="en-US" sz="3800" b="1" kern="1200" dirty="0"/>
            </a:p>
          </p:txBody>
        </p:sp>
      </p:grpSp>
    </p:spTree>
    <p:extLst>
      <p:ext uri="{BB962C8B-B14F-4D97-AF65-F5344CB8AC3E}">
        <p14:creationId xmlns:p14="http://schemas.microsoft.com/office/powerpoint/2010/main" val="154227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Considerations when Designing Intensive Intervention</a:t>
            </a:r>
            <a:endParaRPr lang="en-US" dirty="0"/>
          </a:p>
        </p:txBody>
      </p:sp>
      <p:sp>
        <p:nvSpPr>
          <p:cNvPr id="3" name="Content Placeholder 2"/>
          <p:cNvSpPr>
            <a:spLocks noGrp="1"/>
          </p:cNvSpPr>
          <p:nvPr>
            <p:ph idx="1"/>
          </p:nvPr>
        </p:nvSpPr>
        <p:spPr/>
        <p:txBody>
          <a:bodyPr/>
          <a:lstStyle/>
          <a:p>
            <a:pPr marL="0" indent="0">
              <a:buNone/>
            </a:pPr>
            <a:r>
              <a:rPr lang="en-US" sz="2800" dirty="0" smtClean="0"/>
              <a:t>Academic interventions should also support cognitive processes such as:</a:t>
            </a:r>
          </a:p>
          <a:p>
            <a:pPr marL="622300" indent="-274638"/>
            <a:r>
              <a:rPr lang="en-US" sz="2600" dirty="0"/>
              <a:t>Memory </a:t>
            </a:r>
          </a:p>
          <a:p>
            <a:pPr marL="622300" indent="-274638"/>
            <a:r>
              <a:rPr lang="en-US" sz="2600" dirty="0"/>
              <a:t>Self-regulation and </a:t>
            </a:r>
            <a:r>
              <a:rPr lang="en-US" sz="2600" dirty="0" smtClean="0"/>
              <a:t>self-monitoring</a:t>
            </a:r>
          </a:p>
          <a:p>
            <a:pPr marL="622300" indent="-274638"/>
            <a:r>
              <a:rPr lang="en-US" sz="2600" dirty="0" smtClean="0"/>
              <a:t>Attribution</a:t>
            </a:r>
            <a:endParaRPr lang="en-US" sz="2600" dirty="0"/>
          </a:p>
          <a:p>
            <a:pPr marL="622300" indent="-274638"/>
            <a:r>
              <a:rPr lang="en-US" sz="2600" dirty="0" smtClean="0"/>
              <a:t>Attention</a:t>
            </a:r>
            <a:endParaRPr lang="en-US" sz="2600" dirty="0"/>
          </a:p>
        </p:txBody>
      </p:sp>
    </p:spTree>
    <p:extLst>
      <p:ext uri="{BB962C8B-B14F-4D97-AF65-F5344CB8AC3E}">
        <p14:creationId xmlns:p14="http://schemas.microsoft.com/office/powerpoint/2010/main" val="3306448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1A8B8B9-B651-4439-A868-E8F04EF81465}" type="slidenum">
              <a:rPr lang="en-US" smtClean="0"/>
              <a:pPr/>
              <a:t>23</a:t>
            </a:fld>
            <a:endParaRPr lang="en-US" dirty="0"/>
          </a:p>
        </p:txBody>
      </p:sp>
    </p:spTree>
    <p:extLst>
      <p:ext uri="{BB962C8B-B14F-4D97-AF65-F5344CB8AC3E}">
        <p14:creationId xmlns:p14="http://schemas.microsoft.com/office/powerpoint/2010/main" val="364795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poor memory impede academic success?</a:t>
            </a:r>
            <a:endParaRPr lang="en-US" dirty="0"/>
          </a:p>
        </p:txBody>
      </p:sp>
      <p:sp>
        <p:nvSpPr>
          <p:cNvPr id="3" name="Content Placeholder 2"/>
          <p:cNvSpPr>
            <a:spLocks noGrp="1"/>
          </p:cNvSpPr>
          <p:nvPr>
            <p:ph idx="1"/>
          </p:nvPr>
        </p:nvSpPr>
        <p:spPr>
          <a:xfrm>
            <a:off x="687388" y="1922231"/>
            <a:ext cx="8224837" cy="3911641"/>
          </a:xfrm>
        </p:spPr>
        <p:txBody>
          <a:bodyPr>
            <a:normAutofit fontScale="92500" lnSpcReduction="20000"/>
          </a:bodyPr>
          <a:lstStyle/>
          <a:p>
            <a:pPr marL="0" indent="0">
              <a:buNone/>
            </a:pPr>
            <a:r>
              <a:rPr lang="en-US" sz="3000" dirty="0"/>
              <a:t>S</a:t>
            </a:r>
            <a:r>
              <a:rPr lang="en-US" sz="3000" dirty="0" smtClean="0"/>
              <a:t>tudents with memory problems may have difficulty recalling: </a:t>
            </a:r>
            <a:endParaRPr lang="en-US" sz="3000" dirty="0"/>
          </a:p>
          <a:p>
            <a:pPr marL="401638" indent="-236538"/>
            <a:r>
              <a:rPr lang="en-US" sz="2600" dirty="0" smtClean="0"/>
              <a:t> A sentence or description they just read</a:t>
            </a:r>
          </a:p>
          <a:p>
            <a:pPr marL="401638" indent="-236538"/>
            <a:r>
              <a:rPr lang="en-US" sz="2600" dirty="0" smtClean="0"/>
              <a:t>Components of a multi-step math problem</a:t>
            </a:r>
          </a:p>
          <a:p>
            <a:pPr marL="401638" indent="-236538"/>
            <a:r>
              <a:rPr lang="en-US" sz="2600" dirty="0" smtClean="0"/>
              <a:t>Steps in a sequence (e.g., math operations, independent work, organizational routines) </a:t>
            </a:r>
          </a:p>
          <a:p>
            <a:pPr marL="401638" indent="-236538"/>
            <a:r>
              <a:rPr lang="en-US" sz="2600" dirty="0" smtClean="0"/>
              <a:t>Multi-step directions </a:t>
            </a:r>
          </a:p>
          <a:p>
            <a:pPr marL="401638" indent="-236538"/>
            <a:r>
              <a:rPr lang="en-US" sz="2600" dirty="0"/>
              <a:t>P</a:t>
            </a:r>
            <a:r>
              <a:rPr lang="en-US" sz="2600" dirty="0" smtClean="0"/>
              <a:t>revious learning that relates to new information </a:t>
            </a:r>
          </a:p>
          <a:p>
            <a:pPr marL="401638" indent="-236538"/>
            <a:r>
              <a:rPr lang="en-US" sz="2600" dirty="0" smtClean="0"/>
              <a:t>Information presented in one modality (e.g., auditory only)</a:t>
            </a:r>
            <a:endParaRPr lang="en-US" sz="2600" dirty="0"/>
          </a:p>
          <a:p>
            <a:pPr marL="457200" indent="0" algn="r">
              <a:buNone/>
            </a:pPr>
            <a:endParaRPr lang="en-US" sz="1800" dirty="0" smtClean="0"/>
          </a:p>
          <a:p>
            <a:pPr marL="457200" indent="0" algn="r">
              <a:buNone/>
            </a:pPr>
            <a:r>
              <a:rPr lang="en-US" sz="2100" dirty="0" smtClean="0"/>
              <a:t>(Swanson, </a:t>
            </a:r>
            <a:r>
              <a:rPr lang="en-US" sz="2100" dirty="0" err="1" smtClean="0"/>
              <a:t>Zheng</a:t>
            </a:r>
            <a:r>
              <a:rPr lang="en-US" sz="2100" dirty="0" smtClean="0"/>
              <a:t>, &amp; </a:t>
            </a:r>
            <a:r>
              <a:rPr lang="en-US" sz="2100" dirty="0" err="1" smtClean="0"/>
              <a:t>Jerman</a:t>
            </a:r>
            <a:r>
              <a:rPr lang="en-US" sz="2100" dirty="0" smtClean="0"/>
              <a:t>, 2009</a:t>
            </a:r>
            <a:r>
              <a:rPr lang="en-US" sz="1800" dirty="0" smtClean="0"/>
              <a:t>). </a:t>
            </a:r>
            <a:endParaRPr lang="en-US" sz="1800" dirty="0"/>
          </a:p>
        </p:txBody>
      </p:sp>
    </p:spTree>
    <p:extLst>
      <p:ext uri="{BB962C8B-B14F-4D97-AF65-F5344CB8AC3E}">
        <p14:creationId xmlns:p14="http://schemas.microsoft.com/office/powerpoint/2010/main" val="364808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that a student struggles with poor memory</a:t>
            </a:r>
            <a:endParaRPr lang="en-US" dirty="0"/>
          </a:p>
        </p:txBody>
      </p:sp>
      <p:sp>
        <p:nvSpPr>
          <p:cNvPr id="3" name="Content Placeholder 2"/>
          <p:cNvSpPr>
            <a:spLocks noGrp="1"/>
          </p:cNvSpPr>
          <p:nvPr>
            <p:ph idx="1"/>
          </p:nvPr>
        </p:nvSpPr>
        <p:spPr/>
        <p:txBody>
          <a:bodyPr/>
          <a:lstStyle/>
          <a:p>
            <a:r>
              <a:rPr lang="en-US" dirty="0" smtClean="0"/>
              <a:t>Low scores for digit span or other measures of working memory on cognitive assessments.</a:t>
            </a:r>
          </a:p>
          <a:p>
            <a:r>
              <a:rPr lang="en-US" dirty="0" smtClean="0"/>
              <a:t>Frequently forgetting steps in a process or routine, or requiring more prompting than peers. </a:t>
            </a:r>
          </a:p>
          <a:p>
            <a:r>
              <a:rPr lang="en-US" dirty="0" smtClean="0"/>
              <a:t>Need for repeated presentation of new material in order to remember it. </a:t>
            </a:r>
          </a:p>
          <a:p>
            <a:r>
              <a:rPr lang="en-US" dirty="0" smtClean="0"/>
              <a:t>Not recalling information taught during the previous lesson/day/week (depending on context). </a:t>
            </a:r>
          </a:p>
          <a:p>
            <a:r>
              <a:rPr lang="en-US" dirty="0" smtClean="0"/>
              <a:t>Gets lost easily. </a:t>
            </a:r>
            <a:endParaRPr lang="en-US" dirty="0"/>
          </a:p>
        </p:txBody>
      </p:sp>
    </p:spTree>
    <p:extLst>
      <p:ext uri="{BB962C8B-B14F-4D97-AF65-F5344CB8AC3E}">
        <p14:creationId xmlns:p14="http://schemas.microsoft.com/office/powerpoint/2010/main" val="1938998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88077"/>
            <a:ext cx="7772400" cy="1470025"/>
          </a:xfrm>
        </p:spPr>
        <p:txBody>
          <a:bodyPr>
            <a:normAutofit fontScale="90000"/>
          </a:bodyPr>
          <a:lstStyle/>
          <a:p>
            <a:pPr algn="ctr"/>
            <a:r>
              <a:rPr lang="en-US" dirty="0"/>
              <a:t>What practices help </a:t>
            </a:r>
            <a:r>
              <a:rPr lang="en-US" dirty="0" smtClean="0"/>
              <a:t>students reduce the impact of poor memory </a:t>
            </a:r>
            <a:r>
              <a:rPr lang="en-US" dirty="0"/>
              <a:t>while engaged in academic learning?</a:t>
            </a:r>
          </a:p>
        </p:txBody>
      </p:sp>
    </p:spTree>
    <p:extLst>
      <p:ext uri="{BB962C8B-B14F-4D97-AF65-F5344CB8AC3E}">
        <p14:creationId xmlns:p14="http://schemas.microsoft.com/office/powerpoint/2010/main" val="1206824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
            </a:r>
            <a:br>
              <a:rPr lang="en-US" sz="3800" dirty="0" smtClean="0"/>
            </a:br>
            <a:r>
              <a:rPr lang="en-US" sz="3800" dirty="0"/>
              <a:t/>
            </a:r>
            <a:br>
              <a:rPr lang="en-US" sz="3800" dirty="0"/>
            </a:br>
            <a:r>
              <a:rPr lang="en-US" sz="4200" dirty="0" smtClean="0"/>
              <a:t>Teach strategies </a:t>
            </a:r>
            <a:r>
              <a:rPr lang="en-US" sz="4200" dirty="0"/>
              <a:t>for taking </a:t>
            </a:r>
            <a:r>
              <a:rPr lang="en-US" sz="4200" dirty="0" smtClean="0"/>
              <a:t>notes and organizing information</a:t>
            </a:r>
            <a:endParaRPr lang="en-US" sz="4200" dirty="0"/>
          </a:p>
        </p:txBody>
      </p:sp>
      <p:sp>
        <p:nvSpPr>
          <p:cNvPr id="3" name="Content Placeholder 2"/>
          <p:cNvSpPr>
            <a:spLocks noGrp="1"/>
          </p:cNvSpPr>
          <p:nvPr>
            <p:ph idx="1"/>
          </p:nvPr>
        </p:nvSpPr>
        <p:spPr/>
        <p:txBody>
          <a:bodyPr>
            <a:normAutofit/>
          </a:bodyPr>
          <a:lstStyle/>
          <a:p>
            <a:pPr marL="0" indent="0">
              <a:buNone/>
            </a:pPr>
            <a:r>
              <a:rPr lang="en-US" sz="2000" dirty="0" smtClean="0"/>
              <a:t> </a:t>
            </a:r>
            <a:endParaRPr lang="en-US" sz="2000" dirty="0"/>
          </a:p>
          <a:p>
            <a:endParaRPr lang="en-US" sz="2200" dirty="0"/>
          </a:p>
        </p:txBody>
      </p:sp>
      <p:pic>
        <p:nvPicPr>
          <p:cNvPr id="1028" name="Picture 4" descr="A table for writing assignments 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51" y="2379111"/>
            <a:ext cx="2773391" cy="2136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3319" y="4537033"/>
            <a:ext cx="3044825" cy="923330"/>
          </a:xfrm>
          <a:prstGeom prst="rect">
            <a:avLst/>
          </a:prstGeom>
          <a:noFill/>
        </p:spPr>
        <p:txBody>
          <a:bodyPr wrap="square" rtlCol="0">
            <a:spAutoFit/>
          </a:bodyPr>
          <a:lstStyle/>
          <a:p>
            <a:r>
              <a:rPr lang="en-US" dirty="0" smtClean="0"/>
              <a:t>Teach students to write down assignments, and include in daily routines</a:t>
            </a:r>
            <a:endParaRPr lang="en-US" dirty="0"/>
          </a:p>
        </p:txBody>
      </p:sp>
      <p:pic>
        <p:nvPicPr>
          <p:cNvPr id="1032" name="Picture 8" descr="a chart with a circle in the middle braching our to other 6 circl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599" y="213684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33469" y="4533594"/>
            <a:ext cx="3191130" cy="923330"/>
          </a:xfrm>
          <a:prstGeom prst="rect">
            <a:avLst/>
          </a:prstGeom>
          <a:noFill/>
        </p:spPr>
        <p:txBody>
          <a:bodyPr wrap="square" rtlCol="0">
            <a:spAutoFit/>
          </a:bodyPr>
          <a:lstStyle/>
          <a:p>
            <a:r>
              <a:rPr lang="en-US" dirty="0" smtClean="0"/>
              <a:t>Use graphic organizers and key words and phrases for notes</a:t>
            </a:r>
            <a:endParaRPr lang="en-US" dirty="0"/>
          </a:p>
        </p:txBody>
      </p:sp>
      <p:pic>
        <p:nvPicPr>
          <p:cNvPr id="1026" name="Picture 2" descr="A sign reads hel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401" y="2468195"/>
            <a:ext cx="1735823" cy="1761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8894" y="4384836"/>
            <a:ext cx="1828801" cy="1477328"/>
          </a:xfrm>
          <a:prstGeom prst="rect">
            <a:avLst/>
          </a:prstGeom>
          <a:noFill/>
        </p:spPr>
        <p:txBody>
          <a:bodyPr wrap="square" rtlCol="0">
            <a:spAutoFit/>
          </a:bodyPr>
          <a:lstStyle/>
          <a:p>
            <a:r>
              <a:rPr lang="en-US" dirty="0" smtClean="0"/>
              <a:t>Teach students to ask for help if they need information repeated</a:t>
            </a:r>
            <a:endParaRPr lang="en-US" dirty="0"/>
          </a:p>
        </p:txBody>
      </p:sp>
    </p:spTree>
    <p:extLst>
      <p:ext uri="{BB962C8B-B14F-4D97-AF65-F5344CB8AC3E}">
        <p14:creationId xmlns:p14="http://schemas.microsoft.com/office/powerpoint/2010/main" val="3893856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700" dirty="0" smtClean="0"/>
              <a:t>Present </a:t>
            </a:r>
            <a:r>
              <a:rPr lang="en-US" sz="4700" dirty="0"/>
              <a:t>information using more than one </a:t>
            </a:r>
            <a:r>
              <a:rPr lang="en-US" sz="4700" dirty="0" smtClean="0"/>
              <a:t>modality </a:t>
            </a:r>
            <a:endParaRPr lang="en-US" sz="4700" dirty="0"/>
          </a:p>
        </p:txBody>
      </p:sp>
      <p:pic>
        <p:nvPicPr>
          <p:cNvPr id="6" name="Picture 2" descr="5 drawing of different senes. Drawing are of an ear, an eye, a nose, a mouth, and a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905000"/>
            <a:ext cx="6553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03688" y="2897061"/>
            <a:ext cx="8224699" cy="2936811"/>
          </a:xfrm>
        </p:spPr>
        <p:txBody>
          <a:bodyPr/>
          <a:lstStyle/>
          <a:p>
            <a:pPr marL="401638" lvl="1" indent="-401638">
              <a:tabLst>
                <a:tab pos="347663" algn="l"/>
              </a:tabLst>
            </a:pPr>
            <a:r>
              <a:rPr lang="en-US" sz="2600" dirty="0" smtClean="0"/>
              <a:t>Speak and write/draw/project information as you present it</a:t>
            </a:r>
          </a:p>
          <a:p>
            <a:pPr marL="401638" lvl="1" indent="-401638">
              <a:tabLst>
                <a:tab pos="347663" algn="l"/>
              </a:tabLst>
            </a:pPr>
            <a:r>
              <a:rPr lang="en-US" sz="2600" dirty="0" smtClean="0"/>
              <a:t>Repeat important instructions, key words, etc.</a:t>
            </a:r>
          </a:p>
          <a:p>
            <a:pPr marL="401638" lvl="1" indent="-401638">
              <a:tabLst>
                <a:tab pos="347663" algn="l"/>
              </a:tabLst>
            </a:pPr>
            <a:r>
              <a:rPr lang="en-US" sz="2600" dirty="0" smtClean="0"/>
              <a:t>Model procedures to provide students with a visual image of the steps</a:t>
            </a:r>
          </a:p>
          <a:p>
            <a:pPr marL="401638" lvl="1" indent="-401638">
              <a:tabLst>
                <a:tab pos="347663" algn="l"/>
              </a:tabLst>
            </a:pPr>
            <a:r>
              <a:rPr lang="en-US" sz="2600" dirty="0" smtClean="0"/>
              <a:t>Teach students to visualize information in text, including stories, word problems, etc.  </a:t>
            </a:r>
          </a:p>
          <a:p>
            <a:pPr marL="0" indent="0">
              <a:buNone/>
            </a:pPr>
            <a:endParaRPr lang="en-US" dirty="0"/>
          </a:p>
        </p:txBody>
      </p:sp>
    </p:spTree>
    <p:extLst>
      <p:ext uri="{BB962C8B-B14F-4D97-AF65-F5344CB8AC3E}">
        <p14:creationId xmlns:p14="http://schemas.microsoft.com/office/powerpoint/2010/main" val="2161487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200" dirty="0" smtClean="0"/>
              <a:t>Teach </a:t>
            </a:r>
            <a:r>
              <a:rPr lang="en-US" sz="4200" dirty="0"/>
              <a:t>routines for important </a:t>
            </a:r>
            <a:r>
              <a:rPr lang="en-US" sz="4200" dirty="0" smtClean="0"/>
              <a:t>procedures</a:t>
            </a:r>
            <a:endParaRPr lang="en-US" sz="4200" dirty="0"/>
          </a:p>
        </p:txBody>
      </p:sp>
      <p:sp>
        <p:nvSpPr>
          <p:cNvPr id="2" name="Content Placeholder 1"/>
          <p:cNvSpPr>
            <a:spLocks noGrp="1"/>
          </p:cNvSpPr>
          <p:nvPr>
            <p:ph idx="1"/>
          </p:nvPr>
        </p:nvSpPr>
        <p:spPr>
          <a:xfrm>
            <a:off x="4480560" y="2055813"/>
            <a:ext cx="4224529" cy="3852006"/>
          </a:xfrm>
        </p:spPr>
        <p:txBody>
          <a:bodyPr/>
          <a:lstStyle/>
          <a:p>
            <a:pPr lvl="1"/>
            <a:r>
              <a:rPr lang="en-US" sz="2400" dirty="0" smtClean="0"/>
              <a:t>Use consistent routines</a:t>
            </a:r>
          </a:p>
          <a:p>
            <a:pPr lvl="1">
              <a:buNone/>
            </a:pPr>
            <a:endParaRPr lang="en-US" sz="2400" dirty="0" smtClean="0"/>
          </a:p>
          <a:p>
            <a:pPr lvl="1"/>
            <a:r>
              <a:rPr lang="en-US" sz="2400" dirty="0" smtClean="0"/>
              <a:t>Provide </a:t>
            </a:r>
            <a:r>
              <a:rPr lang="en-US" sz="2400" dirty="0"/>
              <a:t>a cue sheet/poster for multi-step </a:t>
            </a:r>
            <a:r>
              <a:rPr lang="en-US" sz="2400" dirty="0" smtClean="0"/>
              <a:t>processes</a:t>
            </a:r>
          </a:p>
          <a:p>
            <a:pPr lvl="1"/>
            <a:endParaRPr lang="en-US" sz="2400" dirty="0" smtClean="0"/>
          </a:p>
          <a:p>
            <a:pPr lvl="1"/>
            <a:r>
              <a:rPr lang="en-US" sz="2400" dirty="0" smtClean="0"/>
              <a:t>Review steps regularly </a:t>
            </a:r>
            <a:r>
              <a:rPr lang="en-US" sz="2400" dirty="0" err="1" smtClean="0"/>
              <a:t>reteach</a:t>
            </a:r>
            <a:r>
              <a:rPr lang="en-US" sz="2400" dirty="0" smtClean="0"/>
              <a:t> as needed. </a:t>
            </a:r>
            <a:endParaRPr lang="en-US" sz="2400" dirty="0"/>
          </a:p>
          <a:p>
            <a:endParaRPr lang="en-US" dirty="0"/>
          </a:p>
        </p:txBody>
      </p:sp>
      <p:graphicFrame>
        <p:nvGraphicFramePr>
          <p:cNvPr id="24" name="Table 23"/>
          <p:cNvGraphicFramePr>
            <a:graphicFrameLocks noGrp="1"/>
          </p:cNvGraphicFramePr>
          <p:nvPr/>
        </p:nvGraphicFramePr>
        <p:xfrm>
          <a:off x="1022985" y="2434526"/>
          <a:ext cx="2868930" cy="2809151"/>
        </p:xfrm>
        <a:graphic>
          <a:graphicData uri="http://schemas.openxmlformats.org/drawingml/2006/table">
            <a:tbl>
              <a:tblPr/>
              <a:tblGrid>
                <a:gridCol w="2183130"/>
                <a:gridCol w="685800"/>
              </a:tblGrid>
              <a:tr h="708724">
                <a:tc>
                  <a:txBody>
                    <a:bodyPr/>
                    <a:lstStyle/>
                    <a:p>
                      <a:pPr marL="0" marR="0">
                        <a:lnSpc>
                          <a:spcPct val="115000"/>
                        </a:lnSpc>
                        <a:spcBef>
                          <a:spcPts val="0"/>
                        </a:spcBef>
                        <a:spcAft>
                          <a:spcPts val="0"/>
                        </a:spcAft>
                      </a:pPr>
                      <a:r>
                        <a:rPr lang="en-US" sz="1100">
                          <a:latin typeface="Calibri"/>
                          <a:ea typeface="Calibri"/>
                          <a:cs typeface="Times New Roman"/>
                        </a:rPr>
                        <a:t>1. Get your coat and backpack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900">
                <a:tc>
                  <a:txBody>
                    <a:bodyPr/>
                    <a:lstStyle/>
                    <a:p>
                      <a:pPr marL="0" marR="0" algn="just">
                        <a:lnSpc>
                          <a:spcPct val="115000"/>
                        </a:lnSpc>
                        <a:spcBef>
                          <a:spcPts val="0"/>
                        </a:spcBef>
                        <a:spcAft>
                          <a:spcPts val="0"/>
                        </a:spcAft>
                      </a:pPr>
                      <a:r>
                        <a:rPr lang="en-US" sz="1100">
                          <a:latin typeface="Calibri"/>
                          <a:ea typeface="Calibri"/>
                          <a:cs typeface="Times New Roman"/>
                        </a:rPr>
                        <a:t>2. Pick up your sack lunch in the hall bin.</a:t>
                      </a:r>
                    </a:p>
                    <a:p>
                      <a:pPr marL="0" marR="0" algn="just">
                        <a:lnSpc>
                          <a:spcPct val="115000"/>
                        </a:lnSpc>
                        <a:spcBef>
                          <a:spcPts val="0"/>
                        </a:spcBef>
                        <a:spcAft>
                          <a:spcPts val="0"/>
                        </a:spcAft>
                      </a:pPr>
                      <a:r>
                        <a:rPr lang="en-US" sz="110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nSpc>
                          <a:spcPct val="115000"/>
                        </a:lnSpc>
                        <a:spcBef>
                          <a:spcPts val="0"/>
                        </a:spcBef>
                        <a:spcAft>
                          <a:spcPts val="0"/>
                        </a:spcAft>
                      </a:pPr>
                      <a:r>
                        <a:rPr lang="en-US" sz="1100">
                          <a:latin typeface="Calibri"/>
                          <a:ea typeface="Calibri"/>
                          <a:cs typeface="Times New Roman"/>
                        </a:rPr>
                        <a:t>3. Check your mailbox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27">
                <a:tc>
                  <a:txBody>
                    <a:bodyPr/>
                    <a:lstStyle/>
                    <a:p>
                      <a:pPr marL="0" marR="0">
                        <a:lnSpc>
                          <a:spcPct val="115000"/>
                        </a:lnSpc>
                        <a:spcBef>
                          <a:spcPts val="0"/>
                        </a:spcBef>
                        <a:spcAft>
                          <a:spcPts val="0"/>
                        </a:spcAft>
                      </a:pPr>
                      <a:r>
                        <a:rPr lang="en-US" sz="1100">
                          <a:latin typeface="Calibri"/>
                          <a:ea typeface="Calibri"/>
                          <a:cs typeface="Times New Roman"/>
                        </a:rPr>
                        <a:t>4. Put papers in your accordion folder.</a:t>
                      </a:r>
                    </a:p>
                    <a:p>
                      <a:pPr marL="0" marR="0">
                        <a:lnSpc>
                          <a:spcPct val="115000"/>
                        </a:lnSpc>
                        <a:spcBef>
                          <a:spcPts val="0"/>
                        </a:spcBef>
                        <a:spcAft>
                          <a:spcPts val="0"/>
                        </a:spcAft>
                      </a:pPr>
                      <a:r>
                        <a:rPr lang="en-US" sz="110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4164" name="Picture 1" descr="MC900089630[1]"/>
          <p:cNvPicPr>
            <a:picLocks noChangeAspect="1" noChangeArrowheads="1"/>
          </p:cNvPicPr>
          <p:nvPr/>
        </p:nvPicPr>
        <p:blipFill>
          <a:blip r:embed="rId3"/>
          <a:srcRect/>
          <a:stretch>
            <a:fillRect/>
          </a:stretch>
        </p:blipFill>
        <p:spPr bwMode="auto">
          <a:xfrm>
            <a:off x="3339465" y="2434526"/>
            <a:ext cx="428625" cy="638175"/>
          </a:xfrm>
          <a:prstGeom prst="rect">
            <a:avLst/>
          </a:prstGeom>
          <a:noFill/>
        </p:spPr>
      </p:pic>
      <p:pic>
        <p:nvPicPr>
          <p:cNvPr id="134163" name="Picture 5" descr="MC900389864[1]"/>
          <p:cNvPicPr>
            <a:picLocks noChangeAspect="1" noChangeArrowheads="1"/>
          </p:cNvPicPr>
          <p:nvPr/>
        </p:nvPicPr>
        <p:blipFill>
          <a:blip r:embed="rId4"/>
          <a:srcRect/>
          <a:stretch>
            <a:fillRect/>
          </a:stretch>
        </p:blipFill>
        <p:spPr bwMode="auto">
          <a:xfrm>
            <a:off x="3282315" y="3434797"/>
            <a:ext cx="561975" cy="533400"/>
          </a:xfrm>
          <a:prstGeom prst="rect">
            <a:avLst/>
          </a:prstGeom>
          <a:noFill/>
        </p:spPr>
      </p:pic>
      <p:pic>
        <p:nvPicPr>
          <p:cNvPr id="134162" name="Picture 6" descr="MC900431634[1]"/>
          <p:cNvPicPr>
            <a:picLocks noChangeAspect="1" noChangeArrowheads="1"/>
          </p:cNvPicPr>
          <p:nvPr/>
        </p:nvPicPr>
        <p:blipFill>
          <a:blip r:embed="rId5"/>
          <a:srcRect/>
          <a:stretch>
            <a:fillRect/>
          </a:stretch>
        </p:blipFill>
        <p:spPr bwMode="auto">
          <a:xfrm>
            <a:off x="3158490" y="3968197"/>
            <a:ext cx="609600" cy="609600"/>
          </a:xfrm>
          <a:prstGeom prst="rect">
            <a:avLst/>
          </a:prstGeom>
          <a:noFill/>
        </p:spPr>
      </p:pic>
      <p:pic>
        <p:nvPicPr>
          <p:cNvPr id="134161" name="Picture 7" descr="MC900282516[1]"/>
          <p:cNvPicPr>
            <a:picLocks noChangeAspect="1" noChangeArrowheads="1"/>
          </p:cNvPicPr>
          <p:nvPr/>
        </p:nvPicPr>
        <p:blipFill>
          <a:blip r:embed="rId6"/>
          <a:srcRect/>
          <a:stretch>
            <a:fillRect/>
          </a:stretch>
        </p:blipFill>
        <p:spPr bwMode="auto">
          <a:xfrm>
            <a:off x="3339465" y="4577796"/>
            <a:ext cx="552450" cy="504825"/>
          </a:xfrm>
          <a:prstGeom prst="rect">
            <a:avLst/>
          </a:prstGeom>
          <a:noFill/>
        </p:spPr>
      </p:pic>
    </p:spTree>
    <p:extLst>
      <p:ext uri="{BB962C8B-B14F-4D97-AF65-F5344CB8AC3E}">
        <p14:creationId xmlns:p14="http://schemas.microsoft.com/office/powerpoint/2010/main" val="315086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 </a:t>
            </a:r>
            <a:endParaRPr lang="en-US" dirty="0"/>
          </a:p>
        </p:txBody>
      </p:sp>
      <p:sp>
        <p:nvSpPr>
          <p:cNvPr id="3" name="Content Placeholder 2"/>
          <p:cNvSpPr>
            <a:spLocks noGrp="1"/>
          </p:cNvSpPr>
          <p:nvPr>
            <p:ph idx="1"/>
          </p:nvPr>
        </p:nvSpPr>
        <p:spPr/>
        <p:txBody>
          <a:bodyPr>
            <a:normAutofit/>
          </a:bodyPr>
          <a:lstStyle/>
          <a:p>
            <a:r>
              <a:rPr lang="en-US" sz="2800" dirty="0" smtClean="0"/>
              <a:t>Quick review of data-based individualization</a:t>
            </a:r>
          </a:p>
          <a:p>
            <a:r>
              <a:rPr lang="en-US" sz="2800" dirty="0" smtClean="0"/>
              <a:t>Discuss four categories of practices for intensification</a:t>
            </a:r>
          </a:p>
          <a:p>
            <a:r>
              <a:rPr lang="en-US" sz="2800" dirty="0" smtClean="0"/>
              <a:t>Introduce examples of these practices</a:t>
            </a:r>
          </a:p>
          <a:p>
            <a:r>
              <a:rPr lang="en-US" sz="2800" dirty="0" smtClean="0"/>
              <a:t>Answer your questions </a:t>
            </a:r>
            <a:endParaRPr lang="en-US" dirty="0" smtClean="0"/>
          </a:p>
          <a:p>
            <a:endParaRPr lang="en-US" dirty="0"/>
          </a:p>
        </p:txBody>
      </p:sp>
    </p:spTree>
    <p:extLst>
      <p:ext uri="{BB962C8B-B14F-4D97-AF65-F5344CB8AC3E}">
        <p14:creationId xmlns:p14="http://schemas.microsoft.com/office/powerpoint/2010/main" val="1806647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Have students:</a:t>
            </a:r>
          </a:p>
          <a:p>
            <a:pPr lvl="1"/>
            <a:r>
              <a:rPr lang="en-US" sz="2800" dirty="0" smtClean="0"/>
              <a:t>retell information from the previous lesson</a:t>
            </a:r>
          </a:p>
          <a:p>
            <a:pPr lvl="1"/>
            <a:r>
              <a:rPr lang="en-US" sz="2800" dirty="0" smtClean="0"/>
              <a:t>summarize key points using just a few words or phrases</a:t>
            </a:r>
          </a:p>
          <a:p>
            <a:pPr lvl="1"/>
            <a:r>
              <a:rPr lang="en-US" sz="2800" dirty="0" smtClean="0"/>
              <a:t>predict/explain how the new information may relate to prior learning. </a:t>
            </a:r>
            <a:endParaRPr lang="en-US" sz="2800" dirty="0"/>
          </a:p>
        </p:txBody>
      </p:sp>
      <p:sp>
        <p:nvSpPr>
          <p:cNvPr id="3" name="Title 2"/>
          <p:cNvSpPr>
            <a:spLocks noGrp="1"/>
          </p:cNvSpPr>
          <p:nvPr>
            <p:ph type="title"/>
          </p:nvPr>
        </p:nvSpPr>
        <p:spPr/>
        <p:txBody>
          <a:bodyPr/>
          <a:lstStyle/>
          <a:p>
            <a:r>
              <a:rPr lang="en-US" dirty="0" smtClean="0"/>
              <a:t>Review prior learning before presenting new information </a:t>
            </a:r>
            <a:endParaRPr lang="en-US" dirty="0"/>
          </a:p>
        </p:txBody>
      </p:sp>
    </p:spTree>
    <p:extLst>
      <p:ext uri="{BB962C8B-B14F-4D97-AF65-F5344CB8AC3E}">
        <p14:creationId xmlns:p14="http://schemas.microsoft.com/office/powerpoint/2010/main" val="1495185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Other Strategies </a:t>
            </a:r>
            <a:endParaRPr lang="en-US" sz="4200" dirty="0"/>
          </a:p>
        </p:txBody>
      </p:sp>
      <p:sp>
        <p:nvSpPr>
          <p:cNvPr id="3" name="Content Placeholder 2"/>
          <p:cNvSpPr>
            <a:spLocks noGrp="1"/>
          </p:cNvSpPr>
          <p:nvPr>
            <p:ph idx="1"/>
          </p:nvPr>
        </p:nvSpPr>
        <p:spPr>
          <a:xfrm>
            <a:off x="687388" y="1946085"/>
            <a:ext cx="8224837" cy="3430588"/>
          </a:xfrm>
        </p:spPr>
        <p:txBody>
          <a:bodyPr/>
          <a:lstStyle/>
          <a:p>
            <a:r>
              <a:rPr lang="en-US" sz="2800" dirty="0" smtClean="0"/>
              <a:t>Teacher model out-loud verbal </a:t>
            </a:r>
            <a:r>
              <a:rPr lang="en-US" sz="2800" dirty="0"/>
              <a:t>rehearsal of what students need to </a:t>
            </a:r>
            <a:r>
              <a:rPr lang="en-US" sz="2800" dirty="0" smtClean="0"/>
              <a:t>remember</a:t>
            </a:r>
          </a:p>
          <a:p>
            <a:r>
              <a:rPr lang="en-US" sz="2800" dirty="0" smtClean="0"/>
              <a:t>Develop </a:t>
            </a:r>
            <a:r>
              <a:rPr lang="en-US" sz="2800" dirty="0"/>
              <a:t>a mnemonic </a:t>
            </a:r>
            <a:r>
              <a:rPr lang="en-US" sz="2800" dirty="0" smtClean="0"/>
              <a:t>device</a:t>
            </a:r>
          </a:p>
          <a:p>
            <a:r>
              <a:rPr lang="en-US" sz="2800" dirty="0" smtClean="0"/>
              <a:t>Use visual or verbal cues as reminders </a:t>
            </a:r>
          </a:p>
          <a:p>
            <a:r>
              <a:rPr lang="en-US" sz="2800" dirty="0" smtClean="0"/>
              <a:t>Check for understanding frequently </a:t>
            </a:r>
            <a:endParaRPr lang="en-US" sz="2800" dirty="0"/>
          </a:p>
          <a:p>
            <a:endParaRPr lang="en-US" dirty="0"/>
          </a:p>
        </p:txBody>
      </p:sp>
    </p:spTree>
    <p:extLst>
      <p:ext uri="{BB962C8B-B14F-4D97-AF65-F5344CB8AC3E}">
        <p14:creationId xmlns:p14="http://schemas.microsoft.com/office/powerpoint/2010/main" val="3898342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regulation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1A8B8B9-B651-4439-A868-E8F04EF81465}"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self-regulation?</a:t>
            </a:r>
            <a:endParaRPr lang="en-US" dirty="0"/>
          </a:p>
        </p:txBody>
      </p:sp>
      <p:sp>
        <p:nvSpPr>
          <p:cNvPr id="3" name="Content Placeholder 2"/>
          <p:cNvSpPr>
            <a:spLocks noGrp="1"/>
          </p:cNvSpPr>
          <p:nvPr>
            <p:ph idx="1"/>
          </p:nvPr>
        </p:nvSpPr>
        <p:spPr/>
        <p:txBody>
          <a:bodyPr/>
          <a:lstStyle/>
          <a:p>
            <a:pPr marL="0" indent="0">
              <a:buNone/>
            </a:pPr>
            <a:r>
              <a:rPr lang="en-US" sz="2600" dirty="0" smtClean="0"/>
              <a:t>Self-regulation comprises:</a:t>
            </a:r>
          </a:p>
          <a:p>
            <a:pPr marL="457200" indent="-219075"/>
            <a:r>
              <a:rPr lang="en-US" sz="2600" dirty="0" smtClean="0"/>
              <a:t>Planning and setting goals for learning </a:t>
            </a:r>
          </a:p>
          <a:p>
            <a:pPr marL="457200" indent="-219075"/>
            <a:r>
              <a:rPr lang="en-US" sz="2600" dirty="0" smtClean="0"/>
              <a:t>Monitoring learning and progress toward goals</a:t>
            </a:r>
          </a:p>
          <a:p>
            <a:pPr marL="457200" indent="-219075"/>
            <a:r>
              <a:rPr lang="en-US" sz="2600" dirty="0" smtClean="0"/>
              <a:t>Regulation of language and memory to support learning (e.g., self-talk, use of strategies) </a:t>
            </a:r>
          </a:p>
          <a:p>
            <a:pPr marL="457200" indent="-219075"/>
            <a:r>
              <a:rPr lang="en-US" sz="2600" dirty="0" smtClean="0"/>
              <a:t>Attention </a:t>
            </a:r>
          </a:p>
          <a:p>
            <a:endParaRPr lang="en-US" dirty="0"/>
          </a:p>
        </p:txBody>
      </p:sp>
    </p:spTree>
    <p:extLst>
      <p:ext uri="{BB962C8B-B14F-4D97-AF65-F5344CB8AC3E}">
        <p14:creationId xmlns:p14="http://schemas.microsoft.com/office/powerpoint/2010/main" val="1235933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Poor self-regulation and executive function impede academic learning.</a:t>
            </a:r>
            <a:endParaRPr lang="en-US" sz="3800" dirty="0"/>
          </a:p>
        </p:txBody>
      </p:sp>
      <p:sp>
        <p:nvSpPr>
          <p:cNvPr id="3" name="Content Placeholder 2"/>
          <p:cNvSpPr>
            <a:spLocks noGrp="1"/>
          </p:cNvSpPr>
          <p:nvPr>
            <p:ph idx="1"/>
          </p:nvPr>
        </p:nvSpPr>
        <p:spPr/>
        <p:txBody>
          <a:bodyPr/>
          <a:lstStyle/>
          <a:p>
            <a:pPr>
              <a:buNone/>
            </a:pPr>
            <a:r>
              <a:rPr lang="en-US" sz="2600" dirty="0" smtClean="0"/>
              <a:t>Students with deficits in these areas:</a:t>
            </a:r>
          </a:p>
          <a:p>
            <a:pPr lvl="1"/>
            <a:r>
              <a:rPr lang="en-US" sz="2400" dirty="0" smtClean="0"/>
              <a:t>demonstrate minimal use of self-directed strategies</a:t>
            </a:r>
          </a:p>
          <a:p>
            <a:pPr lvl="1"/>
            <a:r>
              <a:rPr lang="en-US" sz="2400" dirty="0" smtClean="0"/>
              <a:t>often exhibit behavior problems due to inattention and poor impulse control.</a:t>
            </a:r>
          </a:p>
          <a:p>
            <a:pPr lvl="1"/>
            <a:r>
              <a:rPr lang="en-US" sz="2400" dirty="0" smtClean="0"/>
              <a:t>have difficulty taking in new information</a:t>
            </a:r>
          </a:p>
          <a:p>
            <a:pPr lvl="1"/>
            <a:r>
              <a:rPr lang="en-US" sz="2400" dirty="0" smtClean="0"/>
              <a:t>lack the ability to monitor their learning</a:t>
            </a:r>
            <a:endParaRPr lang="en-US" sz="2400" dirty="0"/>
          </a:p>
        </p:txBody>
      </p:sp>
    </p:spTree>
    <p:extLst>
      <p:ext uri="{BB962C8B-B14F-4D97-AF65-F5344CB8AC3E}">
        <p14:creationId xmlns:p14="http://schemas.microsoft.com/office/powerpoint/2010/main" val="25684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a:t>
            </a:r>
            <a:r>
              <a:rPr lang="en-US" sz="3600" dirty="0" smtClean="0"/>
              <a:t>can I </a:t>
            </a:r>
            <a:r>
              <a:rPr lang="en-US" sz="3600" dirty="0"/>
              <a:t>teach students </a:t>
            </a:r>
            <a:r>
              <a:rPr lang="en-US" sz="3600" dirty="0" smtClean="0"/>
              <a:t>to use self-regulation strategies </a:t>
            </a:r>
            <a:r>
              <a:rPr lang="en-US" sz="3600" dirty="0"/>
              <a:t>in their academic work?</a:t>
            </a:r>
          </a:p>
        </p:txBody>
      </p:sp>
      <p:sp>
        <p:nvSpPr>
          <p:cNvPr id="3" name="Content Placeholder 2"/>
          <p:cNvSpPr>
            <a:spLocks noGrp="1"/>
          </p:cNvSpPr>
          <p:nvPr>
            <p:ph idx="1"/>
          </p:nvPr>
        </p:nvSpPr>
        <p:spPr/>
        <p:txBody>
          <a:bodyPr/>
          <a:lstStyle/>
          <a:p>
            <a:r>
              <a:rPr lang="en-US" sz="2800" dirty="0" smtClean="0"/>
              <a:t>Many of the memory practices we have discussed will help students with poor self-regulation. </a:t>
            </a:r>
          </a:p>
          <a:p>
            <a:r>
              <a:rPr lang="en-US" sz="2800" dirty="0" smtClean="0"/>
              <a:t>In particular, also: </a:t>
            </a:r>
          </a:p>
          <a:p>
            <a:pPr lvl="1"/>
            <a:r>
              <a:rPr lang="en-US" sz="2200" dirty="0" smtClean="0"/>
              <a:t>Model thinking-aloud when you introduce new concepts  </a:t>
            </a:r>
          </a:p>
          <a:p>
            <a:pPr lvl="1"/>
            <a:r>
              <a:rPr lang="en-US" sz="2200" dirty="0" smtClean="0"/>
              <a:t>Provide specific feedback </a:t>
            </a:r>
          </a:p>
          <a:p>
            <a:pPr lvl="1"/>
            <a:r>
              <a:rPr lang="en-US" sz="2200" dirty="0" smtClean="0"/>
              <a:t>Include students in goal setting and monitoring</a:t>
            </a:r>
          </a:p>
          <a:p>
            <a:pPr lvl="1"/>
            <a:r>
              <a:rPr lang="en-US" sz="2200" dirty="0" smtClean="0"/>
              <a:t>Explicitly teach and model use of strategies and routines</a:t>
            </a:r>
          </a:p>
        </p:txBody>
      </p:sp>
    </p:spTree>
    <p:extLst>
      <p:ext uri="{BB962C8B-B14F-4D97-AF65-F5344CB8AC3E}">
        <p14:creationId xmlns:p14="http://schemas.microsoft.com/office/powerpoint/2010/main" val="3948129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91516"/>
            <a:ext cx="8505370" cy="1143000"/>
          </a:xfrm>
        </p:spPr>
        <p:txBody>
          <a:bodyPr>
            <a:noAutofit/>
          </a:bodyPr>
          <a:lstStyle/>
          <a:p>
            <a:r>
              <a:rPr lang="en-US" dirty="0" smtClean="0"/>
              <a:t>Modeling Think Aloud Strategies </a:t>
            </a:r>
            <a:endParaRPr lang="en-US" i="1" dirty="0"/>
          </a:p>
        </p:txBody>
      </p:sp>
      <p:sp>
        <p:nvSpPr>
          <p:cNvPr id="3" name="Content Placeholder 2"/>
          <p:cNvSpPr>
            <a:spLocks noGrp="1"/>
          </p:cNvSpPr>
          <p:nvPr>
            <p:ph idx="1"/>
          </p:nvPr>
        </p:nvSpPr>
        <p:spPr>
          <a:xfrm>
            <a:off x="711200" y="2032000"/>
            <a:ext cx="7975600" cy="3564127"/>
          </a:xfrm>
        </p:spPr>
        <p:txBody>
          <a:bodyPr/>
          <a:lstStyle/>
          <a:p>
            <a:pPr marL="0" indent="0">
              <a:buNone/>
            </a:pPr>
            <a:r>
              <a:rPr lang="en-US" sz="2800" dirty="0" smtClean="0"/>
              <a:t>Model how you approach tasks and solve problems by talking out loud as you: </a:t>
            </a:r>
          </a:p>
          <a:p>
            <a:pPr lvl="1"/>
            <a:r>
              <a:rPr lang="en-US" sz="2400" dirty="0" smtClean="0"/>
              <a:t>Reflect on text</a:t>
            </a:r>
          </a:p>
          <a:p>
            <a:pPr lvl="1"/>
            <a:r>
              <a:rPr lang="en-US" sz="2400" dirty="0" smtClean="0"/>
              <a:t>Implement strategies for answering text-based questions</a:t>
            </a:r>
          </a:p>
          <a:p>
            <a:pPr lvl="1"/>
            <a:r>
              <a:rPr lang="en-US" sz="2400" dirty="0" smtClean="0"/>
              <a:t>Solve word problems</a:t>
            </a:r>
          </a:p>
          <a:p>
            <a:pPr lvl="1"/>
            <a:r>
              <a:rPr lang="en-US" sz="2400" dirty="0"/>
              <a:t>G</a:t>
            </a:r>
            <a:r>
              <a:rPr lang="en-US" sz="2400" dirty="0" smtClean="0"/>
              <a:t>ive yourself feedback</a:t>
            </a:r>
          </a:p>
          <a:p>
            <a:pPr lvl="1"/>
            <a:r>
              <a:rPr lang="en-US" sz="2400" dirty="0" smtClean="0"/>
              <a:t>Check work</a:t>
            </a:r>
            <a:endParaRPr lang="en-US" sz="2400" dirty="0"/>
          </a:p>
        </p:txBody>
      </p:sp>
    </p:spTree>
    <p:extLst>
      <p:ext uri="{BB962C8B-B14F-4D97-AF65-F5344CB8AC3E}">
        <p14:creationId xmlns:p14="http://schemas.microsoft.com/office/powerpoint/2010/main" val="2339886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Clare has 6 red water balloons, 5 blue water balloons, and 4 green water balloons. How many blue and green water balloons does she have in all?</a:t>
            </a:r>
          </a:p>
          <a:p>
            <a:pPr marL="0" indent="0">
              <a:buNone/>
            </a:pPr>
            <a:endParaRPr lang="en-US" dirty="0"/>
          </a:p>
          <a:p>
            <a:pPr marL="0" indent="0">
              <a:buNone/>
            </a:pPr>
            <a:r>
              <a:rPr lang="en-US" dirty="0" smtClean="0"/>
              <a:t>Answer: 9 blue and green water balloons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50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6 red water balloons, 5 blue water balloons, and 4 green water balloons. </a:t>
            </a:r>
            <a:r>
              <a:rPr lang="en-US" sz="2800" u="sng" dirty="0"/>
              <a:t>How many blue and green water balloons does she have in all</a:t>
            </a:r>
            <a:r>
              <a:rPr lang="en-US" sz="2800" dirty="0" smtClean="0"/>
              <a:t>?</a:t>
            </a:r>
            <a:endParaRPr lang="en-US" sz="2800" dirty="0"/>
          </a:p>
        </p:txBody>
      </p:sp>
      <p:sp>
        <p:nvSpPr>
          <p:cNvPr id="4" name="Oval 3" descr="An oval highlighting the words blue and green water"/>
          <p:cNvSpPr/>
          <p:nvPr/>
        </p:nvSpPr>
        <p:spPr>
          <a:xfrm>
            <a:off x="4864608" y="896112"/>
            <a:ext cx="2980944"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An oval highlighting the word ballon "/>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b="1" dirty="0" smtClean="0"/>
              <a:t>Sample Script: </a:t>
            </a:r>
            <a:r>
              <a:rPr lang="en-US" dirty="0" smtClean="0"/>
              <a:t>(Read math problem.) The </a:t>
            </a:r>
            <a:r>
              <a:rPr lang="en-US" dirty="0"/>
              <a:t>question is asking me how many blue and green water balloons in </a:t>
            </a:r>
            <a:r>
              <a:rPr lang="en-US" dirty="0" smtClean="0"/>
              <a:t>all</a:t>
            </a:r>
            <a:r>
              <a:rPr lang="en-US" dirty="0"/>
              <a:t>.</a:t>
            </a:r>
            <a:r>
              <a:rPr lang="en-US" dirty="0" smtClean="0"/>
              <a:t> </a:t>
            </a:r>
            <a:r>
              <a:rPr lang="en-US" dirty="0"/>
              <a:t>I’m going to </a:t>
            </a:r>
            <a:r>
              <a:rPr lang="en-US" dirty="0" smtClean="0"/>
              <a:t>underline the question and circle </a:t>
            </a:r>
            <a:r>
              <a:rPr lang="en-US" dirty="0"/>
              <a:t>“blue and green balloons” in the question to remind me </a:t>
            </a:r>
            <a:r>
              <a:rPr lang="en-US" dirty="0" smtClean="0"/>
              <a:t>of the question and the label </a:t>
            </a:r>
            <a:r>
              <a:rPr lang="en-US" dirty="0"/>
              <a:t>for my answer. </a:t>
            </a:r>
          </a:p>
        </p:txBody>
      </p:sp>
    </p:spTree>
    <p:extLst>
      <p:ext uri="{BB962C8B-B14F-4D97-AF65-F5344CB8AC3E}">
        <p14:creationId xmlns:p14="http://schemas.microsoft.com/office/powerpoint/2010/main" val="3149863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a:t>
            </a:r>
            <a:r>
              <a:rPr lang="en-US" sz="2800" strike="sngStrike" dirty="0"/>
              <a:t>6 red water balloons</a:t>
            </a:r>
            <a:r>
              <a:rPr lang="en-US" sz="2800" dirty="0"/>
              <a:t>, 5 blue water balloons, and 4 green water balloons. </a:t>
            </a:r>
            <a:r>
              <a:rPr lang="en-US" sz="2800" u="sng" dirty="0"/>
              <a:t>How many blue and green water balloons does she have in all</a:t>
            </a:r>
            <a:r>
              <a:rPr lang="en-US" sz="2800" dirty="0" smtClean="0"/>
              <a:t>?</a:t>
            </a:r>
            <a:endParaRPr lang="en-US" sz="2800" dirty="0"/>
          </a:p>
        </p:txBody>
      </p:sp>
      <p:sp>
        <p:nvSpPr>
          <p:cNvPr id="6" name="Oval 5" descr="An oval highlighting the words 5 blue"/>
          <p:cNvSpPr/>
          <p:nvPr/>
        </p:nvSpPr>
        <p:spPr>
          <a:xfrm>
            <a:off x="4657344" y="507492"/>
            <a:ext cx="106680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An oval highlighting the number 4"/>
          <p:cNvSpPr/>
          <p:nvPr/>
        </p:nvSpPr>
        <p:spPr>
          <a:xfrm>
            <a:off x="8083296" y="568452"/>
            <a:ext cx="542544"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An oval highlighting the word green"/>
          <p:cNvSpPr/>
          <p:nvPr/>
        </p:nvSpPr>
        <p:spPr>
          <a:xfrm>
            <a:off x="518160" y="973836"/>
            <a:ext cx="103632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An oval highlighting the words blue and green water"/>
          <p:cNvSpPr/>
          <p:nvPr/>
        </p:nvSpPr>
        <p:spPr>
          <a:xfrm>
            <a:off x="4864608" y="1016508"/>
            <a:ext cx="2980944" cy="3916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b="1" dirty="0" smtClean="0"/>
              <a:t>Sample Script: </a:t>
            </a:r>
            <a:r>
              <a:rPr lang="en-US" dirty="0"/>
              <a:t>Next, I look back at the problem and I see there are 5 blue (circle) and 4 green (circle) balloons. I don’t need the information about red balloons because the question doesn’t ask me about them. I’ll cross that out so it doesn’t confuse me. (Cross out, “6 red water balloons.”) </a:t>
            </a:r>
          </a:p>
          <a:p>
            <a:pPr marL="0" indent="0">
              <a:buNone/>
            </a:pPr>
            <a:r>
              <a:rPr lang="en-US" dirty="0" smtClean="0"/>
              <a:t>. </a:t>
            </a:r>
            <a:endParaRPr lang="en-US" dirty="0"/>
          </a:p>
        </p:txBody>
      </p:sp>
    </p:spTree>
    <p:extLst>
      <p:ext uri="{BB962C8B-B14F-4D97-AF65-F5344CB8AC3E}">
        <p14:creationId xmlns:p14="http://schemas.microsoft.com/office/powerpoint/2010/main" val="1607107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1881645"/>
            <a:ext cx="8224699" cy="3852006"/>
          </a:xfrm>
        </p:spPr>
        <p:txBody>
          <a:bodyPr/>
          <a:lstStyle/>
          <a:p>
            <a:r>
              <a:rPr lang="en-US" sz="2800" dirty="0" smtClean="0"/>
              <a:t>Little empirical research demonstrating specific effective intervention programs for the lowest 3-5% of readers </a:t>
            </a:r>
          </a:p>
          <a:p>
            <a:r>
              <a:rPr lang="en-US" sz="2800" dirty="0" smtClean="0"/>
              <a:t>Intervention practices are typically based on expert recommendations from a body of research. </a:t>
            </a:r>
          </a:p>
          <a:p>
            <a:r>
              <a:rPr lang="en-US" sz="2800" dirty="0" smtClean="0"/>
              <a:t>Monitoring progress is essential to determine impact  and intensity required for individual students.  </a:t>
            </a:r>
          </a:p>
          <a:p>
            <a:pPr marL="0" indent="0" algn="r">
              <a:buNone/>
            </a:pPr>
            <a:endParaRPr lang="en-US" dirty="0"/>
          </a:p>
        </p:txBody>
      </p:sp>
      <p:sp>
        <p:nvSpPr>
          <p:cNvPr id="2" name="Title 1"/>
          <p:cNvSpPr>
            <a:spLocks noGrp="1"/>
          </p:cNvSpPr>
          <p:nvPr>
            <p:ph type="title"/>
          </p:nvPr>
        </p:nvSpPr>
        <p:spPr/>
        <p:txBody>
          <a:bodyPr>
            <a:normAutofit/>
          </a:bodyPr>
          <a:lstStyle/>
          <a:p>
            <a:r>
              <a:rPr lang="en-US" sz="4000" dirty="0" smtClean="0"/>
              <a:t>What can we learn from research about intensive intervention? </a:t>
            </a:r>
            <a:endParaRPr lang="en-US" sz="4000" dirty="0"/>
          </a:p>
        </p:txBody>
      </p:sp>
    </p:spTree>
    <p:extLst>
      <p:ext uri="{BB962C8B-B14F-4D97-AF65-F5344CB8AC3E}">
        <p14:creationId xmlns:p14="http://schemas.microsoft.com/office/powerpoint/2010/main" val="1096566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a:t>
            </a:r>
            <a:r>
              <a:rPr lang="en-US" sz="2800" strike="sngStrike" dirty="0"/>
              <a:t>6 red water balloons</a:t>
            </a:r>
            <a:r>
              <a:rPr lang="en-US" sz="2800" dirty="0"/>
              <a:t>, 5 blue water balloons, and 4 green water balloons. </a:t>
            </a:r>
            <a:r>
              <a:rPr lang="en-US" sz="2800" u="sng" dirty="0"/>
              <a:t>How many blue and green water balloons does she have in all</a:t>
            </a:r>
            <a:r>
              <a:rPr lang="en-US" sz="2800" dirty="0" smtClean="0"/>
              <a:t>?</a:t>
            </a:r>
            <a:endParaRPr lang="en-US" sz="2800" dirty="0"/>
          </a:p>
        </p:txBody>
      </p:sp>
      <p:sp>
        <p:nvSpPr>
          <p:cNvPr id="6" name="Oval 5" descr="An oval highlighting the words 5 blue"/>
          <p:cNvSpPr/>
          <p:nvPr/>
        </p:nvSpPr>
        <p:spPr>
          <a:xfrm>
            <a:off x="4657344" y="507492"/>
            <a:ext cx="106680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An oval highlighting the number 4"/>
          <p:cNvSpPr/>
          <p:nvPr/>
        </p:nvSpPr>
        <p:spPr>
          <a:xfrm>
            <a:off x="8083296" y="568452"/>
            <a:ext cx="542544"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An oval highlighting the word green"/>
          <p:cNvSpPr/>
          <p:nvPr/>
        </p:nvSpPr>
        <p:spPr>
          <a:xfrm>
            <a:off x="518160" y="973836"/>
            <a:ext cx="999744"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An oval highlighting the words blue and green water"/>
          <p:cNvSpPr/>
          <p:nvPr/>
        </p:nvSpPr>
        <p:spPr>
          <a:xfrm>
            <a:off x="4864608" y="1016508"/>
            <a:ext cx="2980944" cy="3916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b="1" dirty="0"/>
              <a:t>Sample Script: </a:t>
            </a:r>
            <a:r>
              <a:rPr lang="en-US" dirty="0" smtClean="0"/>
              <a:t>The question asks how many blue and green balloons in all, so I </a:t>
            </a:r>
            <a:r>
              <a:rPr lang="en-US" dirty="0"/>
              <a:t>know I need to add 5 + 4. If I </a:t>
            </a:r>
            <a:r>
              <a:rPr lang="en-US" dirty="0" smtClean="0"/>
              <a:t>start with 5 </a:t>
            </a:r>
            <a:r>
              <a:rPr lang="en-US" dirty="0"/>
              <a:t>and count 4 more (5—6, 7, 8, 9) on my fingers, I get 9. So, my answer is 9 (write 9). </a:t>
            </a:r>
          </a:p>
          <a:p>
            <a:pPr marL="0" indent="0" algn="ctr">
              <a:buNone/>
            </a:pPr>
            <a:endParaRPr lang="en-US" dirty="0"/>
          </a:p>
          <a:p>
            <a:pPr marL="0" indent="0" algn="ctr">
              <a:buNone/>
            </a:pPr>
            <a:r>
              <a:rPr lang="en-US" sz="4800" dirty="0"/>
              <a:t>5 + 4 = 9  </a:t>
            </a:r>
          </a:p>
          <a:p>
            <a:pPr marL="0" indent="0">
              <a:buNone/>
            </a:pPr>
            <a:r>
              <a:rPr lang="en-US" dirty="0" smtClean="0"/>
              <a:t>. </a:t>
            </a:r>
            <a:endParaRPr lang="en-US" dirty="0"/>
          </a:p>
        </p:txBody>
      </p:sp>
    </p:spTree>
    <p:extLst>
      <p:ext uri="{BB962C8B-B14F-4D97-AF65-F5344CB8AC3E}">
        <p14:creationId xmlns:p14="http://schemas.microsoft.com/office/powerpoint/2010/main" val="228618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6 red water balloons, 5 blue water balloons, and 4 green water balloons. </a:t>
            </a:r>
            <a:r>
              <a:rPr lang="en-US" sz="2800" u="sng" dirty="0"/>
              <a:t>How many blue and green water balloons does she have in all</a:t>
            </a:r>
            <a:r>
              <a:rPr lang="en-US" sz="2800" dirty="0" smtClean="0"/>
              <a:t>?</a:t>
            </a:r>
            <a:endParaRPr lang="en-US" sz="2800" dirty="0"/>
          </a:p>
        </p:txBody>
      </p:sp>
      <p:sp>
        <p:nvSpPr>
          <p:cNvPr id="4" name="Oval 3" descr="An oval highlighting the words blue and green water"/>
          <p:cNvSpPr/>
          <p:nvPr/>
        </p:nvSpPr>
        <p:spPr>
          <a:xfrm>
            <a:off x="4864608" y="896112"/>
            <a:ext cx="2980944"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b="1" dirty="0" smtClean="0"/>
              <a:t>Sample Script: </a:t>
            </a:r>
            <a:r>
              <a:rPr lang="en-US" dirty="0" smtClean="0"/>
              <a:t>Now </a:t>
            </a:r>
            <a:r>
              <a:rPr lang="en-US" dirty="0"/>
              <a:t>it’s time to label my answer. I’m looking back at the question and I see that I </a:t>
            </a:r>
            <a:r>
              <a:rPr lang="en-US" dirty="0" smtClean="0"/>
              <a:t>circled </a:t>
            </a:r>
            <a:r>
              <a:rPr lang="en-US" dirty="0"/>
              <a:t>blue and green water </a:t>
            </a:r>
            <a:r>
              <a:rPr lang="en-US" dirty="0" smtClean="0"/>
              <a:t>balloons because that’s what the question asks about, </a:t>
            </a:r>
            <a:r>
              <a:rPr lang="en-US" dirty="0"/>
              <a:t>so I know that’s my label (write the label). </a:t>
            </a:r>
            <a:endParaRPr lang="en-US" dirty="0" smtClean="0"/>
          </a:p>
          <a:p>
            <a:pPr marL="0" indent="0">
              <a:buNone/>
            </a:pPr>
            <a:endParaRPr lang="en-US" sz="2200" dirty="0"/>
          </a:p>
          <a:p>
            <a:pPr marL="0" indent="0" algn="ctr">
              <a:buNone/>
            </a:pPr>
            <a:r>
              <a:rPr lang="en-US" sz="3200" dirty="0" smtClean="0"/>
              <a:t>5 + 4 = 9  blue and green water balloons</a:t>
            </a:r>
            <a:endParaRPr lang="en-US" sz="3200" dirty="0"/>
          </a:p>
        </p:txBody>
      </p:sp>
    </p:spTree>
    <p:extLst>
      <p:ext uri="{BB962C8B-B14F-4D97-AF65-F5344CB8AC3E}">
        <p14:creationId xmlns:p14="http://schemas.microsoft.com/office/powerpoint/2010/main" val="22941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Clare </a:t>
            </a:r>
            <a:r>
              <a:rPr lang="en-US" sz="2800" dirty="0"/>
              <a:t>has 6 red water balloons, 5 blue water balloons, and 4 green water balloons. </a:t>
            </a:r>
            <a:r>
              <a:rPr lang="en-US" sz="2800" u="sng" dirty="0"/>
              <a:t>How many blue and green water balloons does she have in all</a:t>
            </a:r>
            <a:r>
              <a:rPr lang="en-US" sz="2800" dirty="0" smtClean="0"/>
              <a:t>?</a:t>
            </a:r>
            <a:endParaRPr lang="en-US" sz="2800" dirty="0"/>
          </a:p>
        </p:txBody>
      </p:sp>
      <p:sp>
        <p:nvSpPr>
          <p:cNvPr id="4" name="Oval 3" descr="An oval highlighting the words blue and green water"/>
          <p:cNvSpPr/>
          <p:nvPr/>
        </p:nvSpPr>
        <p:spPr>
          <a:xfrm>
            <a:off x="4864608" y="896112"/>
            <a:ext cx="2980944"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An oval highlighting the word balloons"/>
          <p:cNvSpPr/>
          <p:nvPr/>
        </p:nvSpPr>
        <p:spPr>
          <a:xfrm>
            <a:off x="518160" y="1408176"/>
            <a:ext cx="1310640" cy="448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b="1" dirty="0" smtClean="0"/>
              <a:t>Sample Script: </a:t>
            </a:r>
            <a:r>
              <a:rPr lang="en-US" dirty="0" smtClean="0"/>
              <a:t>I’m </a:t>
            </a:r>
            <a:r>
              <a:rPr lang="en-US" dirty="0"/>
              <a:t>going to check my answer to make sure it makes sense. The question asked me, “How many blue and green water balloons?” Does it make sense that 5 blue plus 4 green equals 9? (Pause to check </a:t>
            </a:r>
            <a:r>
              <a:rPr lang="en-US" dirty="0" smtClean="0"/>
              <a:t>adding</a:t>
            </a:r>
            <a:r>
              <a:rPr lang="en-US" dirty="0"/>
              <a:t>) Yes, it does. My answer is 9 blue and green water </a:t>
            </a:r>
            <a:r>
              <a:rPr lang="en-US" dirty="0" smtClean="0"/>
              <a:t>balloons. I’m confident in my answer because I worked and checked carefully. </a:t>
            </a:r>
            <a:endParaRPr lang="en-US" b="1" dirty="0" smtClean="0"/>
          </a:p>
          <a:p>
            <a:pPr marL="0" indent="0">
              <a:buNone/>
            </a:pPr>
            <a:endParaRPr lang="en-US" sz="2200" dirty="0"/>
          </a:p>
          <a:p>
            <a:pPr marL="0" indent="0" algn="ctr">
              <a:buNone/>
            </a:pPr>
            <a:r>
              <a:rPr lang="en-US" sz="3200" dirty="0" smtClean="0"/>
              <a:t>5 + 4 = 9  blue and green water balloons</a:t>
            </a:r>
            <a:endParaRPr lang="en-US" sz="3200" dirty="0"/>
          </a:p>
        </p:txBody>
      </p:sp>
    </p:spTree>
    <p:extLst>
      <p:ext uri="{BB962C8B-B14F-4D97-AF65-F5344CB8AC3E}">
        <p14:creationId xmlns:p14="http://schemas.microsoft.com/office/powerpoint/2010/main" val="368979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43" y="708978"/>
            <a:ext cx="8389256" cy="1143000"/>
          </a:xfrm>
        </p:spPr>
        <p:txBody>
          <a:bodyPr>
            <a:noAutofit/>
          </a:bodyPr>
          <a:lstStyle/>
          <a:p>
            <a:r>
              <a:rPr lang="en-US" sz="3600" dirty="0" smtClean="0"/>
              <a:t>How can I provide feedback as students use </a:t>
            </a:r>
            <a:br>
              <a:rPr lang="en-US" sz="3600" dirty="0" smtClean="0"/>
            </a:br>
            <a:r>
              <a:rPr lang="en-US" sz="3600" dirty="0" smtClean="0"/>
              <a:t>self-regulation strategies?</a:t>
            </a:r>
            <a:endParaRPr lang="en-US" sz="3600" dirty="0"/>
          </a:p>
        </p:txBody>
      </p:sp>
      <p:sp>
        <p:nvSpPr>
          <p:cNvPr id="3" name="Content Placeholder 2"/>
          <p:cNvSpPr>
            <a:spLocks noGrp="1"/>
          </p:cNvSpPr>
          <p:nvPr>
            <p:ph idx="1"/>
          </p:nvPr>
        </p:nvSpPr>
        <p:spPr>
          <a:xfrm>
            <a:off x="457200" y="1977708"/>
            <a:ext cx="8229600" cy="3683000"/>
          </a:xfrm>
        </p:spPr>
        <p:txBody>
          <a:bodyPr/>
          <a:lstStyle/>
          <a:p>
            <a:pPr marL="622300" indent="-220663"/>
            <a:r>
              <a:rPr lang="en-US" sz="2800" dirty="0" smtClean="0"/>
              <a:t>Offer feedback specific to the task or the process.</a:t>
            </a:r>
          </a:p>
          <a:p>
            <a:pPr marL="622300" indent="-220663"/>
            <a:r>
              <a:rPr lang="en-US" sz="2800" dirty="0" smtClean="0"/>
              <a:t>Highlight the behaviors that lead to improved work.</a:t>
            </a:r>
          </a:p>
          <a:p>
            <a:pPr marL="622300" indent="-220663"/>
            <a:r>
              <a:rPr lang="en-US" sz="2800" dirty="0" smtClean="0"/>
              <a:t>Help students link their behavior to outcomes.</a:t>
            </a:r>
          </a:p>
        </p:txBody>
      </p:sp>
    </p:spTree>
    <p:extLst>
      <p:ext uri="{BB962C8B-B14F-4D97-AF65-F5344CB8AC3E}">
        <p14:creationId xmlns:p14="http://schemas.microsoft.com/office/powerpoint/2010/main" val="2154438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chemeClr val="accent1">
                <a:shade val="50000"/>
              </a:schemeClr>
            </a:solidFill>
          </a:ln>
        </p:spPr>
        <p:txBody>
          <a:bodyPr/>
          <a:lstStyle/>
          <a:p>
            <a:pPr marL="0" indent="0">
              <a:buNone/>
            </a:pPr>
            <a:r>
              <a:rPr lang="en-US" b="1" dirty="0" smtClean="0"/>
              <a:t> Say this…</a:t>
            </a:r>
          </a:p>
          <a:p>
            <a:pPr marL="109538" indent="0">
              <a:buNone/>
            </a:pPr>
            <a:r>
              <a:rPr lang="en-US" sz="2600" i="1" dirty="0" smtClean="0"/>
              <a:t>“</a:t>
            </a:r>
            <a:r>
              <a:rPr lang="en-US" sz="2600" i="1" dirty="0"/>
              <a:t>I see you’re using the </a:t>
            </a:r>
            <a:r>
              <a:rPr lang="en-US" sz="2600" i="1" dirty="0" smtClean="0"/>
              <a:t>problem-solving </a:t>
            </a:r>
            <a:r>
              <a:rPr lang="en-US" sz="2600" i="1" dirty="0"/>
              <a:t>steps we practiced yesterday, and </a:t>
            </a:r>
            <a:r>
              <a:rPr lang="en-US" sz="2600" i="1" dirty="0" smtClean="0"/>
              <a:t>all </a:t>
            </a:r>
            <a:r>
              <a:rPr lang="en-US" sz="2600" i="1" dirty="0"/>
              <a:t>of </a:t>
            </a:r>
            <a:r>
              <a:rPr lang="en-US" sz="2600" i="1" dirty="0" smtClean="0"/>
              <a:t>your </a:t>
            </a:r>
            <a:r>
              <a:rPr lang="en-US" sz="2600" i="1" dirty="0"/>
              <a:t>answers so far are correct. I can tell you’re working carefully and getting better at math.”</a:t>
            </a:r>
          </a:p>
          <a:p>
            <a:pPr marL="0" indent="0">
              <a:buNone/>
            </a:pPr>
            <a:endParaRPr lang="en-US" b="1" dirty="0"/>
          </a:p>
        </p:txBody>
      </p:sp>
      <p:sp>
        <p:nvSpPr>
          <p:cNvPr id="5" name="Content Placeholder 4"/>
          <p:cNvSpPr>
            <a:spLocks noGrp="1"/>
          </p:cNvSpPr>
          <p:nvPr>
            <p:ph idx="10"/>
          </p:nvPr>
        </p:nvSpPr>
        <p:spPr>
          <a:noFill/>
          <a:ln>
            <a:solidFill>
              <a:schemeClr val="accent1">
                <a:shade val="50000"/>
              </a:schemeClr>
            </a:solidFill>
          </a:ln>
        </p:spPr>
        <p:txBody>
          <a:bodyPr/>
          <a:lstStyle/>
          <a:p>
            <a:pPr marL="0" indent="0">
              <a:buNone/>
            </a:pPr>
            <a:r>
              <a:rPr lang="en-US" b="1" dirty="0" smtClean="0"/>
              <a:t>   Rather than…</a:t>
            </a:r>
          </a:p>
          <a:p>
            <a:pPr marL="0" indent="0">
              <a:buNone/>
            </a:pPr>
            <a:endParaRPr lang="en-US" b="1" dirty="0"/>
          </a:p>
          <a:p>
            <a:pPr marL="0" indent="0" algn="ctr">
              <a:buNone/>
            </a:pPr>
            <a:r>
              <a:rPr lang="en-US" dirty="0" smtClean="0"/>
              <a:t>“Good job.” </a:t>
            </a:r>
            <a:endParaRPr lang="en-US" dirty="0"/>
          </a:p>
        </p:txBody>
      </p:sp>
      <p:sp>
        <p:nvSpPr>
          <p:cNvPr id="2" name="Title 1"/>
          <p:cNvSpPr>
            <a:spLocks noGrp="1"/>
          </p:cNvSpPr>
          <p:nvPr>
            <p:ph type="title"/>
          </p:nvPr>
        </p:nvSpPr>
        <p:spPr/>
        <p:txBody>
          <a:bodyPr/>
          <a:lstStyle/>
          <a:p>
            <a:r>
              <a:rPr lang="en-US" dirty="0" smtClean="0"/>
              <a:t>Example </a:t>
            </a:r>
            <a:endParaRPr lang="en-US" dirty="0"/>
          </a:p>
        </p:txBody>
      </p:sp>
    </p:spTree>
    <p:extLst>
      <p:ext uri="{BB962C8B-B14F-4D97-AF65-F5344CB8AC3E}">
        <p14:creationId xmlns:p14="http://schemas.microsoft.com/office/powerpoint/2010/main" val="147029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681038"/>
            <a:ext cx="8229600" cy="1143000"/>
          </a:xfrm>
        </p:spPr>
        <p:txBody>
          <a:bodyPr>
            <a:normAutofit/>
          </a:bodyPr>
          <a:lstStyle/>
          <a:p>
            <a:r>
              <a:rPr lang="en-US" sz="3600" dirty="0" smtClean="0"/>
              <a:t>What are some examples of strategies that help students monitor their own learning?</a:t>
            </a:r>
            <a:endParaRPr lang="en-US" sz="3600" dirty="0"/>
          </a:p>
        </p:txBody>
      </p:sp>
      <p:sp>
        <p:nvSpPr>
          <p:cNvPr id="3" name="Content Placeholder 2"/>
          <p:cNvSpPr>
            <a:spLocks noGrp="1"/>
          </p:cNvSpPr>
          <p:nvPr>
            <p:ph idx="1"/>
          </p:nvPr>
        </p:nvSpPr>
        <p:spPr>
          <a:xfrm>
            <a:off x="662940" y="1944371"/>
            <a:ext cx="8229600" cy="4089400"/>
          </a:xfrm>
        </p:spPr>
        <p:txBody>
          <a:bodyPr>
            <a:normAutofit/>
          </a:bodyPr>
          <a:lstStyle/>
          <a:p>
            <a:r>
              <a:rPr lang="en-US" sz="2800" dirty="0" smtClean="0"/>
              <a:t>Ask students to read the text aloud and think about what the author is saying. </a:t>
            </a:r>
          </a:p>
          <a:p>
            <a:r>
              <a:rPr lang="en-US" sz="2800" dirty="0" smtClean="0"/>
              <a:t>When checking work, teach students to ask, “Does my answer make sense?”</a:t>
            </a:r>
          </a:p>
          <a:p>
            <a:endParaRPr lang="en-US" sz="2800" dirty="0" smtClean="0"/>
          </a:p>
        </p:txBody>
      </p:sp>
      <p:pic>
        <p:nvPicPr>
          <p:cNvPr id="7" name="Picture 6" descr="MC90043441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400" y="3737187"/>
            <a:ext cx="1625600" cy="1828800"/>
          </a:xfrm>
          <a:prstGeom prst="rect">
            <a:avLst/>
          </a:prstGeom>
        </p:spPr>
      </p:pic>
      <p:pic>
        <p:nvPicPr>
          <p:cNvPr id="8" name="Picture 7" descr="MC900440424.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800" y="3930650"/>
            <a:ext cx="1828800" cy="1511300"/>
          </a:xfrm>
          <a:prstGeom prst="rect">
            <a:avLst/>
          </a:prstGeom>
        </p:spPr>
      </p:pic>
      <p:pic>
        <p:nvPicPr>
          <p:cNvPr id="9" name="Picture 8" descr="MC900437990.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00" y="3838787"/>
            <a:ext cx="1816100" cy="1727200"/>
          </a:xfrm>
          <a:prstGeom prst="rect">
            <a:avLst/>
          </a:prstGeom>
        </p:spPr>
      </p:pic>
    </p:spTree>
    <p:extLst>
      <p:ext uri="{BB962C8B-B14F-4D97-AF65-F5344CB8AC3E}">
        <p14:creationId xmlns:p14="http://schemas.microsoft.com/office/powerpoint/2010/main" val="916092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some examples of strategies that help students monitor their own learning?</a:t>
            </a:r>
          </a:p>
        </p:txBody>
      </p:sp>
      <p:sp>
        <p:nvSpPr>
          <p:cNvPr id="3" name="Content Placeholder 2"/>
          <p:cNvSpPr>
            <a:spLocks noGrp="1"/>
          </p:cNvSpPr>
          <p:nvPr>
            <p:ph idx="1"/>
          </p:nvPr>
        </p:nvSpPr>
        <p:spPr/>
        <p:txBody>
          <a:bodyPr/>
          <a:lstStyle/>
          <a:p>
            <a:r>
              <a:rPr lang="en-US" sz="2000" dirty="0"/>
              <a:t>Involve students in setting goals and monitoring their own academic gains with progress monitoring data. </a:t>
            </a:r>
          </a:p>
          <a:p>
            <a:r>
              <a:rPr lang="en-US" sz="2000" dirty="0"/>
              <a:t>Keep track (with the student) of how many trials it takes for a student to achieve mastery of a new skill </a:t>
            </a:r>
            <a:endParaRPr lang="en-US" sz="2000" dirty="0" smtClean="0"/>
          </a:p>
          <a:p>
            <a:r>
              <a:rPr lang="en-US" sz="2000" dirty="0"/>
              <a:t>Teach students to ask themselves questions to determine if they are working well and making progress.</a:t>
            </a:r>
          </a:p>
          <a:p>
            <a:endParaRPr lang="en-US" sz="1800" dirty="0"/>
          </a:p>
          <a:p>
            <a:endParaRPr lang="en-US" sz="1800" dirty="0"/>
          </a:p>
        </p:txBody>
      </p:sp>
      <p:pic>
        <p:nvPicPr>
          <p:cNvPr id="5" name="Picture 4" descr="goal-set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841" y="3960289"/>
            <a:ext cx="2353654" cy="1889648"/>
          </a:xfrm>
          <a:prstGeom prst="rect">
            <a:avLst/>
          </a:prstGeom>
        </p:spPr>
      </p:pic>
      <p:pic>
        <p:nvPicPr>
          <p:cNvPr id="6" name="Picture 5" descr="goa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230" y="4316194"/>
            <a:ext cx="2085011" cy="1563759"/>
          </a:xfrm>
          <a:prstGeom prst="rect">
            <a:avLst/>
          </a:prstGeom>
        </p:spPr>
      </p:pic>
      <p:pic>
        <p:nvPicPr>
          <p:cNvPr id="88066" name="Picture 2" descr="Students track their OWN data and learning/understanding of the new Common Core!!  The levels of learning coorelate to Marzano's the Art and Science of Teaching"/>
          <p:cNvPicPr>
            <a:picLocks noChangeAspect="1" noChangeArrowheads="1"/>
          </p:cNvPicPr>
          <p:nvPr/>
        </p:nvPicPr>
        <p:blipFill>
          <a:blip r:embed="rId5"/>
          <a:srcRect/>
          <a:stretch>
            <a:fillRect/>
          </a:stretch>
        </p:blipFill>
        <p:spPr bwMode="auto">
          <a:xfrm>
            <a:off x="1194821" y="4316194"/>
            <a:ext cx="1064704" cy="1419123"/>
          </a:xfrm>
          <a:prstGeom prst="rect">
            <a:avLst/>
          </a:prstGeom>
          <a:noFill/>
        </p:spPr>
      </p:pic>
    </p:spTree>
    <p:extLst>
      <p:ext uri="{BB962C8B-B14F-4D97-AF65-F5344CB8AC3E}">
        <p14:creationId xmlns:p14="http://schemas.microsoft.com/office/powerpoint/2010/main" val="497314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70" y="681038"/>
            <a:ext cx="8229600" cy="1143000"/>
          </a:xfrm>
        </p:spPr>
        <p:txBody>
          <a:bodyPr>
            <a:normAutofit/>
          </a:bodyPr>
          <a:lstStyle/>
          <a:p>
            <a:r>
              <a:rPr lang="en-US" sz="3600" dirty="0" smtClean="0"/>
              <a:t>What are some examples of strategies that help students monitor their own learning?</a:t>
            </a:r>
            <a:endParaRPr lang="en-US" sz="3600" dirty="0"/>
          </a:p>
        </p:txBody>
      </p:sp>
      <p:sp>
        <p:nvSpPr>
          <p:cNvPr id="3" name="Content Placeholder 2"/>
          <p:cNvSpPr>
            <a:spLocks noGrp="1"/>
          </p:cNvSpPr>
          <p:nvPr>
            <p:ph idx="1"/>
          </p:nvPr>
        </p:nvSpPr>
        <p:spPr>
          <a:xfrm>
            <a:off x="662940" y="1944371"/>
            <a:ext cx="8229600" cy="4089400"/>
          </a:xfrm>
        </p:spPr>
        <p:txBody>
          <a:bodyPr>
            <a:normAutofit/>
          </a:bodyPr>
          <a:lstStyle/>
          <a:p>
            <a:r>
              <a:rPr lang="en-US" sz="2800" dirty="0" smtClean="0"/>
              <a:t>Teach students to be metacognitive and to identify “breakdowns” in their understanding.</a:t>
            </a:r>
          </a:p>
          <a:p>
            <a:r>
              <a:rPr lang="en-US" sz="2800" dirty="0" smtClean="0"/>
              <a:t>When solving word problems, students should ask themselves whether they understand the question.</a:t>
            </a:r>
          </a:p>
          <a:p>
            <a:r>
              <a:rPr lang="en-US" sz="2800" dirty="0" smtClean="0"/>
              <a:t>Teach students to ask for help when they need it.  </a:t>
            </a:r>
          </a:p>
        </p:txBody>
      </p:sp>
    </p:spTree>
    <p:extLst>
      <p:ext uri="{BB962C8B-B14F-4D97-AF65-F5344CB8AC3E}">
        <p14:creationId xmlns:p14="http://schemas.microsoft.com/office/powerpoint/2010/main" val="30382587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1A8B8B9-B651-4439-A868-E8F04EF81465}"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t>
            </a:r>
            <a:r>
              <a:rPr lang="en-US" dirty="0" smtClean="0"/>
              <a:t>does maladaptive attribution impede </a:t>
            </a:r>
            <a:r>
              <a:rPr lang="en-US" dirty="0"/>
              <a:t>academic success?</a:t>
            </a:r>
          </a:p>
        </p:txBody>
      </p:sp>
      <p:sp>
        <p:nvSpPr>
          <p:cNvPr id="3" name="Content Placeholder 2"/>
          <p:cNvSpPr>
            <a:spLocks noGrp="1"/>
          </p:cNvSpPr>
          <p:nvPr>
            <p:ph idx="1"/>
          </p:nvPr>
        </p:nvSpPr>
        <p:spPr/>
        <p:txBody>
          <a:bodyPr>
            <a:normAutofit/>
          </a:bodyPr>
          <a:lstStyle/>
          <a:p>
            <a:pPr marL="0" indent="0">
              <a:buNone/>
            </a:pPr>
            <a:r>
              <a:rPr lang="en-US" b="1" dirty="0" smtClean="0"/>
              <a:t>Attribution: </a:t>
            </a:r>
            <a:r>
              <a:rPr lang="en-US" dirty="0"/>
              <a:t>A person’s beliefs about the causes of his or her academic failures and successes.</a:t>
            </a:r>
            <a:r>
              <a:rPr lang="en-US" b="1" dirty="0" smtClean="0"/>
              <a:t> </a:t>
            </a:r>
          </a:p>
          <a:p>
            <a:r>
              <a:rPr lang="en-US" dirty="0" smtClean="0"/>
              <a:t>Students with maladaptive attribution may think that failure is due to stable, internal causes that cannot be changed, and that success is due to unstable causes such as luck.</a:t>
            </a:r>
          </a:p>
          <a:p>
            <a:pPr lvl="1"/>
            <a:r>
              <a:rPr lang="en-US" sz="2200" b="1" dirty="0" smtClean="0"/>
              <a:t>Internal Attribution Error: “</a:t>
            </a:r>
            <a:r>
              <a:rPr lang="en-US" sz="2200" dirty="0" smtClean="0"/>
              <a:t>I did poorly on the spelling test because I’m stupid.”</a:t>
            </a:r>
            <a:endParaRPr lang="en-US" sz="2200" b="1" dirty="0" smtClean="0"/>
          </a:p>
          <a:p>
            <a:pPr lvl="1"/>
            <a:r>
              <a:rPr lang="en-US" sz="2200" b="1" dirty="0" smtClean="0"/>
              <a:t>External Attribution Error: </a:t>
            </a:r>
            <a:r>
              <a:rPr lang="en-US" sz="2200" dirty="0" smtClean="0"/>
              <a:t> “I was really lucky to get an ‘A’ on my spelling test because the teacher gave easy words.” </a:t>
            </a:r>
            <a:endParaRPr lang="en-US" sz="2200" b="1" dirty="0"/>
          </a:p>
        </p:txBody>
      </p:sp>
    </p:spTree>
    <p:extLst>
      <p:ext uri="{BB962C8B-B14F-4D97-AF65-F5344CB8AC3E}">
        <p14:creationId xmlns:p14="http://schemas.microsoft.com/office/powerpoint/2010/main" val="117980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860529" y="6108595"/>
            <a:ext cx="157094" cy="153888"/>
          </a:xfrm>
        </p:spPr>
        <p:txBody>
          <a:bodyPr/>
          <a:lstStyle/>
          <a:p>
            <a:pPr algn="r"/>
            <a:fld id="{F3477EC8-074D-41C4-94AE-E9EA7CEEA348}" type="slidenum">
              <a:rPr lang="en-US" smtClean="0"/>
              <a:pPr algn="r"/>
              <a:t>5</a:t>
            </a:fld>
            <a:endParaRPr lang="en-US" dirty="0"/>
          </a:p>
        </p:txBody>
      </p:sp>
      <p:sp>
        <p:nvSpPr>
          <p:cNvPr id="12" name="Rectangle 11"/>
          <p:cNvSpPr/>
          <p:nvPr/>
        </p:nvSpPr>
        <p:spPr>
          <a:xfrm>
            <a:off x="538190" y="653547"/>
            <a:ext cx="2625633" cy="2728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Our approach to intensive intervention:</a:t>
            </a:r>
          </a:p>
          <a:p>
            <a:pPr algn="ctr"/>
            <a:endParaRPr lang="en-US" sz="2400" b="1" dirty="0" smtClean="0">
              <a:solidFill>
                <a:schemeClr val="tx1"/>
              </a:solidFill>
            </a:endParaRPr>
          </a:p>
          <a:p>
            <a:pPr algn="ctr"/>
            <a:r>
              <a:rPr lang="en-US" sz="2400" b="1" dirty="0" smtClean="0">
                <a:solidFill>
                  <a:schemeClr val="tx1"/>
                </a:solidFill>
              </a:rPr>
              <a:t>Data-based Individualization (DBI)</a:t>
            </a:r>
            <a:endParaRPr lang="en-US" sz="2400" b="1" dirty="0">
              <a:solidFill>
                <a:schemeClr val="tx1"/>
              </a:solidFill>
            </a:endParaRPr>
          </a:p>
        </p:txBody>
      </p:sp>
      <p:pic>
        <p:nvPicPr>
          <p:cNvPr id="1026" name="Picture 2" descr="A flow chart that shows how intensive intervention related to the DBI proce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134" t="27224" r="29055" b="13870"/>
          <a:stretch/>
        </p:blipFill>
        <p:spPr bwMode="auto">
          <a:xfrm>
            <a:off x="3417445" y="340818"/>
            <a:ext cx="5600178" cy="545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2442756" y="3620270"/>
            <a:ext cx="2015030" cy="677633"/>
          </a:xfrm>
          <a:prstGeom prst="rightArrow">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Intensification</a:t>
            </a:r>
            <a:endParaRPr lang="en-US" sz="2000" dirty="0"/>
          </a:p>
        </p:txBody>
      </p:sp>
      <p:sp>
        <p:nvSpPr>
          <p:cNvPr id="15" name="Right Arrow 14"/>
          <p:cNvSpPr/>
          <p:nvPr/>
        </p:nvSpPr>
        <p:spPr>
          <a:xfrm>
            <a:off x="2503716" y="4412750"/>
            <a:ext cx="2015030" cy="677633"/>
          </a:xfrm>
          <a:prstGeom prst="rightArrow">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Evidence</a:t>
            </a:r>
            <a:endParaRPr lang="en-US" sz="2000" dirty="0"/>
          </a:p>
        </p:txBody>
      </p:sp>
    </p:spTree>
    <p:extLst>
      <p:ext uri="{BB962C8B-B14F-4D97-AF65-F5344CB8AC3E}">
        <p14:creationId xmlns:p14="http://schemas.microsoft.com/office/powerpoint/2010/main" val="157229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support students to develop more functional attribution?</a:t>
            </a:r>
            <a:endParaRPr lang="en-US" dirty="0"/>
          </a:p>
        </p:txBody>
      </p:sp>
      <p:sp>
        <p:nvSpPr>
          <p:cNvPr id="3" name="Content Placeholder 2"/>
          <p:cNvSpPr>
            <a:spLocks noGrp="1"/>
          </p:cNvSpPr>
          <p:nvPr>
            <p:ph idx="1"/>
          </p:nvPr>
        </p:nvSpPr>
        <p:spPr/>
        <p:txBody>
          <a:bodyPr/>
          <a:lstStyle/>
          <a:p>
            <a:pPr marL="0" indent="0">
              <a:buNone/>
            </a:pPr>
            <a:r>
              <a:rPr lang="en-US" dirty="0"/>
              <a:t>Consider integrating attribution and motivation training and </a:t>
            </a:r>
            <a:r>
              <a:rPr lang="en-US" dirty="0" smtClean="0"/>
              <a:t>supports:</a:t>
            </a:r>
          </a:p>
          <a:p>
            <a:pPr lvl="1"/>
            <a:r>
              <a:rPr lang="en-US" sz="2200" dirty="0" smtClean="0"/>
              <a:t>Help students to develop strategies or scripts when they engage in negative self-talk, and reinforce them for using them.  </a:t>
            </a:r>
          </a:p>
          <a:p>
            <a:pPr lvl="1"/>
            <a:r>
              <a:rPr lang="en-US" sz="2200" dirty="0" smtClean="0"/>
              <a:t>Include students in goal-setting and monitoring to help them connect their hard work to increased academic success. </a:t>
            </a:r>
          </a:p>
          <a:p>
            <a:pPr lvl="1"/>
            <a:r>
              <a:rPr lang="en-US" sz="2200" dirty="0" smtClean="0"/>
              <a:t>Celebrate progress, and provide explicit feedback that connects it to their use of new/appropriate learning strategies, skills, or behaviors. </a:t>
            </a:r>
          </a:p>
          <a:p>
            <a:pPr marL="0" indent="0">
              <a:buNone/>
            </a:pPr>
            <a:endParaRPr lang="en-US" dirty="0"/>
          </a:p>
          <a:p>
            <a:endParaRPr lang="en-US" dirty="0"/>
          </a:p>
        </p:txBody>
      </p:sp>
    </p:spTree>
    <p:extLst>
      <p:ext uri="{BB962C8B-B14F-4D97-AF65-F5344CB8AC3E}">
        <p14:creationId xmlns:p14="http://schemas.microsoft.com/office/powerpoint/2010/main" val="2835781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Self-Talk </a:t>
            </a:r>
            <a:endParaRPr lang="en-US" dirty="0"/>
          </a:p>
        </p:txBody>
      </p:sp>
      <p:sp>
        <p:nvSpPr>
          <p:cNvPr id="3" name="Content Placeholder 2"/>
          <p:cNvSpPr>
            <a:spLocks noGrp="1"/>
          </p:cNvSpPr>
          <p:nvPr>
            <p:ph idx="1"/>
          </p:nvPr>
        </p:nvSpPr>
        <p:spPr/>
        <p:txBody>
          <a:bodyPr/>
          <a:lstStyle/>
          <a:p>
            <a:r>
              <a:rPr lang="en-US" i="1" dirty="0" smtClean="0"/>
              <a:t>I </a:t>
            </a:r>
            <a:r>
              <a:rPr lang="en-US" i="1" dirty="0"/>
              <a:t>did well on the spelling test because I studied hard and learned the words. </a:t>
            </a:r>
          </a:p>
          <a:p>
            <a:r>
              <a:rPr lang="en-US" i="1" dirty="0"/>
              <a:t>If I work hard, I can learn to do new </a:t>
            </a:r>
            <a:r>
              <a:rPr lang="en-US" i="1" dirty="0" smtClean="0"/>
              <a:t>things even if they’re hard. </a:t>
            </a:r>
            <a:endParaRPr lang="en-US" i="1" dirty="0"/>
          </a:p>
          <a:p>
            <a:r>
              <a:rPr lang="en-US" i="1" dirty="0"/>
              <a:t>Sometimes things don’t go my way even when I work hard, but it’s not necessarily my fault. </a:t>
            </a:r>
            <a:r>
              <a:rPr lang="en-US" i="1" dirty="0" smtClean="0"/>
              <a:t>This happens to everybody sometimes. I should keep trying my best. </a:t>
            </a:r>
            <a:endParaRPr lang="en-US" i="1" dirty="0"/>
          </a:p>
          <a:p>
            <a:endParaRPr lang="en-US" dirty="0"/>
          </a:p>
        </p:txBody>
      </p:sp>
    </p:spTree>
    <p:extLst>
      <p:ext uri="{BB962C8B-B14F-4D97-AF65-F5344CB8AC3E}">
        <p14:creationId xmlns:p14="http://schemas.microsoft.com/office/powerpoint/2010/main" val="2356285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A8B8B9-B651-4439-A868-E8F04EF81465}" type="slidenum">
              <a:rPr lang="en-US" smtClean="0"/>
              <a:pPr/>
              <a:t>52</a:t>
            </a:fld>
            <a:endParaRPr lang="en-US" dirty="0"/>
          </a:p>
        </p:txBody>
      </p:sp>
      <p:grpSp>
        <p:nvGrpSpPr>
          <p:cNvPr id="7" name="Group 6" descr="Practice #4: Modify Delivery of Instruction &#10;"/>
          <p:cNvGrpSpPr/>
          <p:nvPr/>
        </p:nvGrpSpPr>
        <p:grpSpPr>
          <a:xfrm>
            <a:off x="2304287" y="969264"/>
            <a:ext cx="5287137" cy="4608576"/>
            <a:chOff x="5963020" y="1720875"/>
            <a:chExt cx="2483560" cy="2483560"/>
          </a:xfrm>
        </p:grpSpPr>
        <p:sp>
          <p:nvSpPr>
            <p:cNvPr id="8" name="Oval 7"/>
            <p:cNvSpPr/>
            <p:nvPr/>
          </p:nvSpPr>
          <p:spPr>
            <a:xfrm>
              <a:off x="5963020" y="1720875"/>
              <a:ext cx="2483560" cy="2483560"/>
            </a:xfrm>
            <a:prstGeom prst="ellipse">
              <a:avLst/>
            </a:prstGeom>
            <a:solidFill>
              <a:srgbClr val="BE5718">
                <a:alpha val="8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6326729" y="2084584"/>
              <a:ext cx="1756142"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4000" b="1" kern="1200" dirty="0" smtClean="0"/>
                <a:t>Practice #4: Modify Delivery of Instruction </a:t>
              </a:r>
              <a:endParaRPr lang="en-US" sz="4000" b="1" kern="1200" dirty="0"/>
            </a:p>
          </p:txBody>
        </p:sp>
      </p:grpSp>
    </p:spTree>
    <p:extLst>
      <p:ext uri="{BB962C8B-B14F-4D97-AF65-F5344CB8AC3E}">
        <p14:creationId xmlns:p14="http://schemas.microsoft.com/office/powerpoint/2010/main" val="39030654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Delivery of Instruction </a:t>
            </a:r>
            <a:endParaRPr lang="en-US" dirty="0"/>
          </a:p>
        </p:txBody>
      </p:sp>
      <p:sp>
        <p:nvSpPr>
          <p:cNvPr id="3" name="Content Placeholder 2"/>
          <p:cNvSpPr>
            <a:spLocks noGrp="1"/>
          </p:cNvSpPr>
          <p:nvPr>
            <p:ph idx="1"/>
          </p:nvPr>
        </p:nvSpPr>
        <p:spPr>
          <a:xfrm>
            <a:off x="687388" y="1982660"/>
            <a:ext cx="8224837" cy="3794125"/>
          </a:xfrm>
        </p:spPr>
        <p:txBody>
          <a:bodyPr/>
          <a:lstStyle/>
          <a:p>
            <a:pPr marL="55562" lvl="1" indent="0">
              <a:buNone/>
            </a:pPr>
            <a:r>
              <a:rPr lang="en-US" sz="2200" dirty="0" smtClean="0"/>
              <a:t>1. Consider the instructional match &amp; prioritize skills to teach</a:t>
            </a:r>
          </a:p>
          <a:p>
            <a:pPr marL="55562" lvl="1" indent="0">
              <a:buNone/>
            </a:pPr>
            <a:r>
              <a:rPr lang="en-US" sz="2200" dirty="0" smtClean="0"/>
              <a:t>2. Systematic Instruction </a:t>
            </a:r>
          </a:p>
          <a:p>
            <a:pPr marL="55562" lvl="1" indent="0">
              <a:buNone/>
            </a:pPr>
            <a:r>
              <a:rPr lang="en-US" sz="2200" dirty="0" smtClean="0"/>
              <a:t>3. Explicit Instruction </a:t>
            </a:r>
          </a:p>
          <a:p>
            <a:pPr marL="55562" lvl="1" indent="0">
              <a:buNone/>
            </a:pPr>
            <a:r>
              <a:rPr lang="en-US" sz="2200" dirty="0" smtClean="0"/>
              <a:t>4. Precise, simple language </a:t>
            </a:r>
          </a:p>
          <a:p>
            <a:pPr marL="55562" lvl="1" indent="0">
              <a:buNone/>
            </a:pPr>
            <a:r>
              <a:rPr lang="en-US" sz="2200" dirty="0" smtClean="0"/>
              <a:t>5. Frequent opportunities for student response</a:t>
            </a:r>
          </a:p>
          <a:p>
            <a:pPr marL="55562" lvl="1" indent="0">
              <a:buNone/>
            </a:pPr>
            <a:r>
              <a:rPr lang="en-US" sz="2200" dirty="0" smtClean="0"/>
              <a:t>6. Specific feedback and error correction procedures</a:t>
            </a:r>
          </a:p>
          <a:p>
            <a:pPr marL="55562" lvl="1" indent="0">
              <a:buNone/>
            </a:pPr>
            <a:r>
              <a:rPr lang="en-US" sz="2200" dirty="0" smtClean="0"/>
              <a:t>7. Opportunities for practice, development of fluency, and review </a:t>
            </a:r>
          </a:p>
          <a:p>
            <a:pPr marL="292100" lvl="1" indent="-236538"/>
            <a:endParaRPr lang="en-US" sz="2200" dirty="0"/>
          </a:p>
        </p:txBody>
      </p:sp>
    </p:spTree>
    <p:extLst>
      <p:ext uri="{BB962C8B-B14F-4D97-AF65-F5344CB8AC3E}">
        <p14:creationId xmlns:p14="http://schemas.microsoft.com/office/powerpoint/2010/main" val="3426406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83243"/>
            <a:ext cx="8224699" cy="3852006"/>
          </a:xfrm>
        </p:spPr>
        <p:txBody>
          <a:bodyPr/>
          <a:lstStyle/>
          <a:p>
            <a:r>
              <a:rPr lang="en-US" dirty="0" smtClean="0"/>
              <a:t>Organizing these decisions into four categories of instructional practice may help you plan intervention and guide the changes you make: </a:t>
            </a:r>
          </a:p>
          <a:p>
            <a:pPr marL="573087" lvl="1" indent="-342900">
              <a:buFont typeface="+mj-lt"/>
              <a:buAutoNum type="arabicPeriod"/>
            </a:pPr>
            <a:r>
              <a:rPr lang="en-US" dirty="0" smtClean="0"/>
              <a:t>Time/dosage</a:t>
            </a:r>
          </a:p>
          <a:p>
            <a:pPr marL="573087" lvl="1" indent="-342900">
              <a:buFont typeface="+mj-lt"/>
              <a:buAutoNum type="arabicPeriod"/>
            </a:pPr>
            <a:r>
              <a:rPr lang="en-US" dirty="0" smtClean="0"/>
              <a:t>Learning environment</a:t>
            </a:r>
          </a:p>
          <a:p>
            <a:pPr marL="573087" lvl="1" indent="-342900">
              <a:buFont typeface="+mj-lt"/>
              <a:buAutoNum type="arabicPeriod"/>
            </a:pPr>
            <a:r>
              <a:rPr lang="en-US" dirty="0" smtClean="0"/>
              <a:t>Combine cognitive strategy instruction with academic learning </a:t>
            </a:r>
          </a:p>
          <a:p>
            <a:pPr marL="573087" lvl="1" indent="-342900">
              <a:buFont typeface="+mj-lt"/>
              <a:buAutoNum type="arabicPeriod"/>
            </a:pPr>
            <a:r>
              <a:rPr lang="en-US" dirty="0" smtClean="0"/>
              <a:t>Modify instructional delivery </a:t>
            </a:r>
          </a:p>
          <a:p>
            <a:r>
              <a:rPr lang="en-US" dirty="0" smtClean="0"/>
              <a:t>Make a small number of intervention changes at a time. </a:t>
            </a:r>
          </a:p>
          <a:p>
            <a:r>
              <a:rPr lang="en-US" dirty="0" smtClean="0"/>
              <a:t>Use data to determine whether your intervention is working for the student. </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Summary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54</a:t>
            </a:fld>
            <a:endParaRPr lang="en-US" dirty="0">
              <a:solidFill>
                <a:srgbClr val="FFFFFF">
                  <a:lumMod val="75000"/>
                </a:srgbClr>
              </a:solidFill>
            </a:endParaRPr>
          </a:p>
        </p:txBody>
      </p:sp>
    </p:spTree>
    <p:extLst>
      <p:ext uri="{BB962C8B-B14F-4D97-AF65-F5344CB8AC3E}">
        <p14:creationId xmlns:p14="http://schemas.microsoft.com/office/powerpoint/2010/main" val="2053605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1A8B8B9-B651-4439-A868-E8F04EF81465}" type="slidenum">
              <a:rPr lang="en-US" smtClean="0"/>
              <a:pPr/>
              <a:t>55</a:t>
            </a:fld>
            <a:endParaRPr lang="en-US" dirty="0"/>
          </a:p>
        </p:txBody>
      </p:sp>
      <p:sp>
        <p:nvSpPr>
          <p:cNvPr id="10" name="TextBox 9"/>
          <p:cNvSpPr txBox="1"/>
          <p:nvPr/>
        </p:nvSpPr>
        <p:spPr>
          <a:xfrm>
            <a:off x="860612" y="1924184"/>
            <a:ext cx="7679366" cy="2308324"/>
          </a:xfrm>
          <a:prstGeom prst="rect">
            <a:avLst/>
          </a:prstGeom>
          <a:noFill/>
        </p:spPr>
        <p:txBody>
          <a:bodyPr wrap="square" rtlCol="0">
            <a:spAutoFit/>
          </a:bodyPr>
          <a:lstStyle/>
          <a:p>
            <a:pPr algn="ctr"/>
            <a:r>
              <a:rPr lang="en-US" sz="4800" i="1" dirty="0" smtClean="0">
                <a:solidFill>
                  <a:schemeClr val="bg1">
                    <a:lumMod val="50000"/>
                  </a:schemeClr>
                </a:solidFill>
              </a:rPr>
              <a:t>“It all works out in the end…. If it hasn’t worked out, it’s not the end yet.” </a:t>
            </a:r>
            <a:endParaRPr lang="en-US" sz="4800" i="1" dirty="0">
              <a:solidFill>
                <a:schemeClr val="bg1">
                  <a:lumMod val="50000"/>
                </a:schemeClr>
              </a:solidFill>
            </a:endParaRPr>
          </a:p>
        </p:txBody>
      </p:sp>
    </p:spTree>
    <p:extLst>
      <p:ext uri="{BB962C8B-B14F-4D97-AF65-F5344CB8AC3E}">
        <p14:creationId xmlns:p14="http://schemas.microsoft.com/office/powerpoint/2010/main" val="3308030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687388" y="1780047"/>
            <a:ext cx="8224837" cy="3517900"/>
          </a:xfrm>
        </p:spPr>
        <p:txBody>
          <a:bodyPr/>
          <a:lstStyle/>
          <a:p>
            <a:pPr marL="0" indent="0">
              <a:buNone/>
            </a:pPr>
            <a:r>
              <a:rPr lang="en-US" dirty="0" smtClean="0"/>
              <a:t>Sharon Vaughn</a:t>
            </a:r>
          </a:p>
          <a:p>
            <a:r>
              <a:rPr lang="en-US" dirty="0" smtClean="0"/>
              <a:t>srvaughn@austin.utexas.edu</a:t>
            </a:r>
          </a:p>
          <a:p>
            <a:pPr marL="0" indent="0">
              <a:buNone/>
            </a:pPr>
            <a:endParaRPr lang="en-US" dirty="0"/>
          </a:p>
          <a:p>
            <a:pPr marL="0" indent="0">
              <a:buNone/>
            </a:pPr>
            <a:r>
              <a:rPr lang="en-US" dirty="0" smtClean="0"/>
              <a:t>Rebecca Zumeta </a:t>
            </a:r>
          </a:p>
          <a:p>
            <a:pPr marL="0" indent="0">
              <a:buNone/>
            </a:pPr>
            <a:r>
              <a:rPr lang="en-US" dirty="0" smtClean="0"/>
              <a:t>rzumeta@air.org</a:t>
            </a:r>
          </a:p>
          <a:p>
            <a:pPr marL="0" indent="0">
              <a:buNone/>
            </a:pPr>
            <a:endParaRPr lang="en-US" dirty="0" smtClean="0"/>
          </a:p>
          <a:p>
            <a:pPr marL="0" indent="0">
              <a:buNone/>
            </a:pPr>
            <a:endParaRPr lang="en-US" dirty="0"/>
          </a:p>
          <a:p>
            <a:pPr marL="0" indent="0">
              <a:buNone/>
            </a:pPr>
            <a:r>
              <a:rPr lang="en-US" dirty="0" smtClean="0"/>
              <a:t>1000 Thomas Jefferson St. NW</a:t>
            </a:r>
            <a:br>
              <a:rPr lang="en-US" dirty="0" smtClean="0"/>
            </a:br>
            <a:r>
              <a:rPr lang="en-US" dirty="0" smtClean="0"/>
              <a:t>Washington, DC 20009</a:t>
            </a:r>
          </a:p>
          <a:p>
            <a:pPr marL="0" indent="0">
              <a:buNone/>
            </a:pPr>
            <a:r>
              <a:rPr lang="en-US" dirty="0" smtClean="0"/>
              <a:t>www.intensiveintervention.org </a:t>
            </a:r>
            <a:endParaRPr lang="en-US" dirty="0"/>
          </a:p>
          <a:p>
            <a:pPr marL="0" indent="0">
              <a:buNone/>
            </a:pPr>
            <a:r>
              <a:rPr lang="en-US" dirty="0" smtClean="0"/>
              <a:t>ncii@air.org</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a:prstGeom prst="rect">
            <a:avLst/>
          </a:prstGeom>
        </p:spPr>
        <p:txBody>
          <a:bodyPr/>
          <a:lstStyle/>
          <a:p>
            <a:pPr algn="r"/>
            <a:fld id="{F3477EC8-074D-41C4-94AE-E9EA7CEEA348}" type="slidenum">
              <a:rPr lang="en-US" smtClean="0">
                <a:solidFill>
                  <a:srgbClr val="FFFFFF">
                    <a:lumMod val="75000"/>
                  </a:srgbClr>
                </a:solidFill>
              </a:rPr>
              <a:pPr algn="r"/>
              <a:t>56</a:t>
            </a:fld>
            <a:endParaRPr lang="en-US" dirty="0">
              <a:solidFill>
                <a:srgbClr val="FFFFFF">
                  <a:lumMod val="75000"/>
                </a:srgbClr>
              </a:solidFill>
            </a:endParaRPr>
          </a:p>
        </p:txBody>
      </p:sp>
      <p:sp>
        <p:nvSpPr>
          <p:cNvPr id="3" name="Title 2"/>
          <p:cNvSpPr>
            <a:spLocks noGrp="1"/>
          </p:cNvSpPr>
          <p:nvPr>
            <p:ph type="title" idx="4294967295"/>
          </p:nvPr>
        </p:nvSpPr>
        <p:spPr>
          <a:xfrm>
            <a:off x="754627" y="564398"/>
            <a:ext cx="8228012" cy="1785938"/>
          </a:xfrm>
          <a:prstGeom prst="rect">
            <a:avLst/>
          </a:prstGeom>
        </p:spPr>
        <p:txBody>
          <a:bodyPr/>
          <a:lstStyle/>
          <a:p>
            <a:pPr algn="ctr"/>
            <a:r>
              <a:rPr lang="en-US" sz="4800" dirty="0" smtClean="0"/>
              <a:t>Questions?</a:t>
            </a:r>
            <a:endParaRPr lang="en-US" sz="4800" dirty="0"/>
          </a:p>
        </p:txBody>
      </p:sp>
    </p:spTree>
    <p:extLst>
      <p:ext uri="{BB962C8B-B14F-4D97-AF65-F5344CB8AC3E}">
        <p14:creationId xmlns:p14="http://schemas.microsoft.com/office/powerpoint/2010/main" val="3741391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While permission to redistribute this webinar is not necessary, the citation should be: </a:t>
            </a:r>
          </a:p>
          <a:p>
            <a:r>
              <a:rPr lang="en-US" dirty="0"/>
              <a:t>National Center on Intensive Intervention. (2014). </a:t>
            </a:r>
            <a:r>
              <a:rPr lang="en-US" i="1" dirty="0" smtClean="0"/>
              <a:t>So What do I do Now? Strategies for </a:t>
            </a:r>
            <a:r>
              <a:rPr lang="en-US" i="1" smtClean="0"/>
              <a:t>Intensifying Intervention </a:t>
            </a:r>
            <a:r>
              <a:rPr lang="en-US" i="1" dirty="0" smtClean="0"/>
              <a:t>when Standard Approaches Don’t Work</a:t>
            </a:r>
            <a:r>
              <a:rPr lang="en-US" dirty="0" smtClean="0"/>
              <a:t>. </a:t>
            </a:r>
            <a:r>
              <a:rPr lang="en-US" dirty="0"/>
              <a:t>Washington, DC: U.S. Department of Education, Office of Special Education Programs, National Center on Intensive Intervention. </a:t>
            </a:r>
          </a:p>
          <a:p>
            <a:endParaRPr lang="en-US" dirty="0"/>
          </a:p>
        </p:txBody>
      </p:sp>
      <p:sp>
        <p:nvSpPr>
          <p:cNvPr id="3" name="Slide Number Placeholder 2"/>
          <p:cNvSpPr>
            <a:spLocks noGrp="1"/>
          </p:cNvSpPr>
          <p:nvPr>
            <p:ph type="sldNum" sz="quarter" idx="11"/>
          </p:nvPr>
        </p:nvSpPr>
        <p:spPr/>
        <p:txBody>
          <a:bodyPr/>
          <a:lstStyle/>
          <a:p>
            <a:pPr algn="r"/>
            <a:fld id="{F3477EC8-074D-41C4-94AE-E9EA7CEEA348}" type="slidenum">
              <a:rPr lang="en-US" smtClean="0"/>
              <a:pPr algn="r"/>
              <a:t>57</a:t>
            </a:fld>
            <a:endParaRPr lang="en-US" dirty="0"/>
          </a:p>
        </p:txBody>
      </p:sp>
    </p:spTree>
    <p:extLst>
      <p:ext uri="{BB962C8B-B14F-4D97-AF65-F5344CB8AC3E}">
        <p14:creationId xmlns:p14="http://schemas.microsoft.com/office/powerpoint/2010/main" val="2179969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64373"/>
            <a:ext cx="8224699" cy="3852006"/>
          </a:xfrm>
        </p:spPr>
        <p:txBody>
          <a:bodyPr/>
          <a:lstStyle/>
          <a:p>
            <a:pPr marL="0" indent="0">
              <a:buNone/>
            </a:pPr>
            <a:r>
              <a:rPr lang="en-US" sz="1400" dirty="0" err="1"/>
              <a:t>Courtade</a:t>
            </a:r>
            <a:r>
              <a:rPr lang="en-US" sz="1400" dirty="0"/>
              <a:t>-Little, G., &amp; Browder, D.M. (2005). </a:t>
            </a:r>
            <a:r>
              <a:rPr lang="en-US" sz="1400" i="1" dirty="0"/>
              <a:t>Aligning IEPs to Academic Standards for Students with Moderate and Severe Disabilities. </a:t>
            </a:r>
            <a:r>
              <a:rPr lang="en-US" sz="1400" dirty="0"/>
              <a:t>Verona, WI: Attainment Company.  </a:t>
            </a:r>
            <a:endParaRPr lang="en-US" sz="1400" dirty="0" smtClean="0"/>
          </a:p>
          <a:p>
            <a:pPr marL="0" indent="0">
              <a:buNone/>
            </a:pPr>
            <a:endParaRPr lang="en-US" sz="1400" dirty="0" smtClean="0"/>
          </a:p>
          <a:p>
            <a:pPr marL="0" indent="0">
              <a:buNone/>
            </a:pPr>
            <a:r>
              <a:rPr lang="en-US" sz="1400" dirty="0" smtClean="0"/>
              <a:t>Fuchs</a:t>
            </a:r>
            <a:r>
              <a:rPr lang="en-US" sz="1400" dirty="0"/>
              <a:t>, L. S., Fuchs, D., Prentice, K., Burch, M., &amp; Paulsen, K. (2002). Hot Math: Promoting mathematical problem solving among third- grade students with disabilities. </a:t>
            </a:r>
            <a:r>
              <a:rPr lang="en-US" sz="1400" i="1" dirty="0"/>
              <a:t>Teaching Exceptional Children</a:t>
            </a:r>
            <a:r>
              <a:rPr lang="en-US" sz="1400" dirty="0"/>
              <a:t>, 31(1), 70-73. </a:t>
            </a:r>
            <a:endParaRPr lang="en-US" sz="1400" dirty="0" smtClean="0"/>
          </a:p>
          <a:p>
            <a:pPr marL="0" indent="0">
              <a:buNone/>
            </a:pPr>
            <a:endParaRPr lang="en-US" sz="1400" dirty="0"/>
          </a:p>
          <a:p>
            <a:pPr marL="0" indent="0">
              <a:buNone/>
            </a:pPr>
            <a:r>
              <a:rPr lang="en-US" sz="1400" dirty="0"/>
              <a:t>Fuchs, L.S., Fuchs, D., Craddock, C., Hollenbeck, K.N., </a:t>
            </a:r>
            <a:r>
              <a:rPr lang="en-US" sz="1400" dirty="0" err="1"/>
              <a:t>Hamlett</a:t>
            </a:r>
            <a:r>
              <a:rPr lang="en-US" sz="1400" dirty="0"/>
              <a:t>, C.L., &amp; </a:t>
            </a:r>
            <a:r>
              <a:rPr lang="en-US" sz="1400" dirty="0" err="1"/>
              <a:t>Schatschneider</a:t>
            </a:r>
            <a:r>
              <a:rPr lang="en-US" sz="1400" dirty="0"/>
              <a:t>, C. (2008). Effects of small-group tutoring with and without validated classroom instruction on at-risk students’ math problem solving: Are two tiers of prevention better than one? </a:t>
            </a:r>
            <a:r>
              <a:rPr lang="en-US" sz="1400" i="1" dirty="0" smtClean="0"/>
              <a:t>Journal </a:t>
            </a:r>
            <a:r>
              <a:rPr lang="en-US" sz="1400" i="1" dirty="0"/>
              <a:t>of Educational Psychology, 100</a:t>
            </a:r>
            <a:r>
              <a:rPr lang="en-US" sz="1400" dirty="0"/>
              <a:t>, 491-509</a:t>
            </a:r>
            <a:r>
              <a:rPr lang="en-US" sz="1400" dirty="0" smtClean="0"/>
              <a:t>.</a:t>
            </a:r>
          </a:p>
          <a:p>
            <a:pPr marL="0" indent="0">
              <a:buNone/>
            </a:pPr>
            <a:endParaRPr lang="en-US" sz="1400" dirty="0"/>
          </a:p>
          <a:p>
            <a:pPr marL="0" indent="0">
              <a:buNone/>
            </a:pPr>
            <a:r>
              <a:rPr lang="en-US" sz="1400" dirty="0" smtClean="0"/>
              <a:t>Fuchs, L.S., Fuchs, D., Powell, S.R., </a:t>
            </a:r>
            <a:r>
              <a:rPr lang="en-US" sz="1400" dirty="0" err="1" smtClean="0"/>
              <a:t>Seethaler</a:t>
            </a:r>
            <a:r>
              <a:rPr lang="en-US" sz="1400" dirty="0" smtClean="0"/>
              <a:t>, P.M., </a:t>
            </a:r>
            <a:r>
              <a:rPr lang="en-US" sz="1400" dirty="0" err="1" smtClean="0"/>
              <a:t>Cirino</a:t>
            </a:r>
            <a:r>
              <a:rPr lang="en-US" sz="1400" dirty="0" smtClean="0"/>
              <a:t>, P.T., &amp; Fletcher, J.M. (2008). Intensive intervention for students with mathematics disabilities: Seven principles of effective practice. </a:t>
            </a:r>
            <a:r>
              <a:rPr lang="en-US" sz="1400" i="1" dirty="0" smtClean="0"/>
              <a:t>Learning Disability Quarterly, 31, </a:t>
            </a:r>
            <a:r>
              <a:rPr lang="en-US" sz="1400" dirty="0" smtClean="0"/>
              <a:t>79-92. </a:t>
            </a:r>
            <a:endParaRPr lang="en-US" sz="1400" dirty="0"/>
          </a:p>
        </p:txBody>
      </p:sp>
      <p:sp>
        <p:nvSpPr>
          <p:cNvPr id="3" name="Title 2"/>
          <p:cNvSpPr>
            <a:spLocks noGrp="1"/>
          </p:cNvSpPr>
          <p:nvPr>
            <p:ph type="title"/>
          </p:nvPr>
        </p:nvSpPr>
        <p:spPr/>
        <p:txBody>
          <a:bodyPr/>
          <a:lstStyle/>
          <a:p>
            <a:r>
              <a:rPr lang="en-US" dirty="0" smtClean="0"/>
              <a:t>References </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58</a:t>
            </a:fld>
            <a:endParaRPr lang="en-US" dirty="0">
              <a:solidFill>
                <a:srgbClr val="FFFFFF">
                  <a:lumMod val="75000"/>
                </a:srgbClr>
              </a:solidFill>
            </a:endParaRPr>
          </a:p>
        </p:txBody>
      </p:sp>
    </p:spTree>
    <p:extLst>
      <p:ext uri="{BB962C8B-B14F-4D97-AF65-F5344CB8AC3E}">
        <p14:creationId xmlns:p14="http://schemas.microsoft.com/office/powerpoint/2010/main" val="1914797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858861"/>
            <a:ext cx="8224699" cy="3852006"/>
          </a:xfrm>
        </p:spPr>
        <p:txBody>
          <a:bodyPr/>
          <a:lstStyle/>
          <a:p>
            <a:pPr marL="0" indent="0">
              <a:buNone/>
            </a:pPr>
            <a:r>
              <a:rPr lang="en-US" sz="1400" dirty="0" err="1" smtClean="0"/>
              <a:t>Gersten</a:t>
            </a:r>
            <a:r>
              <a:rPr lang="en-US" sz="1400" dirty="0"/>
              <a:t>, R., Compton, D., Connor, C.M., </a:t>
            </a:r>
            <a:r>
              <a:rPr lang="en-US" sz="1400" dirty="0" err="1"/>
              <a:t>Dimino</a:t>
            </a:r>
            <a:r>
              <a:rPr lang="en-US" sz="1400" dirty="0"/>
              <a:t>, J., Santoro, L., </a:t>
            </a:r>
            <a:r>
              <a:rPr lang="en-US" sz="1400" dirty="0" err="1"/>
              <a:t>Linan</a:t>
            </a:r>
            <a:r>
              <a:rPr lang="en-US" sz="1400" dirty="0"/>
              <a:t>-Thompson, S., and Tilly, W.D. (2008). </a:t>
            </a:r>
            <a:r>
              <a:rPr lang="en-US" sz="1400" i="1" dirty="0"/>
              <a:t>Assisting students struggling with reading: Response to Intervention and multi-tier intervention for reading in the primary grades. A practice guide. </a:t>
            </a:r>
            <a:r>
              <a:rPr lang="en-US" sz="1400" dirty="0"/>
              <a:t>(NCEE 2009-4045). Washington, DC: National Center for Education Evaluation and Regional Assistance, Institute of Education Sciences, U.S. Department of Education. Retrieved from </a:t>
            </a:r>
            <a:r>
              <a:rPr lang="en-US" sz="1400" dirty="0">
                <a:hlinkClick r:id="rId3"/>
              </a:rPr>
              <a:t>http://ies.ed.gov/ncee/wwc/publications/practiceguides/</a:t>
            </a:r>
            <a:r>
              <a:rPr lang="en-US" sz="1400" dirty="0"/>
              <a:t>. </a:t>
            </a:r>
            <a:endParaRPr lang="en-US" sz="1400" dirty="0" smtClean="0"/>
          </a:p>
          <a:p>
            <a:pPr marL="0" indent="0">
              <a:buNone/>
            </a:pPr>
            <a:endParaRPr lang="en-US" sz="800" dirty="0"/>
          </a:p>
          <a:p>
            <a:pPr marL="0" indent="0">
              <a:buNone/>
            </a:pPr>
            <a:r>
              <a:rPr lang="en-US" sz="1400" dirty="0"/>
              <a:t>International Reading Association Common Core State Standards (CCSS) Committee. (2012). </a:t>
            </a:r>
            <a:r>
              <a:rPr lang="en-US" sz="1400" i="1" dirty="0"/>
              <a:t>Literacy implementation guidance for the ELA Common Core State Standards</a:t>
            </a:r>
            <a:r>
              <a:rPr lang="en-US" sz="1400" dirty="0"/>
              <a:t> [White paper]. Retrieved from </a:t>
            </a:r>
            <a:r>
              <a:rPr lang="en-US" sz="1400" dirty="0">
                <a:hlinkClick r:id="rId4"/>
              </a:rPr>
              <a:t>http://</a:t>
            </a:r>
            <a:r>
              <a:rPr lang="en-US" sz="1400" dirty="0" smtClean="0">
                <a:hlinkClick r:id="rId4"/>
              </a:rPr>
              <a:t>www.reading.org/Libraries/association-documents/ira_ccss_guidelines.pdf</a:t>
            </a:r>
            <a:endParaRPr lang="en-US" sz="1400" dirty="0"/>
          </a:p>
          <a:p>
            <a:pPr marL="0" indent="0">
              <a:buNone/>
            </a:pPr>
            <a:endParaRPr lang="en-US" sz="800" dirty="0"/>
          </a:p>
          <a:p>
            <a:pPr marL="0" indent="0">
              <a:buNone/>
            </a:pPr>
            <a:r>
              <a:rPr lang="en-US" sz="1400" dirty="0"/>
              <a:t>Powell, S.R., &amp; Fuchs, L.S. (2013). Reaching the mountaintop: Addressing the Common Core Standards in Mathematics for Students with Mathematics Difficulties. </a:t>
            </a:r>
            <a:r>
              <a:rPr lang="en-US" sz="1400" i="1" dirty="0"/>
              <a:t>Learning Disabilities Research and Practice, 28(1), </a:t>
            </a:r>
            <a:r>
              <a:rPr lang="en-US" sz="1400" dirty="0"/>
              <a:t>28-37.</a:t>
            </a:r>
            <a:r>
              <a:rPr lang="en-US" sz="1400" i="1" dirty="0"/>
              <a:t> </a:t>
            </a:r>
            <a:endParaRPr lang="en-US" sz="1400" i="1" dirty="0" smtClean="0"/>
          </a:p>
          <a:p>
            <a:pPr marL="0" indent="0">
              <a:buNone/>
            </a:pPr>
            <a:endParaRPr lang="en-US" sz="800" dirty="0"/>
          </a:p>
          <a:p>
            <a:pPr marL="0" indent="0">
              <a:buNone/>
            </a:pPr>
            <a:r>
              <a:rPr lang="en-US" sz="1400" dirty="0"/>
              <a:t>Vaughn, S., </a:t>
            </a:r>
            <a:r>
              <a:rPr lang="en-US" sz="1400" dirty="0" err="1"/>
              <a:t>Wanzek</a:t>
            </a:r>
            <a:r>
              <a:rPr lang="en-US" sz="1400" dirty="0"/>
              <a:t>, J., Murray, C. S., &amp; Roberts, G. (2012). </a:t>
            </a:r>
            <a:r>
              <a:rPr lang="en-US" sz="1400" i="1" dirty="0"/>
              <a:t>Intensive interventions for students struggling in reading and mathematics: A practice guide. </a:t>
            </a:r>
            <a:r>
              <a:rPr lang="en-US" sz="1400" dirty="0"/>
              <a:t>Portsmouth, NH: RMC Research Corporation, Center on Instruction. Retrieved from </a:t>
            </a:r>
            <a:r>
              <a:rPr lang="en-US" sz="1400" dirty="0">
                <a:hlinkClick r:id="rId5"/>
              </a:rPr>
              <a:t>http://</a:t>
            </a:r>
            <a:r>
              <a:rPr lang="en-US" sz="1400" dirty="0" smtClean="0">
                <a:hlinkClick r:id="rId5"/>
              </a:rPr>
              <a:t>www.centeroninstruction.org/files/Intensive%20Interventions %</a:t>
            </a:r>
            <a:r>
              <a:rPr lang="en-US" sz="1400" dirty="0">
                <a:hlinkClick r:id="rId5"/>
              </a:rPr>
              <a:t>20for%20Students%20Struggling%20in%20Reading%20%26%20Math.pdf</a:t>
            </a:r>
            <a:r>
              <a:rPr lang="en-US" sz="1400" dirty="0"/>
              <a:t>.  </a:t>
            </a:r>
          </a:p>
          <a:p>
            <a:pPr marL="0" indent="0">
              <a:buNone/>
            </a:pPr>
            <a:endParaRPr lang="en-US" sz="1600"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59</a:t>
            </a:fld>
            <a:endParaRPr lang="en-US" dirty="0">
              <a:solidFill>
                <a:srgbClr val="FFFFFF">
                  <a:lumMod val="75000"/>
                </a:srgbClr>
              </a:solidFill>
            </a:endParaRPr>
          </a:p>
        </p:txBody>
      </p:sp>
    </p:spTree>
    <p:extLst>
      <p:ext uri="{BB962C8B-B14F-4D97-AF65-F5344CB8AC3E}">
        <p14:creationId xmlns:p14="http://schemas.microsoft.com/office/powerpoint/2010/main" val="285450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Categories of Practice for Organizing &amp; Planning Intensive  Intervention </a:t>
            </a:r>
            <a:endParaRPr lang="en-US" dirty="0"/>
          </a:p>
        </p:txBody>
      </p:sp>
      <p:graphicFrame>
        <p:nvGraphicFramePr>
          <p:cNvPr id="4" name="Diagram 3" descr="4 ovals looped togeter to show the different caregories of practice for organizing and planning intensive intervention. The four ovals are Change Dosage or Time, Change the Learning Environment to Promote Attention and Engagement, Combine Cognitive Processing Strategies with Academic Learning, and&#10;Modify Delivery of Instruction &#10;"/>
          <p:cNvGraphicFramePr/>
          <p:nvPr>
            <p:extLst>
              <p:ext uri="{D42A27DB-BD31-4B8C-83A1-F6EECF244321}">
                <p14:modId xmlns:p14="http://schemas.microsoft.com/office/powerpoint/2010/main" val="1511891503"/>
              </p:ext>
            </p:extLst>
          </p:nvPr>
        </p:nvGraphicFramePr>
        <p:xfrm>
          <a:off x="493776" y="932688"/>
          <a:ext cx="8449056" cy="592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80560" y="5522976"/>
            <a:ext cx="4462272" cy="369332"/>
          </a:xfrm>
          <a:prstGeom prst="rect">
            <a:avLst/>
          </a:prstGeom>
          <a:noFill/>
        </p:spPr>
        <p:txBody>
          <a:bodyPr wrap="square" rtlCol="0">
            <a:spAutoFit/>
          </a:bodyPr>
          <a:lstStyle/>
          <a:p>
            <a:pPr algn="r"/>
            <a:r>
              <a:rPr lang="en-US" dirty="0" smtClean="0"/>
              <a:t>(Vaughn et al., 2013)</a:t>
            </a:r>
            <a:endParaRPr lang="en-US" dirty="0"/>
          </a:p>
        </p:txBody>
      </p:sp>
    </p:spTree>
    <p:extLst>
      <p:ext uri="{BB962C8B-B14F-4D97-AF65-F5344CB8AC3E}">
        <p14:creationId xmlns:p14="http://schemas.microsoft.com/office/powerpoint/2010/main" val="2904687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938555"/>
            <a:ext cx="8224837" cy="86849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5300" dirty="0" smtClean="0"/>
              <a:t>NCII Disclaimer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presentation was </a:t>
            </a:r>
            <a:r>
              <a:rPr lang="en-US" dirty="0"/>
              <a:t>produced under the U.S. Department of Education, Office of Special Education Programs, Award No. H326Q110005. Celia </a:t>
            </a:r>
            <a:r>
              <a:rPr lang="en-US" dirty="0" err="1"/>
              <a:t>Rosenquist</a:t>
            </a:r>
            <a:r>
              <a:rPr lang="en-US" dirty="0"/>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29722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Handout: Intensive Intervention Practice Categories Checklist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77" t="24674" r="22561" b="13915"/>
          <a:stretch/>
        </p:blipFill>
        <p:spPr bwMode="auto">
          <a:xfrm>
            <a:off x="1673523" y="2055813"/>
            <a:ext cx="6107503" cy="3822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880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Practice number 1: chance dosage or time"/>
          <p:cNvGrpSpPr/>
          <p:nvPr/>
        </p:nvGrpSpPr>
        <p:grpSpPr>
          <a:xfrm>
            <a:off x="1737360" y="675862"/>
            <a:ext cx="5138928" cy="4755674"/>
            <a:chOff x="2475" y="1720875"/>
            <a:chExt cx="2483560" cy="2483560"/>
          </a:xfrm>
        </p:grpSpPr>
        <p:sp>
          <p:nvSpPr>
            <p:cNvPr id="8" name="Oval 7"/>
            <p:cNvSpPr/>
            <p:nvPr/>
          </p:nvSpPr>
          <p:spPr>
            <a:xfrm>
              <a:off x="2475" y="1720875"/>
              <a:ext cx="2483560" cy="2483560"/>
            </a:xfrm>
            <a:prstGeom prst="ellipse">
              <a:avLst/>
            </a:prstGeom>
            <a:solidFill>
              <a:schemeClr val="accent2">
                <a:lumMod val="20000"/>
                <a:lumOff val="8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p:nvPr/>
          </p:nvSpPr>
          <p:spPr>
            <a:xfrm>
              <a:off x="366184" y="2084584"/>
              <a:ext cx="1756142" cy="1756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6679" tIns="22860" rIns="136679" bIns="22860" numCol="1" spcCol="1270" anchor="ctr" anchorCtr="0">
              <a:noAutofit/>
            </a:bodyPr>
            <a:lstStyle/>
            <a:p>
              <a:pPr lvl="0" algn="ctr" defTabSz="800100">
                <a:lnSpc>
                  <a:spcPct val="90000"/>
                </a:lnSpc>
                <a:spcBef>
                  <a:spcPct val="0"/>
                </a:spcBef>
                <a:spcAft>
                  <a:spcPct val="35000"/>
                </a:spcAft>
              </a:pPr>
              <a:r>
                <a:rPr lang="en-US" sz="4000" b="1" kern="1200" dirty="0" smtClean="0"/>
                <a:t>Practice #1: Change Dosage or Time</a:t>
              </a:r>
              <a:endParaRPr lang="en-US" sz="4000" b="1" kern="1200" dirty="0"/>
            </a:p>
          </p:txBody>
        </p:sp>
      </p:grpSp>
    </p:spTree>
    <p:extLst>
      <p:ext uri="{BB962C8B-B14F-4D97-AF65-F5344CB8AC3E}">
        <p14:creationId xmlns:p14="http://schemas.microsoft.com/office/powerpoint/2010/main" val="234513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1927797"/>
            <a:ext cx="8224699" cy="3852006"/>
          </a:xfrm>
        </p:spPr>
        <p:txBody>
          <a:bodyPr/>
          <a:lstStyle/>
          <a:p>
            <a:pPr marL="0" indent="0">
              <a:buNone/>
            </a:pPr>
            <a:endParaRPr lang="en-US" sz="2800" dirty="0" smtClean="0"/>
          </a:p>
          <a:p>
            <a:pPr marL="0" indent="0">
              <a:buNone/>
            </a:pPr>
            <a:r>
              <a:rPr lang="en-US" sz="2800" dirty="0" smtClean="0"/>
              <a:t>Methods for increasing quantity of instruction: </a:t>
            </a:r>
          </a:p>
          <a:p>
            <a:pPr lvl="1"/>
            <a:r>
              <a:rPr lang="en-US" sz="2800" dirty="0" smtClean="0"/>
              <a:t>Minutes per day </a:t>
            </a:r>
          </a:p>
          <a:p>
            <a:pPr lvl="1"/>
            <a:r>
              <a:rPr lang="en-US" sz="2800" dirty="0" smtClean="0"/>
              <a:t>Minutes per session</a:t>
            </a:r>
          </a:p>
          <a:p>
            <a:pPr lvl="1"/>
            <a:r>
              <a:rPr lang="en-US" sz="2800" dirty="0" smtClean="0"/>
              <a:t>Sessions per week </a:t>
            </a:r>
          </a:p>
          <a:p>
            <a:pPr lvl="1"/>
            <a:r>
              <a:rPr lang="en-US" sz="2800" dirty="0" smtClean="0"/>
              <a:t>Total number of sessions</a:t>
            </a:r>
          </a:p>
          <a:p>
            <a:pPr lvl="1"/>
            <a:endParaRPr lang="en-US" sz="1200" dirty="0" smtClean="0"/>
          </a:p>
          <a:p>
            <a:pPr marL="230187" lvl="1" indent="0">
              <a:buNone/>
            </a:pPr>
            <a:endParaRPr lang="en-US" sz="1200" dirty="0" smtClean="0"/>
          </a:p>
          <a:p>
            <a:pPr lvl="1"/>
            <a:endParaRPr lang="en-US" sz="1200" dirty="0"/>
          </a:p>
        </p:txBody>
      </p:sp>
      <p:sp>
        <p:nvSpPr>
          <p:cNvPr id="2" name="Title 1"/>
          <p:cNvSpPr>
            <a:spLocks noGrp="1"/>
          </p:cNvSpPr>
          <p:nvPr>
            <p:ph type="title"/>
          </p:nvPr>
        </p:nvSpPr>
        <p:spPr/>
        <p:txBody>
          <a:bodyPr/>
          <a:lstStyle/>
          <a:p>
            <a:r>
              <a:rPr lang="en-US" dirty="0" smtClean="0"/>
              <a:t>Practice #1: Change Dosage or Time</a:t>
            </a:r>
            <a:endParaRPr lang="en-US" dirty="0"/>
          </a:p>
        </p:txBody>
      </p:sp>
      <p:sp>
        <p:nvSpPr>
          <p:cNvPr id="4" name="Slide Number Placeholder 3"/>
          <p:cNvSpPr>
            <a:spLocks noGrp="1"/>
          </p:cNvSpPr>
          <p:nvPr>
            <p:ph type="sldNum" sz="quarter" idx="10"/>
          </p:nvPr>
        </p:nvSpPr>
        <p:spPr/>
        <p:txBody>
          <a:bodyPr/>
          <a:lstStyle/>
          <a:p>
            <a:fld id="{A1A8B8B9-B651-4439-A868-E8F04EF81465}" type="slidenum">
              <a:rPr lang="en-US" smtClean="0"/>
              <a:pPr/>
              <a:t>9</a:t>
            </a:fld>
            <a:endParaRPr lang="en-US" dirty="0"/>
          </a:p>
        </p:txBody>
      </p:sp>
    </p:spTree>
    <p:extLst>
      <p:ext uri="{BB962C8B-B14F-4D97-AF65-F5344CB8AC3E}">
        <p14:creationId xmlns:p14="http://schemas.microsoft.com/office/powerpoint/2010/main" val="318813431"/>
      </p:ext>
    </p:extLst>
  </p:cSld>
  <p:clrMapOvr>
    <a:masterClrMapping/>
  </p:clrMapOvr>
</p:sld>
</file>

<file path=ppt/theme/theme1.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NCII_PowerPoint_Template_02-20-13</Template>
  <TotalTime>39112</TotalTime>
  <Words>6500</Words>
  <Application>Microsoft Office PowerPoint</Application>
  <PresentationFormat>On-screen Show (4:3)</PresentationFormat>
  <Paragraphs>526</Paragraphs>
  <Slides>60</Slides>
  <Notes>56</Notes>
  <HiddenSlides>0</HiddenSlides>
  <MMClips>0</MMClips>
  <ScaleCrop>false</ScaleCrop>
  <HeadingPairs>
    <vt:vector size="4" baseType="variant">
      <vt:variant>
        <vt:lpstr>Theme</vt:lpstr>
      </vt:variant>
      <vt:variant>
        <vt:i4>10</vt:i4>
      </vt:variant>
      <vt:variant>
        <vt:lpstr>Slide Titles</vt:lpstr>
      </vt:variant>
      <vt:variant>
        <vt:i4>60</vt:i4>
      </vt:variant>
    </vt:vector>
  </HeadingPairs>
  <TitlesOfParts>
    <vt:vector size="70" baseType="lpstr">
      <vt:lpstr>Basic</vt:lpstr>
      <vt:lpstr>Title</vt:lpstr>
      <vt:lpstr>Divider Master</vt:lpstr>
      <vt:lpstr>Contact</vt:lpstr>
      <vt:lpstr>Org Chart</vt:lpstr>
      <vt:lpstr>1_Title</vt:lpstr>
      <vt:lpstr>1_Basic</vt:lpstr>
      <vt:lpstr>2_Basic</vt:lpstr>
      <vt:lpstr>1_Divider Master</vt:lpstr>
      <vt:lpstr>3_Basic</vt:lpstr>
      <vt:lpstr>So What do I do Now?   Strategies for Intensifying Intervention when Standard Approaches Don’t Work</vt:lpstr>
      <vt:lpstr>A note about questions…</vt:lpstr>
      <vt:lpstr>Session Objectives </vt:lpstr>
      <vt:lpstr>What can we learn from research about intensive intervention? </vt:lpstr>
      <vt:lpstr>PowerPoint Presentation</vt:lpstr>
      <vt:lpstr>Categories of Practice for Organizing &amp; Planning Intensive  Intervention </vt:lpstr>
      <vt:lpstr>Handout: Intensive Intervention Practice Categories Checklist</vt:lpstr>
      <vt:lpstr>PowerPoint Presentation</vt:lpstr>
      <vt:lpstr>Practice #1: Change Dosage or Time</vt:lpstr>
      <vt:lpstr>Why should I change intervention time?</vt:lpstr>
      <vt:lpstr>What is the suggested duration of intensive intervention?</vt:lpstr>
      <vt:lpstr>What are the suggested length and frequency of intensive intervention?</vt:lpstr>
      <vt:lpstr>How should I use the additional time in intervention?</vt:lpstr>
      <vt:lpstr>Strategies for Adding Intervention Time</vt:lpstr>
      <vt:lpstr>Strategies for Adding Intervention Time (cont).</vt:lpstr>
      <vt:lpstr>PowerPoint Presentation</vt:lpstr>
      <vt:lpstr>Practice #2: Change the Learning Environment to Promote Attention and Engagement </vt:lpstr>
      <vt:lpstr>What is the ideal group size for providing intervention?</vt:lpstr>
      <vt:lpstr>Reducing Group Size with Limited Resources</vt:lpstr>
      <vt:lpstr>Why small homogeneous groups?</vt:lpstr>
      <vt:lpstr>PowerPoint Presentation</vt:lpstr>
      <vt:lpstr>Considerations when Designing Intensive Intervention</vt:lpstr>
      <vt:lpstr>Memory</vt:lpstr>
      <vt:lpstr>How does poor memory impede academic success?</vt:lpstr>
      <vt:lpstr>Indicators that a student struggles with poor memory</vt:lpstr>
      <vt:lpstr>What practices help students reduce the impact of poor memory while engaged in academic learning?</vt:lpstr>
      <vt:lpstr>  Teach strategies for taking notes and organizing information</vt:lpstr>
      <vt:lpstr>     Present information using more than one modality </vt:lpstr>
      <vt:lpstr>Teach routines for important procedures</vt:lpstr>
      <vt:lpstr>Review prior learning before presenting new information </vt:lpstr>
      <vt:lpstr>Other Strategies </vt:lpstr>
      <vt:lpstr>Self- regulation</vt:lpstr>
      <vt:lpstr>What is self-regulation?</vt:lpstr>
      <vt:lpstr>Poor self-regulation and executive function impede academic learning.</vt:lpstr>
      <vt:lpstr>How can I teach students to use self-regulation strategies in their academic work?</vt:lpstr>
      <vt:lpstr>Modeling Think Aloud Strategies </vt:lpstr>
      <vt:lpstr>Let’s Practice </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Clare has 6 red water balloons, 5 blue water balloons, and 4 green water balloons. How many blue and green water balloons does she have in all?</vt:lpstr>
      <vt:lpstr>How can I provide feedback as students use  self-regulation strategies?</vt:lpstr>
      <vt:lpstr>Example </vt:lpstr>
      <vt:lpstr>What are some examples of strategies that help students monitor their own learning?</vt:lpstr>
      <vt:lpstr>What are some examples of strategies that help students monitor their own learning?</vt:lpstr>
      <vt:lpstr>What are some examples of strategies that help students monitor their own learning?</vt:lpstr>
      <vt:lpstr>Attribution </vt:lpstr>
      <vt:lpstr>How does maladaptive attribution impede academic success?</vt:lpstr>
      <vt:lpstr>How can I support students to develop more functional attribution?</vt:lpstr>
      <vt:lpstr>Examples of Self-Talk </vt:lpstr>
      <vt:lpstr>PowerPoint Presentation</vt:lpstr>
      <vt:lpstr>Modifying Delivery of Instruction </vt:lpstr>
      <vt:lpstr>Summary </vt:lpstr>
      <vt:lpstr>PowerPoint Presentation</vt:lpstr>
      <vt:lpstr>Questions?</vt:lpstr>
      <vt:lpstr>PowerPoint Presentation</vt:lpstr>
      <vt:lpstr>References </vt:lpstr>
      <vt:lpstr>References</vt:lpstr>
      <vt:lpstr>        NCII 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Implementing Intensive Interventions for Students Struggling in Reading and Mathematics</dc:title>
  <dc:creator>Catherine Gillam</dc:creator>
  <cp:lastModifiedBy>lmagnuson</cp:lastModifiedBy>
  <cp:revision>915</cp:revision>
  <cp:lastPrinted>2013-10-08T17:09:26Z</cp:lastPrinted>
  <dcterms:created xsi:type="dcterms:W3CDTF">2012-10-31T18:54:10Z</dcterms:created>
  <dcterms:modified xsi:type="dcterms:W3CDTF">2014-04-23T18:55:32Z</dcterms:modified>
</cp:coreProperties>
</file>